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2" r:id="rId5"/>
    <p:sldMasterId id="2147483709" r:id="rId6"/>
  </p:sldMasterIdLst>
  <p:notesMasterIdLst>
    <p:notesMasterId r:id="rId51"/>
  </p:notesMasterIdLst>
  <p:handoutMasterIdLst>
    <p:handoutMasterId r:id="rId52"/>
  </p:handoutMasterIdLst>
  <p:sldIdLst>
    <p:sldId id="256" r:id="rId7"/>
    <p:sldId id="3403" r:id="rId8"/>
    <p:sldId id="14912" r:id="rId9"/>
    <p:sldId id="15815" r:id="rId10"/>
    <p:sldId id="14927" r:id="rId11"/>
    <p:sldId id="15743" r:id="rId12"/>
    <p:sldId id="490" r:id="rId13"/>
    <p:sldId id="15785" r:id="rId14"/>
    <p:sldId id="15746" r:id="rId15"/>
    <p:sldId id="15741" r:id="rId16"/>
    <p:sldId id="15749" r:id="rId17"/>
    <p:sldId id="15794" r:id="rId18"/>
    <p:sldId id="15822" r:id="rId19"/>
    <p:sldId id="15813" r:id="rId20"/>
    <p:sldId id="15792" r:id="rId21"/>
    <p:sldId id="15754" r:id="rId22"/>
    <p:sldId id="15755" r:id="rId23"/>
    <p:sldId id="15756" r:id="rId24"/>
    <p:sldId id="2142533576" r:id="rId25"/>
    <p:sldId id="15784" r:id="rId26"/>
    <p:sldId id="15761" r:id="rId27"/>
    <p:sldId id="15762" r:id="rId28"/>
    <p:sldId id="15802" r:id="rId29"/>
    <p:sldId id="15812" r:id="rId30"/>
    <p:sldId id="15781" r:id="rId31"/>
    <p:sldId id="2142533578" r:id="rId32"/>
    <p:sldId id="15783" r:id="rId33"/>
    <p:sldId id="2142533585" r:id="rId34"/>
    <p:sldId id="14922" r:id="rId35"/>
    <p:sldId id="14917" r:id="rId36"/>
    <p:sldId id="15816" r:id="rId37"/>
    <p:sldId id="2507" r:id="rId38"/>
    <p:sldId id="15819" r:id="rId39"/>
    <p:sldId id="1052" r:id="rId40"/>
    <p:sldId id="15827" r:id="rId41"/>
    <p:sldId id="15829" r:id="rId42"/>
    <p:sldId id="2142533579" r:id="rId43"/>
    <p:sldId id="2142533584" r:id="rId44"/>
    <p:sldId id="15825" r:id="rId45"/>
    <p:sldId id="2142533580" r:id="rId46"/>
    <p:sldId id="2142533581" r:id="rId47"/>
    <p:sldId id="15828" r:id="rId48"/>
    <p:sldId id="436" r:id="rId49"/>
    <p:sldId id="329" r:id="rId50"/>
  </p:sldIdLst>
  <p:sldSz cx="12344400" cy="6675438"/>
  <p:notesSz cx="7010400" cy="9236075"/>
  <p:defaultTextStyle>
    <a:defPPr>
      <a:defRPr lang="en-US"/>
    </a:defPPr>
    <a:lvl1pPr algn="ctr" rtl="0" fontAlgn="base">
      <a:spcBef>
        <a:spcPct val="0"/>
      </a:spcBef>
      <a:spcAft>
        <a:spcPct val="0"/>
      </a:spcAft>
      <a:defRPr sz="1597" kern="1200">
        <a:solidFill>
          <a:schemeClr val="tx1"/>
        </a:solidFill>
        <a:latin typeface="Arial" pitchFamily="34" charset="0"/>
        <a:ea typeface="ヒラギノ角ゴ Pro W3" pitchFamily="124" charset="-128"/>
        <a:cs typeface="+mn-cs"/>
      </a:defRPr>
    </a:lvl1pPr>
    <a:lvl2pPr marL="518670" algn="ctr" rtl="0" fontAlgn="base">
      <a:spcBef>
        <a:spcPct val="0"/>
      </a:spcBef>
      <a:spcAft>
        <a:spcPct val="0"/>
      </a:spcAft>
      <a:defRPr sz="1597" kern="1200">
        <a:solidFill>
          <a:schemeClr val="tx1"/>
        </a:solidFill>
        <a:latin typeface="Arial" pitchFamily="34" charset="0"/>
        <a:ea typeface="ヒラギノ角ゴ Pro W3" pitchFamily="124" charset="-128"/>
        <a:cs typeface="+mn-cs"/>
      </a:defRPr>
    </a:lvl2pPr>
    <a:lvl3pPr marL="1037340" algn="ctr" rtl="0" fontAlgn="base">
      <a:spcBef>
        <a:spcPct val="0"/>
      </a:spcBef>
      <a:spcAft>
        <a:spcPct val="0"/>
      </a:spcAft>
      <a:defRPr sz="1597" kern="1200">
        <a:solidFill>
          <a:schemeClr val="tx1"/>
        </a:solidFill>
        <a:latin typeface="Arial" pitchFamily="34" charset="0"/>
        <a:ea typeface="ヒラギノ角ゴ Pro W3" pitchFamily="124" charset="-128"/>
        <a:cs typeface="+mn-cs"/>
      </a:defRPr>
    </a:lvl3pPr>
    <a:lvl4pPr marL="1556010" algn="ctr" rtl="0" fontAlgn="base">
      <a:spcBef>
        <a:spcPct val="0"/>
      </a:spcBef>
      <a:spcAft>
        <a:spcPct val="0"/>
      </a:spcAft>
      <a:defRPr sz="1597" kern="1200">
        <a:solidFill>
          <a:schemeClr val="tx1"/>
        </a:solidFill>
        <a:latin typeface="Arial" pitchFamily="34" charset="0"/>
        <a:ea typeface="ヒラギノ角ゴ Pro W3" pitchFamily="124" charset="-128"/>
        <a:cs typeface="+mn-cs"/>
      </a:defRPr>
    </a:lvl4pPr>
    <a:lvl5pPr marL="2074679" algn="ctr" rtl="0" fontAlgn="base">
      <a:spcBef>
        <a:spcPct val="0"/>
      </a:spcBef>
      <a:spcAft>
        <a:spcPct val="0"/>
      </a:spcAft>
      <a:defRPr sz="1597" kern="1200">
        <a:solidFill>
          <a:schemeClr val="tx1"/>
        </a:solidFill>
        <a:latin typeface="Arial" pitchFamily="34" charset="0"/>
        <a:ea typeface="ヒラギノ角ゴ Pro W3" pitchFamily="124" charset="-128"/>
        <a:cs typeface="+mn-cs"/>
      </a:defRPr>
    </a:lvl5pPr>
    <a:lvl6pPr marL="2593349" algn="l" defTabSz="1037340" rtl="0" eaLnBrk="1" latinLnBrk="0" hangingPunct="1">
      <a:defRPr sz="1597" kern="1200">
        <a:solidFill>
          <a:schemeClr val="tx1"/>
        </a:solidFill>
        <a:latin typeface="Arial" pitchFamily="34" charset="0"/>
        <a:ea typeface="ヒラギノ角ゴ Pro W3" pitchFamily="124" charset="-128"/>
        <a:cs typeface="+mn-cs"/>
      </a:defRPr>
    </a:lvl6pPr>
    <a:lvl7pPr marL="3112019" algn="l" defTabSz="1037340" rtl="0" eaLnBrk="1" latinLnBrk="0" hangingPunct="1">
      <a:defRPr sz="1597" kern="1200">
        <a:solidFill>
          <a:schemeClr val="tx1"/>
        </a:solidFill>
        <a:latin typeface="Arial" pitchFamily="34" charset="0"/>
        <a:ea typeface="ヒラギノ角ゴ Pro W3" pitchFamily="124" charset="-128"/>
        <a:cs typeface="+mn-cs"/>
      </a:defRPr>
    </a:lvl7pPr>
    <a:lvl8pPr marL="3630690" algn="l" defTabSz="1037340" rtl="0" eaLnBrk="1" latinLnBrk="0" hangingPunct="1">
      <a:defRPr sz="1597" kern="1200">
        <a:solidFill>
          <a:schemeClr val="tx1"/>
        </a:solidFill>
        <a:latin typeface="Arial" pitchFamily="34" charset="0"/>
        <a:ea typeface="ヒラギノ角ゴ Pro W3" pitchFamily="124" charset="-128"/>
        <a:cs typeface="+mn-cs"/>
      </a:defRPr>
    </a:lvl8pPr>
    <a:lvl9pPr marL="4149360" algn="l" defTabSz="1037340" rtl="0" eaLnBrk="1" latinLnBrk="0" hangingPunct="1">
      <a:defRPr sz="1597" kern="1200">
        <a:solidFill>
          <a:schemeClr val="tx1"/>
        </a:solidFill>
        <a:latin typeface="Arial" pitchFamily="34" charset="0"/>
        <a:ea typeface="ヒラギノ角ゴ Pro W3" pitchFamily="124" charset="-128"/>
        <a:cs typeface="+mn-cs"/>
      </a:defRPr>
    </a:lvl9pPr>
  </p:defaultTextStyle>
  <p:extLst>
    <p:ext uri="{521415D9-36F7-43E2-AB2F-B90AF26B5E84}">
      <p14:sectionLst xmlns:p14="http://schemas.microsoft.com/office/powerpoint/2010/main">
        <p14:section name="Default Section" id="{D41F3631-FC8C-4604-924A-318A5F56DA8F}">
          <p14:sldIdLst>
            <p14:sldId id="256"/>
            <p14:sldId id="3403"/>
            <p14:sldId id="14912"/>
            <p14:sldId id="15815"/>
            <p14:sldId id="14927"/>
            <p14:sldId id="15743"/>
            <p14:sldId id="490"/>
            <p14:sldId id="15785"/>
            <p14:sldId id="15746"/>
            <p14:sldId id="15741"/>
            <p14:sldId id="15749"/>
            <p14:sldId id="15794"/>
            <p14:sldId id="15822"/>
            <p14:sldId id="15813"/>
            <p14:sldId id="15792"/>
            <p14:sldId id="15754"/>
            <p14:sldId id="15755"/>
            <p14:sldId id="15756"/>
            <p14:sldId id="2142533576"/>
            <p14:sldId id="15784"/>
            <p14:sldId id="15761"/>
            <p14:sldId id="15762"/>
            <p14:sldId id="15802"/>
            <p14:sldId id="15812"/>
            <p14:sldId id="15781"/>
            <p14:sldId id="2142533578"/>
            <p14:sldId id="15783"/>
            <p14:sldId id="2142533585"/>
            <p14:sldId id="14922"/>
            <p14:sldId id="14917"/>
            <p14:sldId id="15816"/>
            <p14:sldId id="2507"/>
            <p14:sldId id="15819"/>
            <p14:sldId id="1052"/>
            <p14:sldId id="15827"/>
            <p14:sldId id="15829"/>
            <p14:sldId id="2142533579"/>
            <p14:sldId id="2142533584"/>
            <p14:sldId id="15825"/>
            <p14:sldId id="2142533580"/>
            <p14:sldId id="2142533581"/>
            <p14:sldId id="15828"/>
            <p14:sldId id="436"/>
            <p14:sldId id="329"/>
          </p14:sldIdLst>
        </p14:section>
      </p14:sectionLst>
    </p:ext>
    <p:ext uri="{EFAFB233-063F-42B5-8137-9DF3F51BA10A}">
      <p15:sldGuideLst xmlns:p15="http://schemas.microsoft.com/office/powerpoint/2012/main">
        <p15:guide id="1" orient="horz" pos="3286" userDrawn="1">
          <p15:clr>
            <a:srgbClr val="A4A3A4"/>
          </p15:clr>
        </p15:guide>
        <p15:guide id="4" orient="horz" pos="3831" userDrawn="1">
          <p15:clr>
            <a:srgbClr val="A4A3A4"/>
          </p15:clr>
        </p15:guide>
        <p15:guide id="5" orient="horz" pos="5046" userDrawn="1">
          <p15:clr>
            <a:srgbClr val="A4A3A4"/>
          </p15:clr>
        </p15:guide>
        <p15:guide id="11" pos="7776" userDrawn="1">
          <p15:clr>
            <a:srgbClr val="A4A3A4"/>
          </p15:clr>
        </p15:guide>
        <p15:guide id="15" pos="8294" userDrawn="1">
          <p15:clr>
            <a:srgbClr val="A4A3A4"/>
          </p15:clr>
        </p15:guide>
        <p15:guide id="16" orient="horz" pos="358" userDrawn="1">
          <p15:clr>
            <a:srgbClr val="A4A3A4"/>
          </p15:clr>
        </p15:guide>
        <p15:guide id="20" pos="3694" userDrawn="1">
          <p15:clr>
            <a:srgbClr val="A4A3A4"/>
          </p15:clr>
        </p15:guide>
        <p15:guide id="21" pos="7679" userDrawn="1">
          <p15:clr>
            <a:srgbClr val="A4A3A4"/>
          </p15:clr>
        </p15:guide>
        <p15:guide id="22" orient="horz" pos="2539" userDrawn="1">
          <p15:clr>
            <a:srgbClr val="A4A3A4"/>
          </p15:clr>
        </p15:guide>
        <p15:guide id="26" orient="horz" pos="3940" userDrawn="1">
          <p15:clr>
            <a:srgbClr val="A4A3A4"/>
          </p15:clr>
        </p15:guide>
        <p15:guide id="27" orient="horz" pos="2127" userDrawn="1">
          <p15:clr>
            <a:srgbClr val="A4A3A4"/>
          </p15:clr>
        </p15:guide>
        <p15:guide id="28" orient="horz" pos="2414" userDrawn="1">
          <p15:clr>
            <a:srgbClr val="A4A3A4"/>
          </p15:clr>
        </p15:guide>
        <p15:guide id="29" pos="3888" userDrawn="1">
          <p15:clr>
            <a:srgbClr val="A4A3A4"/>
          </p15:clr>
        </p15:guide>
        <p15:guide id="31" orient="horz" pos="1043" userDrawn="1">
          <p15:clr>
            <a:srgbClr val="A4A3A4"/>
          </p15:clr>
        </p15:guide>
        <p15:guide id="32" pos="7355" userDrawn="1">
          <p15:clr>
            <a:srgbClr val="A4A3A4"/>
          </p15:clr>
        </p15:guide>
        <p15:guide id="33" pos="648" userDrawn="1">
          <p15:clr>
            <a:srgbClr val="A4A3A4"/>
          </p15:clr>
        </p15:guide>
        <p15:guide id="34" pos="454" userDrawn="1">
          <p15:clr>
            <a:srgbClr val="A4A3A4"/>
          </p15:clr>
        </p15:guide>
        <p15:guide id="35" orient="horz" pos="452" userDrawn="1">
          <p15:clr>
            <a:srgbClr val="A4A3A4"/>
          </p15:clr>
        </p15:guide>
        <p15:guide id="36" orient="horz" pos="2815" userDrawn="1">
          <p15:clr>
            <a:srgbClr val="A4A3A4"/>
          </p15:clr>
        </p15:guide>
        <p15:guide id="37" orient="horz" pos="4204" userDrawn="1">
          <p15:clr>
            <a:srgbClr val="A4A3A4"/>
          </p15:clr>
        </p15:guide>
        <p15:guide id="38" orient="horz" pos="786" userDrawn="1">
          <p15:clr>
            <a:srgbClr val="A4A3A4"/>
          </p15:clr>
        </p15:guide>
        <p15:guide id="39" orient="horz" pos="3591" userDrawn="1">
          <p15:clr>
            <a:srgbClr val="A4A3A4"/>
          </p15:clr>
        </p15:guide>
        <p15:guide id="40" pos="7775" userDrawn="1">
          <p15:clr>
            <a:srgbClr val="A4A3A4"/>
          </p15:clr>
        </p15:guide>
        <p15:guide id="41" pos="7695" userDrawn="1">
          <p15:clr>
            <a:srgbClr val="A4A3A4"/>
          </p15:clr>
        </p15:guide>
        <p15:guide id="42" pos="3974" userDrawn="1">
          <p15:clr>
            <a:srgbClr val="A4A3A4"/>
          </p15:clr>
        </p15:guide>
        <p15:guide id="43" pos="632"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ish Poddar" initials="MP" lastIdx="1" clrIdx="0">
    <p:extLst>
      <p:ext uri="{19B8F6BF-5375-455C-9EA6-DF929625EA0E}">
        <p15:presenceInfo xmlns:p15="http://schemas.microsoft.com/office/powerpoint/2012/main" userId="S::Manish.Poddar@lntinfotech.com::4e30a28d-c299-4969-b3ab-2b3f4c5368b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8C"/>
    <a:srgbClr val="00FF83"/>
    <a:srgbClr val="005E00"/>
    <a:srgbClr val="165E37"/>
    <a:srgbClr val="001EFF"/>
    <a:srgbClr val="F46E00"/>
    <a:srgbClr val="D9D9D9"/>
    <a:srgbClr val="9AF7FF"/>
    <a:srgbClr val="2C2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303C2E-B14D-4192-B743-1FF5D13700E6}" v="1" dt="2022-08-30T11:14:02.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39" autoAdjust="0"/>
    <p:restoredTop sz="95680" autoAdjust="0"/>
  </p:normalViewPr>
  <p:slideViewPr>
    <p:cSldViewPr snapToGrid="0">
      <p:cViewPr varScale="1">
        <p:scale>
          <a:sx n="122" d="100"/>
          <a:sy n="122" d="100"/>
        </p:scale>
        <p:origin x="240" y="304"/>
      </p:cViewPr>
      <p:guideLst>
        <p:guide orient="horz" pos="3286"/>
        <p:guide orient="horz" pos="3831"/>
        <p:guide orient="horz" pos="5046"/>
        <p:guide pos="7776"/>
        <p:guide pos="8294"/>
        <p:guide orient="horz" pos="358"/>
        <p:guide pos="3694"/>
        <p:guide pos="7679"/>
        <p:guide orient="horz" pos="2539"/>
        <p:guide orient="horz" pos="3940"/>
        <p:guide orient="horz" pos="2127"/>
        <p:guide orient="horz" pos="2414"/>
        <p:guide pos="3888"/>
        <p:guide orient="horz" pos="1043"/>
        <p:guide pos="7355"/>
        <p:guide pos="648"/>
        <p:guide pos="454"/>
        <p:guide orient="horz" pos="452"/>
        <p:guide orient="horz" pos="2815"/>
        <p:guide orient="horz" pos="4204"/>
        <p:guide orient="horz" pos="786"/>
        <p:guide orient="horz" pos="3591"/>
        <p:guide pos="7775"/>
        <p:guide pos="7695"/>
        <p:guide pos="3974"/>
        <p:guide pos="6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p:cViewPr varScale="1">
        <p:scale>
          <a:sx n="54" d="100"/>
          <a:sy n="54" d="100"/>
        </p:scale>
        <p:origin x="2874" y="9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2" y="4"/>
            <a:ext cx="3047645" cy="45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l" defTabSz="873824">
              <a:defRPr sz="1100" smtClean="0"/>
            </a:lvl1pPr>
          </a:lstStyle>
          <a:p>
            <a:pPr>
              <a:defRPr/>
            </a:pPr>
            <a:endParaRPr lang="en-US" dirty="0"/>
          </a:p>
        </p:txBody>
      </p:sp>
      <p:sp>
        <p:nvSpPr>
          <p:cNvPr id="31747" name="Rectangle 3"/>
          <p:cNvSpPr>
            <a:spLocks noGrp="1" noChangeArrowheads="1"/>
          </p:cNvSpPr>
          <p:nvPr>
            <p:ph type="dt" sz="quarter" idx="1"/>
          </p:nvPr>
        </p:nvSpPr>
        <p:spPr bwMode="auto">
          <a:xfrm>
            <a:off x="3962756" y="4"/>
            <a:ext cx="3047644" cy="45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r" defTabSz="873824">
              <a:defRPr sz="1100" smtClean="0"/>
            </a:lvl1pPr>
          </a:lstStyle>
          <a:p>
            <a:pPr>
              <a:defRPr/>
            </a:pPr>
            <a:endParaRPr lang="en-US" dirty="0"/>
          </a:p>
        </p:txBody>
      </p:sp>
      <p:sp>
        <p:nvSpPr>
          <p:cNvPr id="31748" name="Rectangle 4"/>
          <p:cNvSpPr>
            <a:spLocks noGrp="1" noChangeArrowheads="1"/>
          </p:cNvSpPr>
          <p:nvPr>
            <p:ph type="ftr" sz="quarter" idx="2"/>
          </p:nvPr>
        </p:nvSpPr>
        <p:spPr bwMode="auto">
          <a:xfrm>
            <a:off x="2" y="8781869"/>
            <a:ext cx="3047645" cy="45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l" defTabSz="873824">
              <a:defRPr sz="1100" smtClean="0"/>
            </a:lvl1pPr>
          </a:lstStyle>
          <a:p>
            <a:pPr>
              <a:defRPr/>
            </a:pPr>
            <a:endParaRPr lang="en-US" dirty="0"/>
          </a:p>
        </p:txBody>
      </p:sp>
      <p:sp>
        <p:nvSpPr>
          <p:cNvPr id="31749" name="Rectangle 5"/>
          <p:cNvSpPr>
            <a:spLocks noGrp="1" noChangeArrowheads="1"/>
          </p:cNvSpPr>
          <p:nvPr>
            <p:ph type="sldNum" sz="quarter" idx="3"/>
          </p:nvPr>
        </p:nvSpPr>
        <p:spPr bwMode="auto">
          <a:xfrm>
            <a:off x="3962756" y="8781869"/>
            <a:ext cx="3047644" cy="45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r" defTabSz="873824">
              <a:defRPr sz="1100" smtClean="0"/>
            </a:lvl1pPr>
          </a:lstStyle>
          <a:p>
            <a:pPr>
              <a:defRPr/>
            </a:pPr>
            <a:fld id="{DA6835A3-9366-4C20-B248-0AC9C46AA67A}" type="slidenum">
              <a:rPr lang="en-US"/>
              <a:pPr>
                <a:defRPr/>
              </a:pPr>
              <a:t>‹#›</a:t>
            </a:fld>
            <a:endParaRPr lang="en-US" dirty="0"/>
          </a:p>
        </p:txBody>
      </p:sp>
    </p:spTree>
    <p:extLst>
      <p:ext uri="{BB962C8B-B14F-4D97-AF65-F5344CB8AC3E}">
        <p14:creationId xmlns:p14="http://schemas.microsoft.com/office/powerpoint/2010/main" val="2105072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4" y="1"/>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l" defTabSz="889540">
              <a:defRPr sz="1100" smtClean="0"/>
            </a:lvl1pPr>
          </a:lstStyle>
          <a:p>
            <a:pPr>
              <a:defRPr/>
            </a:pPr>
            <a:endParaRPr lang="en-US" dirty="0"/>
          </a:p>
        </p:txBody>
      </p:sp>
      <p:sp>
        <p:nvSpPr>
          <p:cNvPr id="29699" name="Rectangle 3"/>
          <p:cNvSpPr>
            <a:spLocks noGrp="1" noChangeArrowheads="1"/>
          </p:cNvSpPr>
          <p:nvPr>
            <p:ph type="dt" idx="1"/>
          </p:nvPr>
        </p:nvSpPr>
        <p:spPr bwMode="auto">
          <a:xfrm>
            <a:off x="3972564" y="1"/>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r" defTabSz="889540">
              <a:defRPr sz="1100" smtClean="0"/>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303213" y="693738"/>
            <a:ext cx="640397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9407" y="4387247"/>
            <a:ext cx="5611588" cy="415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4" y="8775969"/>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l" defTabSz="889540">
              <a:defRPr sz="1100" smtClean="0"/>
            </a:lvl1pPr>
          </a:lstStyle>
          <a:p>
            <a:pPr>
              <a:defRPr/>
            </a:pPr>
            <a:endParaRPr lang="en-US" dirty="0"/>
          </a:p>
        </p:txBody>
      </p:sp>
      <p:sp>
        <p:nvSpPr>
          <p:cNvPr id="29703" name="Rectangle 7"/>
          <p:cNvSpPr>
            <a:spLocks noGrp="1" noChangeArrowheads="1"/>
          </p:cNvSpPr>
          <p:nvPr>
            <p:ph type="sldNum" sz="quarter" idx="5"/>
          </p:nvPr>
        </p:nvSpPr>
        <p:spPr bwMode="auto">
          <a:xfrm>
            <a:off x="3972564" y="8775969"/>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r" defTabSz="889540">
              <a:defRPr sz="1100" smtClean="0"/>
            </a:lvl1pPr>
          </a:lstStyle>
          <a:p>
            <a:pPr>
              <a:defRPr/>
            </a:pPr>
            <a:fld id="{C0C428FF-E08F-45DE-BAC9-258D4444EC10}" type="slidenum">
              <a:rPr lang="en-US"/>
              <a:pPr>
                <a:defRPr/>
              </a:pPr>
              <a:t>‹#›</a:t>
            </a:fld>
            <a:endParaRPr lang="en-US" dirty="0"/>
          </a:p>
        </p:txBody>
      </p:sp>
    </p:spTree>
    <p:extLst>
      <p:ext uri="{BB962C8B-B14F-4D97-AF65-F5344CB8AC3E}">
        <p14:creationId xmlns:p14="http://schemas.microsoft.com/office/powerpoint/2010/main" val="3376449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331" kern="1200">
        <a:solidFill>
          <a:schemeClr val="tx1"/>
        </a:solidFill>
        <a:latin typeface="Arial" pitchFamily="34" charset="0"/>
        <a:ea typeface="ヒラギノ角ゴ Pro W3" pitchFamily="124" charset="-128"/>
        <a:cs typeface="Geneva" pitchFamily="34" charset="0"/>
      </a:defRPr>
    </a:lvl1pPr>
    <a:lvl2pPr marL="518670" algn="l" rtl="0" eaLnBrk="0" fontAlgn="base" hangingPunct="0">
      <a:spcBef>
        <a:spcPct val="30000"/>
      </a:spcBef>
      <a:spcAft>
        <a:spcPct val="0"/>
      </a:spcAft>
      <a:defRPr sz="1331" kern="1200">
        <a:solidFill>
          <a:schemeClr val="tx1"/>
        </a:solidFill>
        <a:latin typeface="Arial" pitchFamily="34" charset="0"/>
        <a:ea typeface="ヒラギノ角ゴ Pro W3" pitchFamily="124" charset="-128"/>
        <a:cs typeface="Geneva" pitchFamily="34" charset="0"/>
      </a:defRPr>
    </a:lvl2pPr>
    <a:lvl3pPr marL="1037340" algn="l" rtl="0" eaLnBrk="0" fontAlgn="base" hangingPunct="0">
      <a:spcBef>
        <a:spcPct val="30000"/>
      </a:spcBef>
      <a:spcAft>
        <a:spcPct val="0"/>
      </a:spcAft>
      <a:defRPr sz="1331" kern="1200">
        <a:solidFill>
          <a:schemeClr val="tx1"/>
        </a:solidFill>
        <a:latin typeface="Arial" pitchFamily="34" charset="0"/>
        <a:ea typeface="ヒラギノ角ゴ Pro W3" pitchFamily="124" charset="-128"/>
        <a:cs typeface="Geneva" pitchFamily="34" charset="0"/>
      </a:defRPr>
    </a:lvl3pPr>
    <a:lvl4pPr marL="1556010" algn="l" rtl="0" eaLnBrk="0" fontAlgn="base" hangingPunct="0">
      <a:spcBef>
        <a:spcPct val="30000"/>
      </a:spcBef>
      <a:spcAft>
        <a:spcPct val="0"/>
      </a:spcAft>
      <a:defRPr sz="1331" kern="1200">
        <a:solidFill>
          <a:schemeClr val="tx1"/>
        </a:solidFill>
        <a:latin typeface="Arial" pitchFamily="34" charset="0"/>
        <a:ea typeface="ヒラギノ角ゴ Pro W3" pitchFamily="124" charset="-128"/>
        <a:cs typeface="Geneva" pitchFamily="34" charset="0"/>
      </a:defRPr>
    </a:lvl4pPr>
    <a:lvl5pPr marL="2074679" algn="l" rtl="0" eaLnBrk="0" fontAlgn="base" hangingPunct="0">
      <a:spcBef>
        <a:spcPct val="30000"/>
      </a:spcBef>
      <a:spcAft>
        <a:spcPct val="0"/>
      </a:spcAft>
      <a:defRPr sz="1331" kern="1200">
        <a:solidFill>
          <a:schemeClr val="tx1"/>
        </a:solidFill>
        <a:latin typeface="Arial" pitchFamily="34" charset="0"/>
        <a:ea typeface="ヒラギノ角ゴ Pro W3" pitchFamily="124" charset="-128"/>
        <a:cs typeface="Geneva" pitchFamily="34" charset="0"/>
      </a:defRPr>
    </a:lvl5pPr>
    <a:lvl6pPr marL="2593349" algn="l" defTabSz="1037340" rtl="0" eaLnBrk="1" latinLnBrk="0" hangingPunct="1">
      <a:defRPr sz="1331" kern="1200">
        <a:solidFill>
          <a:schemeClr val="tx1"/>
        </a:solidFill>
        <a:latin typeface="+mn-lt"/>
        <a:ea typeface="+mn-ea"/>
        <a:cs typeface="+mn-cs"/>
      </a:defRPr>
    </a:lvl6pPr>
    <a:lvl7pPr marL="3112019" algn="l" defTabSz="1037340" rtl="0" eaLnBrk="1" latinLnBrk="0" hangingPunct="1">
      <a:defRPr sz="1331" kern="1200">
        <a:solidFill>
          <a:schemeClr val="tx1"/>
        </a:solidFill>
        <a:latin typeface="+mn-lt"/>
        <a:ea typeface="+mn-ea"/>
        <a:cs typeface="+mn-cs"/>
      </a:defRPr>
    </a:lvl7pPr>
    <a:lvl8pPr marL="3630690" algn="l" defTabSz="1037340" rtl="0" eaLnBrk="1" latinLnBrk="0" hangingPunct="1">
      <a:defRPr sz="1331" kern="1200">
        <a:solidFill>
          <a:schemeClr val="tx1"/>
        </a:solidFill>
        <a:latin typeface="+mn-lt"/>
        <a:ea typeface="+mn-ea"/>
        <a:cs typeface="+mn-cs"/>
      </a:defRPr>
    </a:lvl8pPr>
    <a:lvl9pPr marL="4149360" algn="l" defTabSz="1037340" rtl="0" eaLnBrk="1" latinLnBrk="0" hangingPunct="1">
      <a:defRPr sz="133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2</a:t>
            </a:fld>
            <a:endParaRPr lang="en-US" dirty="0"/>
          </a:p>
        </p:txBody>
      </p:sp>
    </p:spTree>
    <p:extLst>
      <p:ext uri="{BB962C8B-B14F-4D97-AF65-F5344CB8AC3E}">
        <p14:creationId xmlns:p14="http://schemas.microsoft.com/office/powerpoint/2010/main" val="643235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400" dirty="0">
                <a:solidFill>
                  <a:schemeClr val="accent1"/>
                </a:solidFill>
                <a:ea typeface="STKaiti"/>
              </a:rPr>
              <a:t>Customer User Type</a:t>
            </a:r>
            <a:endParaRPr lang="en-US" dirty="0"/>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400" dirty="0">
                <a:solidFill>
                  <a:schemeClr val="accent1"/>
                </a:solidFill>
                <a:ea typeface="STKaiti"/>
              </a:rPr>
              <a:t>Access Manager (SSO)</a:t>
            </a:r>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400" dirty="0">
                <a:solidFill>
                  <a:schemeClr val="accent1"/>
                </a:solidFill>
                <a:ea typeface="STKaiti"/>
              </a:rPr>
              <a:t>Service Portal for Access Requests, Re-Certifications, Ad-Hoc User Termination etc. </a:t>
            </a:r>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400" dirty="0">
                <a:solidFill>
                  <a:schemeClr val="accent1"/>
                </a:solidFill>
                <a:ea typeface="STKaiti"/>
              </a:rPr>
              <a:t>Identity Management: Role Mgmt., MFA, SSO, Password Management</a:t>
            </a:r>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400" dirty="0">
                <a:solidFill>
                  <a:schemeClr val="accent1"/>
                </a:solidFill>
                <a:ea typeface="STKaiti"/>
              </a:rPr>
              <a:t>Approval, Escalations Process</a:t>
            </a:r>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400" dirty="0">
                <a:solidFill>
                  <a:schemeClr val="accent1"/>
                </a:solidFill>
                <a:ea typeface="STKaiti"/>
              </a:rPr>
              <a:t>Unified Users Collection to IAM, Data Collections, Provisioning Connectors interface.</a:t>
            </a:r>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400" dirty="0">
                <a:solidFill>
                  <a:schemeClr val="accent1"/>
                </a:solidFill>
                <a:ea typeface="STKaiti"/>
              </a:rPr>
              <a:t>Accelerator Common API for connectors to accelerate the APP integrations. </a:t>
            </a:r>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400" dirty="0">
                <a:solidFill>
                  <a:schemeClr val="accent1"/>
                </a:solidFill>
                <a:ea typeface="STKaiti"/>
              </a:rPr>
              <a:t>HR System – Source of Truth.</a:t>
            </a:r>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400" kern="1200" dirty="0">
                <a:solidFill>
                  <a:schemeClr val="accent1"/>
                </a:solidFill>
                <a:latin typeface="Arial" pitchFamily="34" charset="0"/>
                <a:ea typeface="ヒラギノ角ゴ Pro W3" pitchFamily="124" charset="-128"/>
                <a:cs typeface="Geneva" pitchFamily="34" charset="0"/>
              </a:rPr>
              <a:t>PIM/PAM</a:t>
            </a:r>
          </a:p>
          <a:p>
            <a:endParaRPr lang="en-US"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24</a:t>
            </a:fld>
            <a:endParaRPr lang="en-US" dirty="0"/>
          </a:p>
        </p:txBody>
      </p:sp>
    </p:spTree>
    <p:extLst>
      <p:ext uri="{BB962C8B-B14F-4D97-AF65-F5344CB8AC3E}">
        <p14:creationId xmlns:p14="http://schemas.microsoft.com/office/powerpoint/2010/main" val="435157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progress slide</a:t>
            </a:r>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27</a:t>
            </a:fld>
            <a:endParaRPr lang="en-US" dirty="0"/>
          </a:p>
        </p:txBody>
      </p:sp>
    </p:spTree>
    <p:extLst>
      <p:ext uri="{BB962C8B-B14F-4D97-AF65-F5344CB8AC3E}">
        <p14:creationId xmlns:p14="http://schemas.microsoft.com/office/powerpoint/2010/main" val="4090560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progress slide</a:t>
            </a:r>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28</a:t>
            </a:fld>
            <a:endParaRPr lang="en-US" dirty="0"/>
          </a:p>
        </p:txBody>
      </p:sp>
    </p:spTree>
    <p:extLst>
      <p:ext uri="{BB962C8B-B14F-4D97-AF65-F5344CB8AC3E}">
        <p14:creationId xmlns:p14="http://schemas.microsoft.com/office/powerpoint/2010/main" val="2000245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1091" rtl="0" eaLnBrk="1" fontAlgn="auto" latinLnBrk="0" hangingPunct="1">
              <a:lnSpc>
                <a:spcPct val="100000"/>
              </a:lnSpc>
              <a:spcBef>
                <a:spcPts val="0"/>
              </a:spcBef>
              <a:spcAft>
                <a:spcPts val="0"/>
              </a:spcAft>
              <a:buClrTx/>
              <a:buSzTx/>
              <a:buFontTx/>
              <a:buNone/>
              <a:tabLst/>
              <a:defRPr/>
            </a:pPr>
            <a:fld id="{38D3850D-D3E1-4A60-A895-D2EF355D753C}" type="slidenum">
              <a:rPr kumimoji="0" lang="en-IN"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mn-cs"/>
              </a:rPr>
              <a:pPr marL="0" marR="0" lvl="0" indent="0" algn="r" defTabSz="911091"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1785810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5"/>
          <p:cNvSpPr>
            <a:spLocks noGrp="1" noRot="1" noChangeAspect="1" noChangeArrowheads="1" noTextEdit="1"/>
          </p:cNvSpPr>
          <p:nvPr>
            <p:ph type="sldImg"/>
          </p:nvPr>
        </p:nvSpPr>
        <p:spPr>
          <a:xfrm>
            <a:off x="-577850" y="298450"/>
            <a:ext cx="8042275" cy="4349750"/>
          </a:xfrm>
          <a:ln/>
        </p:spPr>
      </p:sp>
      <p:sp>
        <p:nvSpPr>
          <p:cNvPr id="99330" name="Rectangle 6"/>
          <p:cNvSpPr>
            <a:spLocks noGrp="1" noChangeArrowheads="1"/>
          </p:cNvSpPr>
          <p:nvPr>
            <p:ph type="body" idx="1"/>
          </p:nvPr>
        </p:nvSpPr>
        <p:spPr>
          <a:noFill/>
          <a:ln w="9525"/>
        </p:spPr>
        <p:txBody>
          <a:bodyPr/>
          <a:lstStyle/>
          <a:p>
            <a:pPr eaLnBrk="1" hangingPunct="1">
              <a:lnSpc>
                <a:spcPct val="80000"/>
              </a:lnSpc>
            </a:pPr>
            <a:endParaRPr lang="en-US" sz="900" dirty="0">
              <a:cs typeface="Arial Unicode MS" pitchFamily="34" charset="-128"/>
            </a:endParaRPr>
          </a:p>
        </p:txBody>
      </p:sp>
    </p:spTree>
    <p:extLst>
      <p:ext uri="{BB962C8B-B14F-4D97-AF65-F5344CB8AC3E}">
        <p14:creationId xmlns:p14="http://schemas.microsoft.com/office/powerpoint/2010/main" val="1987382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3213" y="693738"/>
            <a:ext cx="6403975"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a:solidFill>
                  <a:srgbClr val="000000"/>
                </a:solidFill>
              </a:rPr>
              <a:pPr>
                <a:defRPr/>
              </a:pPr>
              <a:t>44</a:t>
            </a:fld>
            <a:endParaRPr lang="en-US" dirty="0">
              <a:solidFill>
                <a:srgbClr val="000000"/>
              </a:solidFill>
            </a:endParaRPr>
          </a:p>
        </p:txBody>
      </p:sp>
    </p:spTree>
    <p:extLst>
      <p:ext uri="{BB962C8B-B14F-4D97-AF65-F5344CB8AC3E}">
        <p14:creationId xmlns:p14="http://schemas.microsoft.com/office/powerpoint/2010/main" val="303649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8,9,11</a:t>
            </a:r>
          </a:p>
        </p:txBody>
      </p:sp>
      <p:sp>
        <p:nvSpPr>
          <p:cNvPr id="4" name="Slide Number Placeholder 3"/>
          <p:cNvSpPr>
            <a:spLocks noGrp="1"/>
          </p:cNvSpPr>
          <p:nvPr>
            <p:ph type="sldNum" sz="quarter" idx="5"/>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0C428FF-E08F-45DE-BAC9-258D4444EC10}"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dirty="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359074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7</a:t>
            </a:fld>
            <a:endParaRPr lang="en-US" dirty="0"/>
          </a:p>
        </p:txBody>
      </p:sp>
    </p:spTree>
    <p:extLst>
      <p:ext uri="{BB962C8B-B14F-4D97-AF65-F5344CB8AC3E}">
        <p14:creationId xmlns:p14="http://schemas.microsoft.com/office/powerpoint/2010/main" val="1339788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10</a:t>
            </a:fld>
            <a:endParaRPr lang="en-US" dirty="0"/>
          </a:p>
        </p:txBody>
      </p:sp>
    </p:spTree>
    <p:extLst>
      <p:ext uri="{BB962C8B-B14F-4D97-AF65-F5344CB8AC3E}">
        <p14:creationId xmlns:p14="http://schemas.microsoft.com/office/powerpoint/2010/main" val="56831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16</a:t>
            </a:fld>
            <a:endParaRPr lang="en-US" dirty="0"/>
          </a:p>
        </p:txBody>
      </p:sp>
    </p:spTree>
    <p:extLst>
      <p:ext uri="{BB962C8B-B14F-4D97-AF65-F5344CB8AC3E}">
        <p14:creationId xmlns:p14="http://schemas.microsoft.com/office/powerpoint/2010/main" val="257535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17</a:t>
            </a:fld>
            <a:endParaRPr lang="en-US" dirty="0"/>
          </a:p>
        </p:txBody>
      </p:sp>
    </p:spTree>
    <p:extLst>
      <p:ext uri="{BB962C8B-B14F-4D97-AF65-F5344CB8AC3E}">
        <p14:creationId xmlns:p14="http://schemas.microsoft.com/office/powerpoint/2010/main" val="2685778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18</a:t>
            </a:fld>
            <a:endParaRPr lang="en-US" dirty="0"/>
          </a:p>
        </p:txBody>
      </p:sp>
    </p:spTree>
    <p:extLst>
      <p:ext uri="{BB962C8B-B14F-4D97-AF65-F5344CB8AC3E}">
        <p14:creationId xmlns:p14="http://schemas.microsoft.com/office/powerpoint/2010/main" val="3495446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19</a:t>
            </a:fld>
            <a:endParaRPr lang="en-US" dirty="0"/>
          </a:p>
        </p:txBody>
      </p:sp>
    </p:spTree>
    <p:extLst>
      <p:ext uri="{BB962C8B-B14F-4D97-AF65-F5344CB8AC3E}">
        <p14:creationId xmlns:p14="http://schemas.microsoft.com/office/powerpoint/2010/main" val="119284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Who has access to what – implementing purpose-built deep integration connectors for Cloud and enterprise applications/platforms </a:t>
            </a:r>
          </a:p>
          <a:p>
            <a:r>
              <a:rPr lang="en-US" dirty="0"/>
              <a:t> </a:t>
            </a:r>
          </a:p>
          <a:p>
            <a:r>
              <a:rPr lang="en-US" dirty="0"/>
              <a:t>• What does the access secure – identifying what type of data (e.g., PCI, PHI, financial, and sensitive), business functions, and/or infrastructure does the user have access to and what can they perform with that access (e.g., modify, read-only, and delete) </a:t>
            </a:r>
          </a:p>
          <a:p>
            <a:r>
              <a:rPr lang="en-US" dirty="0"/>
              <a:t> </a:t>
            </a:r>
          </a:p>
          <a:p>
            <a:r>
              <a:rPr lang="en-US" dirty="0"/>
              <a:t>• What are they doing with their access – collating and analyzing usage and audit logs from managed platforms, log aggregators, </a:t>
            </a:r>
            <a:r>
              <a:rPr lang="en-US" dirty="0" err="1"/>
              <a:t>etc</a:t>
            </a:r>
            <a:endParaRPr lang="en-US"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22</a:t>
            </a:fld>
            <a:endParaRPr lang="en-US" dirty="0"/>
          </a:p>
        </p:txBody>
      </p:sp>
    </p:spTree>
    <p:extLst>
      <p:ext uri="{BB962C8B-B14F-4D97-AF65-F5344CB8AC3E}">
        <p14:creationId xmlns:p14="http://schemas.microsoft.com/office/powerpoint/2010/main" val="3159857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98" y="592241"/>
            <a:ext cx="12356997" cy="606143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819942" y="4192273"/>
            <a:ext cx="7501596" cy="287414"/>
          </a:xfrm>
          <a:ln>
            <a:noFill/>
          </a:ln>
        </p:spPr>
        <p:txBody>
          <a:bodyPr anchor="ctr" anchorCtr="0"/>
          <a:lstStyle>
            <a:lvl1pPr marL="0" indent="0">
              <a:buFont typeface="Symbol" pitchFamily="18" charset="2"/>
              <a:buNone/>
              <a:defRPr sz="2076"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819942" y="2945513"/>
            <a:ext cx="7508192" cy="559222"/>
          </a:xfrm>
          <a:noFill/>
          <a:ln w="9525">
            <a:noFill/>
            <a:miter lim="800000"/>
            <a:headEnd/>
            <a:tailEnd/>
          </a:ln>
        </p:spPr>
        <p:txBody>
          <a:bodyPr anchor="t"/>
          <a:lstStyle>
            <a:lvl1pPr>
              <a:defRPr sz="3504" b="0" i="0">
                <a:solidFill>
                  <a:srgbClr val="2C2D8B"/>
                </a:solidFill>
                <a:latin typeface="Calibri Light"/>
                <a:cs typeface="Calibri Light"/>
              </a:defRPr>
            </a:lvl1pPr>
          </a:lstStyle>
          <a:p>
            <a:pPr lvl="0"/>
            <a:r>
              <a:rPr lang="en-US" noProof="0" dirty="0"/>
              <a:t>Click to Edit Master Title Style</a:t>
            </a:r>
          </a:p>
        </p:txBody>
      </p:sp>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312828" y="5920602"/>
            <a:ext cx="1848563" cy="3298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06883" y="347140"/>
            <a:ext cx="930226" cy="662705"/>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4552" y="347139"/>
            <a:ext cx="1167384" cy="817398"/>
          </a:xfrm>
          <a:prstGeom prst="rect">
            <a:avLst/>
          </a:prstGeom>
        </p:spPr>
      </p:pic>
    </p:spTree>
    <p:extLst>
      <p:ext uri="{BB962C8B-B14F-4D97-AF65-F5344CB8AC3E}">
        <p14:creationId xmlns:p14="http://schemas.microsoft.com/office/powerpoint/2010/main" val="2319705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25830" y="272509"/>
            <a:ext cx="10492740" cy="499367"/>
          </a:xfrm>
        </p:spPr>
        <p:txBody>
          <a:bodyPr/>
          <a:lstStyle/>
          <a:p>
            <a:r>
              <a:rPr lang="en-US"/>
              <a:t>Click to edit Master title style</a:t>
            </a:r>
          </a:p>
        </p:txBody>
      </p:sp>
      <p:sp>
        <p:nvSpPr>
          <p:cNvPr id="4" name="Picture Placeholder 3"/>
          <p:cNvSpPr>
            <a:spLocks noGrp="1"/>
          </p:cNvSpPr>
          <p:nvPr>
            <p:ph type="pic" sz="quarter" idx="10"/>
          </p:nvPr>
        </p:nvSpPr>
        <p:spPr>
          <a:xfrm>
            <a:off x="925830" y="1359811"/>
            <a:ext cx="3370021" cy="143299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363"/>
            </a:lvl1pPr>
          </a:lstStyle>
          <a:p>
            <a:pPr lvl="0"/>
            <a:endParaRPr lang="en-US"/>
          </a:p>
        </p:txBody>
      </p:sp>
      <p:sp>
        <p:nvSpPr>
          <p:cNvPr id="5" name="Picture Placeholder 3"/>
          <p:cNvSpPr>
            <a:spLocks noGrp="1"/>
          </p:cNvSpPr>
          <p:nvPr>
            <p:ph type="pic" sz="quarter" idx="11"/>
          </p:nvPr>
        </p:nvSpPr>
        <p:spPr>
          <a:xfrm>
            <a:off x="4487190" y="1359811"/>
            <a:ext cx="3370021" cy="143299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363"/>
            </a:lvl1pPr>
          </a:lstStyle>
          <a:p>
            <a:pPr lvl="0"/>
            <a:endParaRPr lang="en-US"/>
          </a:p>
        </p:txBody>
      </p:sp>
      <p:sp>
        <p:nvSpPr>
          <p:cNvPr id="6" name="Picture Placeholder 3"/>
          <p:cNvSpPr>
            <a:spLocks noGrp="1"/>
          </p:cNvSpPr>
          <p:nvPr>
            <p:ph type="pic" sz="quarter" idx="12"/>
          </p:nvPr>
        </p:nvSpPr>
        <p:spPr>
          <a:xfrm>
            <a:off x="8048549" y="1359811"/>
            <a:ext cx="3370021" cy="143299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363"/>
            </a:lvl1pPr>
          </a:lstStyle>
          <a:p>
            <a:pPr lvl="0"/>
            <a:endParaRPr lang="en-US"/>
          </a:p>
        </p:txBody>
      </p:sp>
      <p:sp>
        <p:nvSpPr>
          <p:cNvPr id="11" name="Content Placeholder 13"/>
          <p:cNvSpPr>
            <a:spLocks noGrp="1"/>
          </p:cNvSpPr>
          <p:nvPr>
            <p:ph sz="quarter" idx="18"/>
          </p:nvPr>
        </p:nvSpPr>
        <p:spPr>
          <a:xfrm>
            <a:off x="925830" y="2973948"/>
            <a:ext cx="3370021" cy="2908782"/>
          </a:xfrm>
        </p:spPr>
        <p:txBody>
          <a:bodyPr/>
          <a:lstStyle>
            <a:lvl1pPr marL="0" indent="0">
              <a:buNone/>
              <a:defRPr sz="2044"/>
            </a:lvl1pPr>
            <a:lvl2pPr marL="166889" indent="-166889">
              <a:buFont typeface="Arial" panose="020B0604020202020204" pitchFamily="34" charset="0"/>
              <a:buChar char="•"/>
              <a:defRPr sz="1363"/>
            </a:lvl2pPr>
            <a:lvl3pPr marL="333779" indent="-166889">
              <a:defRPr sz="1363"/>
            </a:lvl3pPr>
            <a:lvl4pPr marL="500668" indent="-166889">
              <a:defRPr sz="1363"/>
            </a:lvl4pPr>
            <a:lvl5pPr>
              <a:defRPr sz="136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87190" y="2973948"/>
            <a:ext cx="3370021" cy="2908782"/>
          </a:xfrm>
        </p:spPr>
        <p:txBody>
          <a:bodyPr/>
          <a:lstStyle>
            <a:lvl1pPr marL="0" indent="0">
              <a:buNone/>
              <a:defRPr sz="2044"/>
            </a:lvl1pPr>
            <a:lvl2pPr marL="166889" indent="-166889">
              <a:buFont typeface="Arial" panose="020B0604020202020204" pitchFamily="34" charset="0"/>
              <a:buChar char="•"/>
              <a:defRPr sz="1363"/>
            </a:lvl2pPr>
            <a:lvl3pPr marL="333779" indent="-166889">
              <a:defRPr sz="1363"/>
            </a:lvl3pPr>
            <a:lvl4pPr marL="500668" indent="-166889">
              <a:defRPr sz="1363"/>
            </a:lvl4pPr>
            <a:lvl5pPr>
              <a:defRPr sz="136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8048549" y="2973948"/>
            <a:ext cx="3370021" cy="2908782"/>
          </a:xfrm>
        </p:spPr>
        <p:txBody>
          <a:bodyPr/>
          <a:lstStyle>
            <a:lvl1pPr marL="0" indent="0">
              <a:buNone/>
              <a:defRPr sz="2044"/>
            </a:lvl1pPr>
            <a:lvl2pPr marL="166889" indent="-166889">
              <a:buFont typeface="Arial" panose="020B0604020202020204" pitchFamily="34" charset="0"/>
              <a:buChar char="•"/>
              <a:defRPr sz="1363"/>
            </a:lvl2pPr>
            <a:lvl3pPr marL="333779" indent="-166889">
              <a:defRPr sz="1363"/>
            </a:lvl3pPr>
            <a:lvl4pPr marL="500668" indent="-166889">
              <a:defRPr sz="1363"/>
            </a:lvl4pPr>
            <a:lvl5pPr>
              <a:defRPr sz="136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25830" y="908601"/>
            <a:ext cx="10492740" cy="395582"/>
          </a:xfrm>
        </p:spPr>
        <p:txBody>
          <a:bodyPr>
            <a:normAutofit/>
          </a:bodyPr>
          <a:lstStyle>
            <a:lvl1pPr marL="0" indent="0" algn="ctr">
              <a:lnSpc>
                <a:spcPct val="86000"/>
              </a:lnSpc>
              <a:spcBef>
                <a:spcPts val="0"/>
              </a:spcBef>
              <a:buNone/>
              <a:defRPr sz="1752" baseline="0"/>
            </a:lvl1pPr>
          </a:lstStyle>
          <a:p>
            <a:pPr lvl="0"/>
            <a:r>
              <a:rPr lang="en-US" dirty="0"/>
              <a:t>Click here to edit subtitle</a:t>
            </a:r>
          </a:p>
        </p:txBody>
      </p:sp>
    </p:spTree>
    <p:extLst>
      <p:ext uri="{BB962C8B-B14F-4D97-AF65-F5344CB8AC3E}">
        <p14:creationId xmlns:p14="http://schemas.microsoft.com/office/powerpoint/2010/main" val="2938976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6_SP12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Text Placeholder 8"/>
          <p:cNvSpPr>
            <a:spLocks noGrp="1"/>
          </p:cNvSpPr>
          <p:nvPr>
            <p:ph type="body" sz="quarter" idx="10"/>
          </p:nvPr>
        </p:nvSpPr>
        <p:spPr>
          <a:xfrm>
            <a:off x="901141" y="818131"/>
            <a:ext cx="10616184" cy="356023"/>
          </a:xfrm>
        </p:spPr>
        <p:txBody>
          <a:bodyPr wrap="square" tIns="0">
            <a:noAutofit/>
          </a:bodyPr>
          <a:lstStyle>
            <a:lvl1pPr marL="0" indent="0">
              <a:buNone/>
              <a:defRPr sz="2596" b="1">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12755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48678" y="6187143"/>
            <a:ext cx="2777490" cy="356435"/>
          </a:xfrm>
          <a:prstGeom prst="rect">
            <a:avLst/>
          </a:prstGeom>
        </p:spPr>
        <p:txBody>
          <a:bodyPr/>
          <a:lstStyle/>
          <a:p>
            <a:fld id="{14E39C5E-3938-484F-9F2C-43A53F2F2C23}" type="datetimeFigureOut">
              <a:rPr lang="en-US" smtClean="0"/>
              <a:t>5/4/24</a:t>
            </a:fld>
            <a:endParaRPr lang="en-US"/>
          </a:p>
        </p:txBody>
      </p:sp>
      <p:sp>
        <p:nvSpPr>
          <p:cNvPr id="3" name="Footer Placeholder 2"/>
          <p:cNvSpPr>
            <a:spLocks noGrp="1"/>
          </p:cNvSpPr>
          <p:nvPr>
            <p:ph type="ftr" sz="quarter" idx="11"/>
          </p:nvPr>
        </p:nvSpPr>
        <p:spPr>
          <a:xfrm>
            <a:off x="4089083" y="6187143"/>
            <a:ext cx="4166235" cy="356435"/>
          </a:xfrm>
          <a:prstGeom prst="rect">
            <a:avLst/>
          </a:prstGeom>
        </p:spPr>
        <p:txBody>
          <a:bodyPr/>
          <a:lstStyle/>
          <a:p>
            <a:endParaRPr lang="en-US"/>
          </a:p>
        </p:txBody>
      </p:sp>
      <p:sp>
        <p:nvSpPr>
          <p:cNvPr id="4" name="Slide Number Placeholder 3"/>
          <p:cNvSpPr>
            <a:spLocks noGrp="1"/>
          </p:cNvSpPr>
          <p:nvPr>
            <p:ph type="sldNum" sz="quarter" idx="12"/>
          </p:nvPr>
        </p:nvSpPr>
        <p:spPr>
          <a:xfrm>
            <a:off x="8718233" y="6187143"/>
            <a:ext cx="2777490" cy="356435"/>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1033562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1092486"/>
            <a:ext cx="9258300" cy="2324041"/>
          </a:xfrm>
        </p:spPr>
        <p:txBody>
          <a:bodyPr anchor="b"/>
          <a:lstStyle>
            <a:lvl1pPr algn="ctr">
              <a:defRPr sz="5840"/>
            </a:lvl1pPr>
          </a:lstStyle>
          <a:p>
            <a:r>
              <a:rPr lang="en-US"/>
              <a:t>Click to edit Master title style</a:t>
            </a:r>
            <a:endParaRPr lang="en-US" dirty="0"/>
          </a:p>
        </p:txBody>
      </p:sp>
      <p:sp>
        <p:nvSpPr>
          <p:cNvPr id="3" name="Subtitle 2"/>
          <p:cNvSpPr>
            <a:spLocks noGrp="1"/>
          </p:cNvSpPr>
          <p:nvPr>
            <p:ph type="subTitle" idx="1"/>
          </p:nvPr>
        </p:nvSpPr>
        <p:spPr>
          <a:xfrm>
            <a:off x="1543050" y="3506151"/>
            <a:ext cx="9258300" cy="1611685"/>
          </a:xfrm>
        </p:spPr>
        <p:txBody>
          <a:bodyPr/>
          <a:lstStyle>
            <a:lvl1pPr marL="0" indent="0" algn="ctr">
              <a:buNone/>
              <a:defRPr sz="2336"/>
            </a:lvl1pPr>
            <a:lvl2pPr marL="445038" indent="0" algn="ctr">
              <a:buNone/>
              <a:defRPr sz="1947"/>
            </a:lvl2pPr>
            <a:lvl3pPr marL="890077" indent="0" algn="ctr">
              <a:buNone/>
              <a:defRPr sz="1752"/>
            </a:lvl3pPr>
            <a:lvl4pPr marL="1335115" indent="0" algn="ctr">
              <a:buNone/>
              <a:defRPr sz="1557"/>
            </a:lvl4pPr>
            <a:lvl5pPr marL="1780154" indent="0" algn="ctr">
              <a:buNone/>
              <a:defRPr sz="1557"/>
            </a:lvl5pPr>
            <a:lvl6pPr marL="2225192" indent="0" algn="ctr">
              <a:buNone/>
              <a:defRPr sz="1557"/>
            </a:lvl6pPr>
            <a:lvl7pPr marL="2670231" indent="0" algn="ctr">
              <a:buNone/>
              <a:defRPr sz="1557"/>
            </a:lvl7pPr>
            <a:lvl8pPr marL="3115269" indent="0" algn="ctr">
              <a:buNone/>
              <a:defRPr sz="1557"/>
            </a:lvl8pPr>
            <a:lvl9pPr marL="3560308" indent="0" algn="ctr">
              <a:buNone/>
              <a:defRPr sz="155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1073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6037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2248" y="1664225"/>
            <a:ext cx="10647045" cy="2776796"/>
          </a:xfrm>
        </p:spPr>
        <p:txBody>
          <a:bodyPr anchor="b"/>
          <a:lstStyle>
            <a:lvl1pPr>
              <a:defRPr sz="5840"/>
            </a:lvl1pPr>
          </a:lstStyle>
          <a:p>
            <a:r>
              <a:rPr lang="en-US"/>
              <a:t>Click to edit Master title style</a:t>
            </a:r>
            <a:endParaRPr lang="en-US" dirty="0"/>
          </a:p>
        </p:txBody>
      </p:sp>
      <p:sp>
        <p:nvSpPr>
          <p:cNvPr id="3" name="Text Placeholder 2"/>
          <p:cNvSpPr>
            <a:spLocks noGrp="1"/>
          </p:cNvSpPr>
          <p:nvPr>
            <p:ph type="body" idx="1"/>
          </p:nvPr>
        </p:nvSpPr>
        <p:spPr>
          <a:xfrm>
            <a:off x="842248" y="4467290"/>
            <a:ext cx="10647045" cy="1460252"/>
          </a:xfrm>
        </p:spPr>
        <p:txBody>
          <a:bodyPr/>
          <a:lstStyle>
            <a:lvl1pPr marL="0" indent="0">
              <a:buNone/>
              <a:defRPr sz="2336">
                <a:solidFill>
                  <a:schemeClr val="tx1">
                    <a:tint val="75000"/>
                  </a:schemeClr>
                </a:solidFill>
              </a:defRPr>
            </a:lvl1pPr>
            <a:lvl2pPr marL="445038" indent="0">
              <a:buNone/>
              <a:defRPr sz="1947">
                <a:solidFill>
                  <a:schemeClr val="tx1">
                    <a:tint val="75000"/>
                  </a:schemeClr>
                </a:solidFill>
              </a:defRPr>
            </a:lvl2pPr>
            <a:lvl3pPr marL="890077" indent="0">
              <a:buNone/>
              <a:defRPr sz="1752">
                <a:solidFill>
                  <a:schemeClr val="tx1">
                    <a:tint val="75000"/>
                  </a:schemeClr>
                </a:solidFill>
              </a:defRPr>
            </a:lvl3pPr>
            <a:lvl4pPr marL="1335115" indent="0">
              <a:buNone/>
              <a:defRPr sz="1557">
                <a:solidFill>
                  <a:schemeClr val="tx1">
                    <a:tint val="75000"/>
                  </a:schemeClr>
                </a:solidFill>
              </a:defRPr>
            </a:lvl4pPr>
            <a:lvl5pPr marL="1780154" indent="0">
              <a:buNone/>
              <a:defRPr sz="1557">
                <a:solidFill>
                  <a:schemeClr val="tx1">
                    <a:tint val="75000"/>
                  </a:schemeClr>
                </a:solidFill>
              </a:defRPr>
            </a:lvl5pPr>
            <a:lvl6pPr marL="2225192" indent="0">
              <a:buNone/>
              <a:defRPr sz="1557">
                <a:solidFill>
                  <a:schemeClr val="tx1">
                    <a:tint val="75000"/>
                  </a:schemeClr>
                </a:solidFill>
              </a:defRPr>
            </a:lvl6pPr>
            <a:lvl7pPr marL="2670231" indent="0">
              <a:buNone/>
              <a:defRPr sz="1557">
                <a:solidFill>
                  <a:schemeClr val="tx1">
                    <a:tint val="75000"/>
                  </a:schemeClr>
                </a:solidFill>
              </a:defRPr>
            </a:lvl7pPr>
            <a:lvl8pPr marL="3115269" indent="0">
              <a:buNone/>
              <a:defRPr sz="1557">
                <a:solidFill>
                  <a:schemeClr val="tx1">
                    <a:tint val="75000"/>
                  </a:schemeClr>
                </a:solidFill>
              </a:defRPr>
            </a:lvl8pPr>
            <a:lvl9pPr marL="3560308" indent="0">
              <a:buNone/>
              <a:defRPr sz="155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7201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8678" y="1777026"/>
            <a:ext cx="5246370" cy="4235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9353" y="1777026"/>
            <a:ext cx="5246370" cy="4235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8986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0285" y="355406"/>
            <a:ext cx="10647045" cy="12902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0286" y="1636410"/>
            <a:ext cx="5222259" cy="801979"/>
          </a:xfrm>
        </p:spPr>
        <p:txBody>
          <a:bodyPr anchor="b"/>
          <a:lstStyle>
            <a:lvl1pPr marL="0" indent="0">
              <a:buNone/>
              <a:defRPr sz="2336" b="1"/>
            </a:lvl1pPr>
            <a:lvl2pPr marL="445038" indent="0">
              <a:buNone/>
              <a:defRPr sz="1947" b="1"/>
            </a:lvl2pPr>
            <a:lvl3pPr marL="890077" indent="0">
              <a:buNone/>
              <a:defRPr sz="1752" b="1"/>
            </a:lvl3pPr>
            <a:lvl4pPr marL="1335115" indent="0">
              <a:buNone/>
              <a:defRPr sz="1557" b="1"/>
            </a:lvl4pPr>
            <a:lvl5pPr marL="1780154" indent="0">
              <a:buNone/>
              <a:defRPr sz="1557" b="1"/>
            </a:lvl5pPr>
            <a:lvl6pPr marL="2225192" indent="0">
              <a:buNone/>
              <a:defRPr sz="1557" b="1"/>
            </a:lvl6pPr>
            <a:lvl7pPr marL="2670231" indent="0">
              <a:buNone/>
              <a:defRPr sz="1557" b="1"/>
            </a:lvl7pPr>
            <a:lvl8pPr marL="3115269" indent="0">
              <a:buNone/>
              <a:defRPr sz="1557" b="1"/>
            </a:lvl8pPr>
            <a:lvl9pPr marL="3560308" indent="0">
              <a:buNone/>
              <a:defRPr sz="1557" b="1"/>
            </a:lvl9pPr>
          </a:lstStyle>
          <a:p>
            <a:pPr lvl="0"/>
            <a:r>
              <a:rPr lang="en-US"/>
              <a:t>Edit Master text styles</a:t>
            </a:r>
          </a:p>
        </p:txBody>
      </p:sp>
      <p:sp>
        <p:nvSpPr>
          <p:cNvPr id="4" name="Content Placeholder 3"/>
          <p:cNvSpPr>
            <a:spLocks noGrp="1"/>
          </p:cNvSpPr>
          <p:nvPr>
            <p:ph sz="half" idx="2"/>
          </p:nvPr>
        </p:nvSpPr>
        <p:spPr>
          <a:xfrm>
            <a:off x="850286" y="2438389"/>
            <a:ext cx="5222259" cy="358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9352" y="1636410"/>
            <a:ext cx="5247978" cy="801979"/>
          </a:xfrm>
        </p:spPr>
        <p:txBody>
          <a:bodyPr anchor="b"/>
          <a:lstStyle>
            <a:lvl1pPr marL="0" indent="0">
              <a:buNone/>
              <a:defRPr sz="2336" b="1"/>
            </a:lvl1pPr>
            <a:lvl2pPr marL="445038" indent="0">
              <a:buNone/>
              <a:defRPr sz="1947" b="1"/>
            </a:lvl2pPr>
            <a:lvl3pPr marL="890077" indent="0">
              <a:buNone/>
              <a:defRPr sz="1752" b="1"/>
            </a:lvl3pPr>
            <a:lvl4pPr marL="1335115" indent="0">
              <a:buNone/>
              <a:defRPr sz="1557" b="1"/>
            </a:lvl4pPr>
            <a:lvl5pPr marL="1780154" indent="0">
              <a:buNone/>
              <a:defRPr sz="1557" b="1"/>
            </a:lvl5pPr>
            <a:lvl6pPr marL="2225192" indent="0">
              <a:buNone/>
              <a:defRPr sz="1557" b="1"/>
            </a:lvl6pPr>
            <a:lvl7pPr marL="2670231" indent="0">
              <a:buNone/>
              <a:defRPr sz="1557" b="1"/>
            </a:lvl7pPr>
            <a:lvl8pPr marL="3115269" indent="0">
              <a:buNone/>
              <a:defRPr sz="1557" b="1"/>
            </a:lvl8pPr>
            <a:lvl9pPr marL="3560308" indent="0">
              <a:buNone/>
              <a:defRPr sz="1557" b="1"/>
            </a:lvl9pPr>
          </a:lstStyle>
          <a:p>
            <a:pPr lvl="0"/>
            <a:r>
              <a:rPr lang="en-US"/>
              <a:t>Edit Master text styles</a:t>
            </a:r>
          </a:p>
        </p:txBody>
      </p:sp>
      <p:sp>
        <p:nvSpPr>
          <p:cNvPr id="6" name="Content Placeholder 5"/>
          <p:cNvSpPr>
            <a:spLocks noGrp="1"/>
          </p:cNvSpPr>
          <p:nvPr>
            <p:ph sz="quarter" idx="4"/>
          </p:nvPr>
        </p:nvSpPr>
        <p:spPr>
          <a:xfrm>
            <a:off x="6249352" y="2438389"/>
            <a:ext cx="5247978" cy="358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978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3921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39C5E-3938-484F-9F2C-43A53F2F2C23}" type="datetimeFigureOut">
              <a:rPr lang="en-US" smtClean="0"/>
              <a:t>5/4/24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370183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556" y="1220258"/>
            <a:ext cx="11630556" cy="48345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64336" y="312036"/>
            <a:ext cx="10832782" cy="499306"/>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9716" y="6171291"/>
            <a:ext cx="576038" cy="323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06109" y="5071629"/>
            <a:ext cx="1930738" cy="21403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11511060" y="6260929"/>
            <a:ext cx="418704" cy="331950"/>
          </a:xfrm>
          <a:prstGeom prst="rect">
            <a:avLst/>
          </a:prstGeom>
        </p:spPr>
        <p:txBody>
          <a:bodyPr wrap="none">
            <a:spAutoFit/>
          </a:bodyPr>
          <a:lstStyle/>
          <a:p>
            <a:pPr marL="0" marR="0" lvl="0" indent="0" algn="ctr" defTabSz="593354"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557"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593354" rtl="0" eaLnBrk="1" fontAlgn="base" latinLnBrk="0" hangingPunct="1">
                <a:lnSpc>
                  <a:spcPct val="100000"/>
                </a:lnSpc>
                <a:spcBef>
                  <a:spcPct val="0"/>
                </a:spcBef>
                <a:spcAft>
                  <a:spcPct val="0"/>
                </a:spcAft>
                <a:buClrTx/>
                <a:buSzTx/>
                <a:buFontTx/>
                <a:buNone/>
                <a:tabLst/>
                <a:defRPr/>
              </a:pPr>
              <a:t>‹#›</a:t>
            </a:fld>
            <a:endParaRPr kumimoji="0" lang="uk-UA" sz="1298"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4279" y="-39241"/>
            <a:ext cx="929752" cy="90822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463443" y="883836"/>
            <a:ext cx="10751943" cy="244673"/>
          </a:xfrm>
        </p:spPr>
        <p:txBody>
          <a:bodyPr/>
          <a:lstStyle>
            <a:lvl1pPr marL="0" indent="0">
              <a:buNone/>
              <a:defRPr sz="1557" b="0" baseline="0">
                <a:solidFill>
                  <a:srgbClr val="ED8B00"/>
                </a:solidFill>
              </a:defRPr>
            </a:lvl1pPr>
          </a:lstStyle>
          <a:p>
            <a:pPr lvl="0"/>
            <a:r>
              <a:rPr lang="en-US" dirty="0"/>
              <a:t>Secondary title place holder</a:t>
            </a:r>
          </a:p>
        </p:txBody>
      </p:sp>
      <p:sp>
        <p:nvSpPr>
          <p:cNvPr id="11" name="TextBox 10"/>
          <p:cNvSpPr txBox="1"/>
          <p:nvPr userDrawn="1"/>
        </p:nvSpPr>
        <p:spPr>
          <a:xfrm>
            <a:off x="4166441" y="6294035"/>
            <a:ext cx="3994784" cy="252057"/>
          </a:xfrm>
          <a:prstGeom prst="rect">
            <a:avLst/>
          </a:prstGeom>
          <a:noFill/>
        </p:spPr>
        <p:txBody>
          <a:bodyPr wrap="square" rtlCol="0">
            <a:spAutoFit/>
          </a:bodyPr>
          <a:lstStyle/>
          <a:p>
            <a:pPr algn="ctr"/>
            <a:r>
              <a:rPr lang="en-US" sz="1038"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4116109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0286" y="445029"/>
            <a:ext cx="3981390" cy="1557602"/>
          </a:xfrm>
        </p:spPr>
        <p:txBody>
          <a:bodyPr anchor="b"/>
          <a:lstStyle>
            <a:lvl1pPr>
              <a:defRPr sz="3115"/>
            </a:lvl1pPr>
          </a:lstStyle>
          <a:p>
            <a:r>
              <a:rPr lang="en-US"/>
              <a:t>Click to edit Master title style</a:t>
            </a:r>
            <a:endParaRPr lang="en-US" dirty="0"/>
          </a:p>
        </p:txBody>
      </p:sp>
      <p:sp>
        <p:nvSpPr>
          <p:cNvPr id="3" name="Content Placeholder 2"/>
          <p:cNvSpPr>
            <a:spLocks noGrp="1"/>
          </p:cNvSpPr>
          <p:nvPr>
            <p:ph idx="1"/>
          </p:nvPr>
        </p:nvSpPr>
        <p:spPr>
          <a:xfrm>
            <a:off x="5247978" y="961140"/>
            <a:ext cx="6249353" cy="4743888"/>
          </a:xfrm>
        </p:spPr>
        <p:txBody>
          <a:bodyPr/>
          <a:lstStyle>
            <a:lvl1pPr>
              <a:defRPr sz="3115"/>
            </a:lvl1pPr>
            <a:lvl2pPr>
              <a:defRPr sz="2726"/>
            </a:lvl2pPr>
            <a:lvl3pPr>
              <a:defRPr sz="2336"/>
            </a:lvl3pPr>
            <a:lvl4pPr>
              <a:defRPr sz="1947"/>
            </a:lvl4pPr>
            <a:lvl5pPr>
              <a:defRPr sz="1947"/>
            </a:lvl5pPr>
            <a:lvl6pPr>
              <a:defRPr sz="1947"/>
            </a:lvl6pPr>
            <a:lvl7pPr>
              <a:defRPr sz="1947"/>
            </a:lvl7pPr>
            <a:lvl8pPr>
              <a:defRPr sz="1947"/>
            </a:lvl8pPr>
            <a:lvl9pPr>
              <a:defRPr sz="194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86" y="2002632"/>
            <a:ext cx="3981390" cy="3710122"/>
          </a:xfrm>
        </p:spPr>
        <p:txBody>
          <a:bodyPr/>
          <a:lstStyle>
            <a:lvl1pPr marL="0" indent="0">
              <a:buNone/>
              <a:defRPr sz="1557"/>
            </a:lvl1pPr>
            <a:lvl2pPr marL="445038" indent="0">
              <a:buNone/>
              <a:defRPr sz="1363"/>
            </a:lvl2pPr>
            <a:lvl3pPr marL="890077" indent="0">
              <a:buNone/>
              <a:defRPr sz="1168"/>
            </a:lvl3pPr>
            <a:lvl4pPr marL="1335115" indent="0">
              <a:buNone/>
              <a:defRPr sz="973"/>
            </a:lvl4pPr>
            <a:lvl5pPr marL="1780154" indent="0">
              <a:buNone/>
              <a:defRPr sz="973"/>
            </a:lvl5pPr>
            <a:lvl6pPr marL="2225192" indent="0">
              <a:buNone/>
              <a:defRPr sz="973"/>
            </a:lvl6pPr>
            <a:lvl7pPr marL="2670231" indent="0">
              <a:buNone/>
              <a:defRPr sz="973"/>
            </a:lvl7pPr>
            <a:lvl8pPr marL="3115269" indent="0">
              <a:buNone/>
              <a:defRPr sz="973"/>
            </a:lvl8pPr>
            <a:lvl9pPr marL="3560308" indent="0">
              <a:buNone/>
              <a:defRPr sz="973"/>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0028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0286" y="445029"/>
            <a:ext cx="3981390" cy="1557602"/>
          </a:xfrm>
        </p:spPr>
        <p:txBody>
          <a:bodyPr anchor="b"/>
          <a:lstStyle>
            <a:lvl1pPr>
              <a:defRPr sz="3115"/>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7978" y="961140"/>
            <a:ext cx="6249353" cy="4743888"/>
          </a:xfrm>
        </p:spPr>
        <p:txBody>
          <a:bodyPr anchor="t"/>
          <a:lstStyle>
            <a:lvl1pPr marL="0" indent="0">
              <a:buNone/>
              <a:defRPr sz="3115"/>
            </a:lvl1pPr>
            <a:lvl2pPr marL="445038" indent="0">
              <a:buNone/>
              <a:defRPr sz="2726"/>
            </a:lvl2pPr>
            <a:lvl3pPr marL="890077" indent="0">
              <a:buNone/>
              <a:defRPr sz="2336"/>
            </a:lvl3pPr>
            <a:lvl4pPr marL="1335115" indent="0">
              <a:buNone/>
              <a:defRPr sz="1947"/>
            </a:lvl4pPr>
            <a:lvl5pPr marL="1780154" indent="0">
              <a:buNone/>
              <a:defRPr sz="1947"/>
            </a:lvl5pPr>
            <a:lvl6pPr marL="2225192" indent="0">
              <a:buNone/>
              <a:defRPr sz="1947"/>
            </a:lvl6pPr>
            <a:lvl7pPr marL="2670231" indent="0">
              <a:buNone/>
              <a:defRPr sz="1947"/>
            </a:lvl7pPr>
            <a:lvl8pPr marL="3115269" indent="0">
              <a:buNone/>
              <a:defRPr sz="1947"/>
            </a:lvl8pPr>
            <a:lvl9pPr marL="3560308" indent="0">
              <a:buNone/>
              <a:defRPr sz="1947"/>
            </a:lvl9pPr>
          </a:lstStyle>
          <a:p>
            <a:r>
              <a:rPr lang="en-US"/>
              <a:t>Click icon to add picture</a:t>
            </a:r>
            <a:endParaRPr lang="en-US" dirty="0"/>
          </a:p>
        </p:txBody>
      </p:sp>
      <p:sp>
        <p:nvSpPr>
          <p:cNvPr id="4" name="Text Placeholder 3"/>
          <p:cNvSpPr>
            <a:spLocks noGrp="1"/>
          </p:cNvSpPr>
          <p:nvPr>
            <p:ph type="body" sz="half" idx="2"/>
          </p:nvPr>
        </p:nvSpPr>
        <p:spPr>
          <a:xfrm>
            <a:off x="850286" y="2002632"/>
            <a:ext cx="3981390" cy="3710122"/>
          </a:xfrm>
        </p:spPr>
        <p:txBody>
          <a:bodyPr/>
          <a:lstStyle>
            <a:lvl1pPr marL="0" indent="0">
              <a:buNone/>
              <a:defRPr sz="1557"/>
            </a:lvl1pPr>
            <a:lvl2pPr marL="445038" indent="0">
              <a:buNone/>
              <a:defRPr sz="1363"/>
            </a:lvl2pPr>
            <a:lvl3pPr marL="890077" indent="0">
              <a:buNone/>
              <a:defRPr sz="1168"/>
            </a:lvl3pPr>
            <a:lvl4pPr marL="1335115" indent="0">
              <a:buNone/>
              <a:defRPr sz="973"/>
            </a:lvl4pPr>
            <a:lvl5pPr marL="1780154" indent="0">
              <a:buNone/>
              <a:defRPr sz="973"/>
            </a:lvl5pPr>
            <a:lvl6pPr marL="2225192" indent="0">
              <a:buNone/>
              <a:defRPr sz="973"/>
            </a:lvl6pPr>
            <a:lvl7pPr marL="2670231" indent="0">
              <a:buNone/>
              <a:defRPr sz="973"/>
            </a:lvl7pPr>
            <a:lvl8pPr marL="3115269" indent="0">
              <a:buNone/>
              <a:defRPr sz="973"/>
            </a:lvl8pPr>
            <a:lvl9pPr marL="3560308" indent="0">
              <a:buNone/>
              <a:defRPr sz="973"/>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192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18028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3961" y="355405"/>
            <a:ext cx="2661761" cy="56571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48677" y="355405"/>
            <a:ext cx="7830979" cy="5657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89162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89914" y="1260916"/>
            <a:ext cx="5792372" cy="4746978"/>
          </a:xfrm>
        </p:spPr>
        <p:txBody>
          <a:bodyPr/>
          <a:lstStyle>
            <a:lvl1pPr>
              <a:defRPr sz="1817"/>
            </a:lvl1pPr>
            <a:lvl2pPr>
              <a:defRPr sz="1817"/>
            </a:lvl2pPr>
            <a:lvl3pPr>
              <a:defRPr sz="1817"/>
            </a:lvl3pPr>
            <a:lvl4pPr>
              <a:defRPr sz="1817"/>
            </a:lvl4pPr>
            <a:lvl5pPr>
              <a:defRPr sz="1817"/>
            </a:lvl5pPr>
            <a:lvl6pPr>
              <a:defRPr sz="1947"/>
            </a:lvl6pPr>
            <a:lvl7pPr>
              <a:defRPr sz="1947"/>
            </a:lvl7pPr>
            <a:lvl8pPr>
              <a:defRPr sz="1947"/>
            </a:lvl8pPr>
            <a:lvl9pPr>
              <a:defRPr sz="194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2114" y="1260916"/>
            <a:ext cx="5792372" cy="4746978"/>
          </a:xfrm>
        </p:spPr>
        <p:txBody>
          <a:bodyPr/>
          <a:lstStyle>
            <a:lvl1pPr>
              <a:defRPr sz="1817"/>
            </a:lvl1pPr>
            <a:lvl2pPr>
              <a:defRPr sz="1817"/>
            </a:lvl2pPr>
            <a:lvl3pPr>
              <a:defRPr sz="1817"/>
            </a:lvl3pPr>
            <a:lvl4pPr>
              <a:defRPr sz="1817"/>
            </a:lvl4pPr>
            <a:lvl5pPr>
              <a:defRPr sz="1817"/>
            </a:lvl5pPr>
            <a:lvl6pPr>
              <a:defRPr sz="1947"/>
            </a:lvl6pPr>
            <a:lvl7pPr>
              <a:defRPr sz="1947"/>
            </a:lvl7pPr>
            <a:lvl8pPr>
              <a:defRPr sz="1947"/>
            </a:lvl8pPr>
            <a:lvl9pPr>
              <a:defRPr sz="194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9716" y="6171291"/>
            <a:ext cx="576038" cy="3235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06109" y="5071629"/>
            <a:ext cx="1930738" cy="214035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11511060" y="6260929"/>
            <a:ext cx="418704" cy="331950"/>
          </a:xfrm>
          <a:prstGeom prst="rect">
            <a:avLst/>
          </a:prstGeom>
        </p:spPr>
        <p:txBody>
          <a:bodyPr wrap="none">
            <a:spAutoFit/>
          </a:bodyPr>
          <a:lstStyle/>
          <a:p>
            <a:pPr marL="0" marR="0" lvl="0" indent="0" algn="ctr" defTabSz="593354"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557"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593354" rtl="0" eaLnBrk="1" fontAlgn="base" latinLnBrk="0" hangingPunct="1">
                <a:lnSpc>
                  <a:spcPct val="100000"/>
                </a:lnSpc>
                <a:spcBef>
                  <a:spcPct val="0"/>
                </a:spcBef>
                <a:spcAft>
                  <a:spcPct val="0"/>
                </a:spcAft>
                <a:buClrTx/>
                <a:buSzTx/>
                <a:buFontTx/>
                <a:buNone/>
                <a:tabLst/>
                <a:defRPr/>
              </a:pPr>
              <a:t>‹#›</a:t>
            </a:fld>
            <a:endParaRPr kumimoji="0" lang="uk-UA" sz="1298"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4279" y="-39241"/>
            <a:ext cx="929752" cy="9082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166441" y="6294035"/>
            <a:ext cx="3994784" cy="252057"/>
          </a:xfrm>
          <a:prstGeom prst="rect">
            <a:avLst/>
          </a:prstGeom>
          <a:noFill/>
        </p:spPr>
        <p:txBody>
          <a:bodyPr wrap="square" rtlCol="0">
            <a:spAutoFit/>
          </a:bodyPr>
          <a:lstStyle/>
          <a:p>
            <a:pPr algn="ctr"/>
            <a:r>
              <a:rPr lang="en-US" sz="1038"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178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98" y="592241"/>
            <a:ext cx="12356997" cy="606143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819942" y="2945513"/>
            <a:ext cx="7508192" cy="559222"/>
          </a:xfrm>
          <a:noFill/>
          <a:ln w="9525">
            <a:noFill/>
            <a:miter lim="800000"/>
            <a:headEnd/>
            <a:tailEnd/>
          </a:ln>
        </p:spPr>
        <p:txBody>
          <a:bodyPr anchor="t"/>
          <a:lstStyle>
            <a:lvl1pPr>
              <a:defRPr sz="3504"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07153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06109" y="5071629"/>
            <a:ext cx="1930738" cy="21403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11491824" y="6260929"/>
            <a:ext cx="457176" cy="371961"/>
          </a:xfrm>
          <a:prstGeom prst="rect">
            <a:avLst/>
          </a:prstGeom>
        </p:spPr>
        <p:txBody>
          <a:bodyPr wrap="none">
            <a:spAutoFit/>
          </a:bodyPr>
          <a:lstStyle/>
          <a:p>
            <a:pPr marL="0" marR="0" lvl="0" indent="0" algn="ctr" defTabSz="593354"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17"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593354" rtl="0" eaLnBrk="1" fontAlgn="base" latinLnBrk="0" hangingPunct="1">
                <a:lnSpc>
                  <a:spcPct val="100000"/>
                </a:lnSpc>
                <a:spcBef>
                  <a:spcPct val="0"/>
                </a:spcBef>
                <a:spcAft>
                  <a:spcPct val="0"/>
                </a:spcAft>
                <a:buClrTx/>
                <a:buSzTx/>
                <a:buFontTx/>
                <a:buNone/>
                <a:tabLst/>
                <a:defRPr/>
              </a:pPr>
              <a:t>‹#›</a:t>
            </a:fld>
            <a:endParaRPr kumimoji="0" lang="uk-UA" sz="1363"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34279" y="-39241"/>
            <a:ext cx="929752" cy="9082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4166441" y="6294035"/>
            <a:ext cx="3994784" cy="252057"/>
          </a:xfrm>
          <a:prstGeom prst="rect">
            <a:avLst/>
          </a:prstGeom>
          <a:noFill/>
        </p:spPr>
        <p:txBody>
          <a:bodyPr wrap="square" rtlCol="0">
            <a:spAutoFit/>
          </a:bodyPr>
          <a:lstStyle/>
          <a:p>
            <a:pPr algn="ctr"/>
            <a:r>
              <a:rPr lang="en-US" sz="1038"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9716" y="6171291"/>
            <a:ext cx="576038" cy="32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34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846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52" name="TextBox 251"/>
          <p:cNvSpPr txBox="1"/>
          <p:nvPr userDrawn="1"/>
        </p:nvSpPr>
        <p:spPr>
          <a:xfrm>
            <a:off x="4166446" y="6294038"/>
            <a:ext cx="3994783" cy="228258"/>
          </a:xfrm>
          <a:prstGeom prst="rect">
            <a:avLst/>
          </a:prstGeom>
          <a:noFill/>
        </p:spPr>
        <p:txBody>
          <a:bodyPr wrap="square" lIns="84761" tIns="42381" rIns="84761" bIns="42381" rtlCol="0">
            <a:spAutoFit/>
          </a:bodyPr>
          <a:lstStyle/>
          <a:p>
            <a:pPr algn="ctr" fontAlgn="base">
              <a:spcBef>
                <a:spcPct val="0"/>
              </a:spcBef>
              <a:spcAft>
                <a:spcPct val="0"/>
              </a:spcAft>
            </a:pPr>
            <a:r>
              <a:rPr lang="en-US" sz="927" dirty="0">
                <a:solidFill>
                  <a:srgbClr val="7C7C7C"/>
                </a:solidFill>
                <a:latin typeface="Calibri Light" panose="020F0302020204030204" pitchFamily="34" charset="0"/>
                <a:ea typeface="ヒラギノ角ゴ Pro W3" pitchFamily="124" charset="-128"/>
                <a:cs typeface="Calibri" panose="020F0502020204030204" pitchFamily="34" charset="0"/>
              </a:rPr>
              <a:t>©Larsen &amp; Toubro Infotech Ltd. Privileged and Confidential</a:t>
            </a:r>
          </a:p>
        </p:txBody>
      </p:sp>
    </p:spTree>
    <p:extLst>
      <p:ext uri="{BB962C8B-B14F-4D97-AF65-F5344CB8AC3E}">
        <p14:creationId xmlns:p14="http://schemas.microsoft.com/office/powerpoint/2010/main" val="2641961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6" y="6"/>
          <a:ext cx="183261" cy="140152"/>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 y="6"/>
                        <a:ext cx="183261" cy="140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402997" y="1454980"/>
            <a:ext cx="11941403" cy="4520133"/>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533073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557" y="1220258"/>
            <a:ext cx="11630556" cy="48345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64336" y="312037"/>
            <a:ext cx="10832782" cy="499306"/>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9716" y="6171292"/>
            <a:ext cx="576038" cy="323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06109" y="5071629"/>
            <a:ext cx="1930738" cy="21403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11515868" y="6260930"/>
            <a:ext cx="409086" cy="322717"/>
          </a:xfrm>
          <a:prstGeom prst="rect">
            <a:avLst/>
          </a:prstGeom>
        </p:spPr>
        <p:txBody>
          <a:bodyPr wrap="none">
            <a:spAutoFit/>
          </a:bodyPr>
          <a:lstStyle/>
          <a:p>
            <a:pPr marL="0" marR="0" lvl="0" indent="0" algn="ctr" defTabSz="570467"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97"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570467" rtl="0" eaLnBrk="1" fontAlgn="base" latinLnBrk="0" hangingPunct="1">
                <a:lnSpc>
                  <a:spcPct val="100000"/>
                </a:lnSpc>
                <a:spcBef>
                  <a:spcPct val="0"/>
                </a:spcBef>
                <a:spcAft>
                  <a:spcPct val="0"/>
                </a:spcAft>
                <a:buClrTx/>
                <a:buSzTx/>
                <a:buFontTx/>
                <a:buNone/>
                <a:tabLst/>
                <a:defRPr/>
              </a:pPr>
              <a:t>‹#›</a:t>
            </a:fld>
            <a:endParaRPr kumimoji="0" lang="uk-UA" sz="1248"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4279" y="-39240"/>
            <a:ext cx="929752" cy="90822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463444" y="883836"/>
            <a:ext cx="10751943" cy="244673"/>
          </a:xfrm>
        </p:spPr>
        <p:txBody>
          <a:bodyPr/>
          <a:lstStyle>
            <a:lvl1pPr marL="0" indent="0">
              <a:buNone/>
              <a:defRPr sz="1497" b="0" baseline="0">
                <a:solidFill>
                  <a:srgbClr val="ED8B00"/>
                </a:solidFill>
              </a:defRPr>
            </a:lvl1pPr>
          </a:lstStyle>
          <a:p>
            <a:pPr lvl="0"/>
            <a:r>
              <a:rPr lang="en-US" dirty="0"/>
              <a:t>Secondary title place holder</a:t>
            </a:r>
          </a:p>
        </p:txBody>
      </p:sp>
      <p:sp>
        <p:nvSpPr>
          <p:cNvPr id="11" name="TextBox 10"/>
          <p:cNvSpPr txBox="1"/>
          <p:nvPr userDrawn="1"/>
        </p:nvSpPr>
        <p:spPr>
          <a:xfrm>
            <a:off x="4166441" y="6294036"/>
            <a:ext cx="3994784" cy="245901"/>
          </a:xfrm>
          <a:prstGeom prst="rect">
            <a:avLst/>
          </a:prstGeom>
          <a:noFill/>
        </p:spPr>
        <p:txBody>
          <a:bodyPr wrap="square" rtlCol="0">
            <a:spAutoFit/>
          </a:bodyPr>
          <a:lstStyle/>
          <a:p>
            <a:pPr algn="ctr"/>
            <a:r>
              <a:rPr lang="en-US" sz="998"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2806768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9.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348556" y="948812"/>
            <a:ext cx="11630556" cy="510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364335" y="312036"/>
            <a:ext cx="11602251" cy="499306"/>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4166441" y="6294035"/>
            <a:ext cx="3994784" cy="252057"/>
          </a:xfrm>
          <a:prstGeom prst="rect">
            <a:avLst/>
          </a:prstGeom>
          <a:noFill/>
        </p:spPr>
        <p:txBody>
          <a:bodyPr wrap="square" rtlCol="0">
            <a:spAutoFit/>
          </a:bodyPr>
          <a:lstStyle/>
          <a:p>
            <a:pPr algn="ctr"/>
            <a:r>
              <a:rPr lang="en-US" sz="1038"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89716" y="6171291"/>
            <a:ext cx="576038" cy="3235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606109" y="5071629"/>
            <a:ext cx="1930738" cy="2140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11491824" y="6260929"/>
            <a:ext cx="457176" cy="371961"/>
          </a:xfrm>
          <a:prstGeom prst="rect">
            <a:avLst/>
          </a:prstGeom>
        </p:spPr>
        <p:txBody>
          <a:bodyPr wrap="none">
            <a:spAutoFit/>
          </a:bodyPr>
          <a:lstStyle/>
          <a:p>
            <a:pPr marL="0" marR="0" lvl="0" indent="0" algn="ctr" defTabSz="593354"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17"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593354" rtl="0" eaLnBrk="1" fontAlgn="base" latinLnBrk="0" hangingPunct="1">
                <a:lnSpc>
                  <a:spcPct val="100000"/>
                </a:lnSpc>
                <a:spcBef>
                  <a:spcPct val="0"/>
                </a:spcBef>
                <a:spcAft>
                  <a:spcPct val="0"/>
                </a:spcAft>
                <a:buClrTx/>
                <a:buSzTx/>
                <a:buFontTx/>
                <a:buNone/>
                <a:tabLst/>
                <a:defRPr/>
              </a:pPr>
              <a:t>‹#›</a:t>
            </a:fld>
            <a:endParaRPr kumimoji="0" lang="uk-UA" sz="1298"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flipH="1">
            <a:off x="-24710" y="-48441"/>
            <a:ext cx="929752" cy="90822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80" r:id="rId4"/>
    <p:sldLayoutId id="2147483665" r:id="rId5"/>
    <p:sldLayoutId id="2147483681" r:id="rId6"/>
    <p:sldLayoutId id="2147483734" r:id="rId7"/>
    <p:sldLayoutId id="2147483736" r:id="rId8"/>
    <p:sldLayoutId id="2147483737" r:id="rId9"/>
    <p:sldLayoutId id="2147483738" r:id="rId10"/>
    <p:sldLayoutId id="2147483739" r:id="rId11"/>
  </p:sldLayoutIdLst>
  <p:hf hdr="0" ftr="0" dt="0"/>
  <p:txStyles>
    <p:titleStyle>
      <a:lvl1pPr algn="l" rtl="0" eaLnBrk="0" fontAlgn="base" hangingPunct="0">
        <a:spcBef>
          <a:spcPct val="0"/>
        </a:spcBef>
        <a:spcAft>
          <a:spcPct val="0"/>
        </a:spcAft>
        <a:defRPr sz="3245" b="0" i="0" baseline="0">
          <a:solidFill>
            <a:srgbClr val="2C2D8B"/>
          </a:solidFill>
          <a:latin typeface="Calibri Light"/>
          <a:ea typeface="+mj-ea"/>
          <a:cs typeface="Calibri Light"/>
        </a:defRPr>
      </a:lvl1pPr>
      <a:lvl2pPr algn="l" rtl="0" eaLnBrk="0" fontAlgn="base" hangingPunct="0">
        <a:spcBef>
          <a:spcPct val="0"/>
        </a:spcBef>
        <a:spcAft>
          <a:spcPct val="0"/>
        </a:spcAft>
        <a:defRPr sz="2596">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596">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596">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596">
          <a:solidFill>
            <a:schemeClr val="accent1"/>
          </a:solidFill>
          <a:latin typeface="Arial" pitchFamily="34" charset="0"/>
          <a:ea typeface="STKaiti" pitchFamily="2" charset="-122"/>
          <a:cs typeface="Geneva" pitchFamily="34" charset="0"/>
        </a:defRPr>
      </a:lvl5pPr>
      <a:lvl6pPr marL="505657" algn="l" rtl="0" eaLnBrk="0" fontAlgn="base" hangingPunct="0">
        <a:spcBef>
          <a:spcPct val="0"/>
        </a:spcBef>
        <a:spcAft>
          <a:spcPct val="0"/>
        </a:spcAft>
        <a:defRPr sz="2596">
          <a:solidFill>
            <a:schemeClr val="accent1"/>
          </a:solidFill>
          <a:latin typeface="Arial" pitchFamily="34" charset="0"/>
          <a:ea typeface="ヒラギノ角ゴ Pro W3" pitchFamily="124" charset="-128"/>
          <a:cs typeface="Geneva" pitchFamily="34" charset="0"/>
        </a:defRPr>
      </a:lvl6pPr>
      <a:lvl7pPr marL="1011313" algn="l" rtl="0" eaLnBrk="0" fontAlgn="base" hangingPunct="0">
        <a:spcBef>
          <a:spcPct val="0"/>
        </a:spcBef>
        <a:spcAft>
          <a:spcPct val="0"/>
        </a:spcAft>
        <a:defRPr sz="2596">
          <a:solidFill>
            <a:schemeClr val="accent1"/>
          </a:solidFill>
          <a:latin typeface="Arial" pitchFamily="34" charset="0"/>
          <a:ea typeface="ヒラギノ角ゴ Pro W3" pitchFamily="124" charset="-128"/>
          <a:cs typeface="Geneva" pitchFamily="34" charset="0"/>
        </a:defRPr>
      </a:lvl7pPr>
      <a:lvl8pPr marL="1516970" algn="l" rtl="0" eaLnBrk="0" fontAlgn="base" hangingPunct="0">
        <a:spcBef>
          <a:spcPct val="0"/>
        </a:spcBef>
        <a:spcAft>
          <a:spcPct val="0"/>
        </a:spcAft>
        <a:defRPr sz="2596">
          <a:solidFill>
            <a:schemeClr val="accent1"/>
          </a:solidFill>
          <a:latin typeface="Arial" pitchFamily="34" charset="0"/>
          <a:ea typeface="ヒラギノ角ゴ Pro W3" pitchFamily="124" charset="-128"/>
          <a:cs typeface="Geneva" pitchFamily="34" charset="0"/>
        </a:defRPr>
      </a:lvl8pPr>
      <a:lvl9pPr marL="2022625" algn="l" rtl="0" eaLnBrk="0" fontAlgn="base" hangingPunct="0">
        <a:spcBef>
          <a:spcPct val="0"/>
        </a:spcBef>
        <a:spcAft>
          <a:spcPct val="0"/>
        </a:spcAft>
        <a:defRPr sz="2596">
          <a:solidFill>
            <a:schemeClr val="accent1"/>
          </a:solidFill>
          <a:latin typeface="Arial" pitchFamily="34" charset="0"/>
          <a:ea typeface="ヒラギノ角ゴ Pro W3" pitchFamily="124" charset="-128"/>
          <a:cs typeface="Geneva" pitchFamily="34" charset="0"/>
        </a:defRPr>
      </a:lvl9pPr>
    </p:titleStyle>
    <p:bodyStyle>
      <a:lvl1pPr marL="189622" indent="-189622" algn="l" defTabSz="2033161" rtl="0" eaLnBrk="0" fontAlgn="base" hangingPunct="0">
        <a:spcBef>
          <a:spcPct val="75000"/>
        </a:spcBef>
        <a:spcAft>
          <a:spcPct val="0"/>
        </a:spcAft>
        <a:buClrTx/>
        <a:buFont typeface="Wingdings" charset="2"/>
        <a:buChar char="§"/>
        <a:defRPr sz="2076" b="0" i="0">
          <a:solidFill>
            <a:srgbClr val="000000"/>
          </a:solidFill>
          <a:latin typeface="Calibri Light"/>
          <a:ea typeface="+mn-ea"/>
          <a:cs typeface="Calibri Light"/>
        </a:defRPr>
      </a:lvl1pPr>
      <a:lvl2pPr marL="380999" indent="-189622" algn="l" defTabSz="2033161" rtl="0" eaLnBrk="0" fontAlgn="base" hangingPunct="0">
        <a:spcBef>
          <a:spcPct val="25000"/>
        </a:spcBef>
        <a:spcAft>
          <a:spcPct val="0"/>
        </a:spcAft>
        <a:buClrTx/>
        <a:buSzPct val="80000"/>
        <a:buFont typeface="Wingdings" charset="2"/>
        <a:buChar char="§"/>
        <a:defRPr sz="2076" b="0" i="0">
          <a:solidFill>
            <a:srgbClr val="000000"/>
          </a:solidFill>
          <a:latin typeface="Calibri Light"/>
          <a:ea typeface="+mn-ea"/>
          <a:cs typeface="Calibri Light"/>
        </a:defRPr>
      </a:lvl2pPr>
      <a:lvl3pPr marL="572375" indent="-189622" algn="l" defTabSz="2033161" rtl="0" eaLnBrk="0" fontAlgn="base" hangingPunct="0">
        <a:spcBef>
          <a:spcPct val="25000"/>
        </a:spcBef>
        <a:spcAft>
          <a:spcPct val="0"/>
        </a:spcAft>
        <a:buClrTx/>
        <a:buSzPct val="70000"/>
        <a:buFont typeface="Wingdings" charset="2"/>
        <a:buChar char="§"/>
        <a:defRPr sz="2076" b="0" i="0">
          <a:solidFill>
            <a:srgbClr val="000000"/>
          </a:solidFill>
          <a:latin typeface="Calibri Light"/>
          <a:ea typeface="+mn-ea"/>
          <a:cs typeface="Calibri Light"/>
        </a:defRPr>
      </a:lvl3pPr>
      <a:lvl4pPr marL="758485" indent="-184355" algn="l" defTabSz="2033161" rtl="0" eaLnBrk="0" fontAlgn="base" hangingPunct="0">
        <a:spcBef>
          <a:spcPct val="25000"/>
        </a:spcBef>
        <a:spcAft>
          <a:spcPct val="0"/>
        </a:spcAft>
        <a:buClrTx/>
        <a:buFont typeface="Arial"/>
        <a:buChar char="•"/>
        <a:defRPr sz="2076" b="0" i="0">
          <a:solidFill>
            <a:srgbClr val="000000"/>
          </a:solidFill>
          <a:latin typeface="Calibri Light"/>
          <a:ea typeface="+mn-ea"/>
          <a:cs typeface="Calibri Light"/>
        </a:defRPr>
      </a:lvl4pPr>
      <a:lvl5pPr marL="942839" indent="-182598" algn="l" defTabSz="2033161" rtl="0" eaLnBrk="0" fontAlgn="base" hangingPunct="0">
        <a:spcBef>
          <a:spcPct val="25000"/>
        </a:spcBef>
        <a:spcAft>
          <a:spcPct val="0"/>
        </a:spcAft>
        <a:buClrTx/>
        <a:buFont typeface="Arial"/>
        <a:buChar char="•"/>
        <a:defRPr sz="2076" b="0" i="0">
          <a:solidFill>
            <a:srgbClr val="000000"/>
          </a:solidFill>
          <a:latin typeface="Calibri Light"/>
          <a:ea typeface="+mn-ea"/>
          <a:cs typeface="Calibri Light"/>
        </a:defRPr>
      </a:lvl5pPr>
      <a:lvl6pPr marL="1448495" indent="-182598" algn="l" defTabSz="2033161" rtl="0" eaLnBrk="0" fontAlgn="base" hangingPunct="0">
        <a:spcBef>
          <a:spcPct val="25000"/>
        </a:spcBef>
        <a:spcAft>
          <a:spcPct val="0"/>
        </a:spcAft>
        <a:buClr>
          <a:schemeClr val="tx2"/>
        </a:buClr>
        <a:buFont typeface="Symbol" pitchFamily="18" charset="2"/>
        <a:buChar char="·"/>
        <a:defRPr sz="1557">
          <a:solidFill>
            <a:srgbClr val="53565A"/>
          </a:solidFill>
          <a:latin typeface="+mn-lt"/>
          <a:ea typeface="+mn-ea"/>
          <a:cs typeface="+mn-cs"/>
        </a:defRPr>
      </a:lvl6pPr>
      <a:lvl7pPr marL="1954152" indent="-182598" algn="l" defTabSz="2033161" rtl="0" eaLnBrk="0" fontAlgn="base" hangingPunct="0">
        <a:spcBef>
          <a:spcPct val="25000"/>
        </a:spcBef>
        <a:spcAft>
          <a:spcPct val="0"/>
        </a:spcAft>
        <a:buClr>
          <a:schemeClr val="tx2"/>
        </a:buClr>
        <a:buFont typeface="Symbol" pitchFamily="18" charset="2"/>
        <a:buChar char="·"/>
        <a:defRPr sz="1557">
          <a:solidFill>
            <a:srgbClr val="53565A"/>
          </a:solidFill>
          <a:latin typeface="+mn-lt"/>
          <a:ea typeface="+mn-ea"/>
          <a:cs typeface="+mn-cs"/>
        </a:defRPr>
      </a:lvl7pPr>
      <a:lvl8pPr marL="2459809" indent="-182598" algn="l" defTabSz="2033161" rtl="0" eaLnBrk="0" fontAlgn="base" hangingPunct="0">
        <a:spcBef>
          <a:spcPct val="25000"/>
        </a:spcBef>
        <a:spcAft>
          <a:spcPct val="0"/>
        </a:spcAft>
        <a:buClr>
          <a:schemeClr val="tx2"/>
        </a:buClr>
        <a:buFont typeface="Symbol" pitchFamily="18" charset="2"/>
        <a:buChar char="·"/>
        <a:defRPr sz="1557">
          <a:solidFill>
            <a:srgbClr val="53565A"/>
          </a:solidFill>
          <a:latin typeface="+mn-lt"/>
          <a:ea typeface="+mn-ea"/>
          <a:cs typeface="+mn-cs"/>
        </a:defRPr>
      </a:lvl8pPr>
      <a:lvl9pPr marL="2965465" indent="-182598" algn="l" defTabSz="2033161" rtl="0" eaLnBrk="0" fontAlgn="base" hangingPunct="0">
        <a:spcBef>
          <a:spcPct val="25000"/>
        </a:spcBef>
        <a:spcAft>
          <a:spcPct val="0"/>
        </a:spcAft>
        <a:buClr>
          <a:schemeClr val="tx2"/>
        </a:buClr>
        <a:buFont typeface="Symbol" pitchFamily="18" charset="2"/>
        <a:buChar char="·"/>
        <a:defRPr sz="1557">
          <a:solidFill>
            <a:srgbClr val="53565A"/>
          </a:solidFill>
          <a:latin typeface="+mn-lt"/>
          <a:ea typeface="+mn-ea"/>
          <a:cs typeface="+mn-cs"/>
        </a:defRPr>
      </a:lvl9pPr>
    </p:bodyStyle>
    <p:otherStyle>
      <a:defPPr>
        <a:defRPr lang="en-US"/>
      </a:defPPr>
      <a:lvl1pPr marL="0" algn="l" defTabSz="1011313" rtl="0" eaLnBrk="1" latinLnBrk="0" hangingPunct="1">
        <a:defRPr sz="1947" kern="1200">
          <a:solidFill>
            <a:schemeClr val="tx1"/>
          </a:solidFill>
          <a:latin typeface="+mn-lt"/>
          <a:ea typeface="+mn-ea"/>
          <a:cs typeface="+mn-cs"/>
        </a:defRPr>
      </a:lvl1pPr>
      <a:lvl2pPr marL="505657" algn="l" defTabSz="1011313" rtl="0" eaLnBrk="1" latinLnBrk="0" hangingPunct="1">
        <a:defRPr sz="1947" kern="1200">
          <a:solidFill>
            <a:schemeClr val="tx1"/>
          </a:solidFill>
          <a:latin typeface="+mn-lt"/>
          <a:ea typeface="+mn-ea"/>
          <a:cs typeface="+mn-cs"/>
        </a:defRPr>
      </a:lvl2pPr>
      <a:lvl3pPr marL="1011313" algn="l" defTabSz="1011313" rtl="0" eaLnBrk="1" latinLnBrk="0" hangingPunct="1">
        <a:defRPr sz="1947" kern="1200">
          <a:solidFill>
            <a:schemeClr val="tx1"/>
          </a:solidFill>
          <a:latin typeface="+mn-lt"/>
          <a:ea typeface="+mn-ea"/>
          <a:cs typeface="+mn-cs"/>
        </a:defRPr>
      </a:lvl3pPr>
      <a:lvl4pPr marL="1516970" algn="l" defTabSz="1011313" rtl="0" eaLnBrk="1" latinLnBrk="0" hangingPunct="1">
        <a:defRPr sz="1947" kern="1200">
          <a:solidFill>
            <a:schemeClr val="tx1"/>
          </a:solidFill>
          <a:latin typeface="+mn-lt"/>
          <a:ea typeface="+mn-ea"/>
          <a:cs typeface="+mn-cs"/>
        </a:defRPr>
      </a:lvl4pPr>
      <a:lvl5pPr marL="2022625" algn="l" defTabSz="1011313" rtl="0" eaLnBrk="1" latinLnBrk="0" hangingPunct="1">
        <a:defRPr sz="1947" kern="1200">
          <a:solidFill>
            <a:schemeClr val="tx1"/>
          </a:solidFill>
          <a:latin typeface="+mn-lt"/>
          <a:ea typeface="+mn-ea"/>
          <a:cs typeface="+mn-cs"/>
        </a:defRPr>
      </a:lvl5pPr>
      <a:lvl6pPr marL="2528282" algn="l" defTabSz="1011313" rtl="0" eaLnBrk="1" latinLnBrk="0" hangingPunct="1">
        <a:defRPr sz="1947" kern="1200">
          <a:solidFill>
            <a:schemeClr val="tx1"/>
          </a:solidFill>
          <a:latin typeface="+mn-lt"/>
          <a:ea typeface="+mn-ea"/>
          <a:cs typeface="+mn-cs"/>
        </a:defRPr>
      </a:lvl6pPr>
      <a:lvl7pPr marL="3033938" algn="l" defTabSz="1011313" rtl="0" eaLnBrk="1" latinLnBrk="0" hangingPunct="1">
        <a:defRPr sz="1947" kern="1200">
          <a:solidFill>
            <a:schemeClr val="tx1"/>
          </a:solidFill>
          <a:latin typeface="+mn-lt"/>
          <a:ea typeface="+mn-ea"/>
          <a:cs typeface="+mn-cs"/>
        </a:defRPr>
      </a:lvl7pPr>
      <a:lvl8pPr marL="3539595" algn="l" defTabSz="1011313" rtl="0" eaLnBrk="1" latinLnBrk="0" hangingPunct="1">
        <a:defRPr sz="1947" kern="1200">
          <a:solidFill>
            <a:schemeClr val="tx1"/>
          </a:solidFill>
          <a:latin typeface="+mn-lt"/>
          <a:ea typeface="+mn-ea"/>
          <a:cs typeface="+mn-cs"/>
        </a:defRPr>
      </a:lvl8pPr>
      <a:lvl9pPr marL="4045252" algn="l" defTabSz="1011313" rtl="0" eaLnBrk="1" latinLnBrk="0" hangingPunct="1">
        <a:defRPr sz="194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755" y="2317665"/>
            <a:ext cx="2958891" cy="2040109"/>
          </a:xfrm>
          <a:prstGeom prst="rect">
            <a:avLst/>
          </a:prstGeom>
        </p:spPr>
      </p:pic>
    </p:spTree>
    <p:extLst>
      <p:ext uri="{BB962C8B-B14F-4D97-AF65-F5344CB8AC3E}">
        <p14:creationId xmlns:p14="http://schemas.microsoft.com/office/powerpoint/2010/main" val="144343629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1186708" rtl="0" eaLnBrk="1" latinLnBrk="0" hangingPunct="1">
        <a:lnSpc>
          <a:spcPct val="90000"/>
        </a:lnSpc>
        <a:spcBef>
          <a:spcPct val="0"/>
        </a:spcBef>
        <a:buNone/>
        <a:defRPr sz="5710" kern="1200">
          <a:solidFill>
            <a:schemeClr val="tx1"/>
          </a:solidFill>
          <a:latin typeface="+mj-lt"/>
          <a:ea typeface="+mj-ea"/>
          <a:cs typeface="+mj-cs"/>
        </a:defRPr>
      </a:lvl1pPr>
    </p:titleStyle>
    <p:bodyStyle>
      <a:lvl1pPr marL="296677" indent="-296677" algn="l" defTabSz="1186708" rtl="0" eaLnBrk="1" latinLnBrk="0" hangingPunct="1">
        <a:lnSpc>
          <a:spcPct val="90000"/>
        </a:lnSpc>
        <a:spcBef>
          <a:spcPts val="1298"/>
        </a:spcBef>
        <a:buFont typeface="Arial"/>
        <a:buChar char="•"/>
        <a:defRPr sz="3634" kern="1200">
          <a:solidFill>
            <a:schemeClr val="tx1"/>
          </a:solidFill>
          <a:latin typeface="+mn-lt"/>
          <a:ea typeface="+mn-ea"/>
          <a:cs typeface="+mn-cs"/>
        </a:defRPr>
      </a:lvl1pPr>
      <a:lvl2pPr marL="890031" indent="-296677" algn="l" defTabSz="1186708" rtl="0" eaLnBrk="1" latinLnBrk="0" hangingPunct="1">
        <a:lnSpc>
          <a:spcPct val="90000"/>
        </a:lnSpc>
        <a:spcBef>
          <a:spcPts val="649"/>
        </a:spcBef>
        <a:buFont typeface="Arial"/>
        <a:buChar char="•"/>
        <a:defRPr sz="3115" kern="1200">
          <a:solidFill>
            <a:schemeClr val="tx1"/>
          </a:solidFill>
          <a:latin typeface="+mn-lt"/>
          <a:ea typeface="+mn-ea"/>
          <a:cs typeface="+mn-cs"/>
        </a:defRPr>
      </a:lvl2pPr>
      <a:lvl3pPr marL="1483385" indent="-296677" algn="l" defTabSz="1186708" rtl="0" eaLnBrk="1" latinLnBrk="0" hangingPunct="1">
        <a:lnSpc>
          <a:spcPct val="90000"/>
        </a:lnSpc>
        <a:spcBef>
          <a:spcPts val="649"/>
        </a:spcBef>
        <a:buFont typeface="Arial"/>
        <a:buChar char="•"/>
        <a:defRPr sz="2596" kern="1200">
          <a:solidFill>
            <a:schemeClr val="tx1"/>
          </a:solidFill>
          <a:latin typeface="+mn-lt"/>
          <a:ea typeface="+mn-ea"/>
          <a:cs typeface="+mn-cs"/>
        </a:defRPr>
      </a:lvl3pPr>
      <a:lvl4pPr marL="2076740" indent="-296677" algn="l" defTabSz="1186708" rtl="0" eaLnBrk="1" latinLnBrk="0" hangingPunct="1">
        <a:lnSpc>
          <a:spcPct val="90000"/>
        </a:lnSpc>
        <a:spcBef>
          <a:spcPts val="649"/>
        </a:spcBef>
        <a:buFont typeface="Arial"/>
        <a:buChar char="•"/>
        <a:defRPr sz="2336" kern="1200">
          <a:solidFill>
            <a:schemeClr val="tx1"/>
          </a:solidFill>
          <a:latin typeface="+mn-lt"/>
          <a:ea typeface="+mn-ea"/>
          <a:cs typeface="+mn-cs"/>
        </a:defRPr>
      </a:lvl4pPr>
      <a:lvl5pPr marL="2670094" indent="-296677" algn="l" defTabSz="1186708" rtl="0" eaLnBrk="1" latinLnBrk="0" hangingPunct="1">
        <a:lnSpc>
          <a:spcPct val="90000"/>
        </a:lnSpc>
        <a:spcBef>
          <a:spcPts val="649"/>
        </a:spcBef>
        <a:buFont typeface="Arial"/>
        <a:buChar char="•"/>
        <a:defRPr sz="2336" kern="1200">
          <a:solidFill>
            <a:schemeClr val="tx1"/>
          </a:solidFill>
          <a:latin typeface="+mn-lt"/>
          <a:ea typeface="+mn-ea"/>
          <a:cs typeface="+mn-cs"/>
        </a:defRPr>
      </a:lvl5pPr>
      <a:lvl6pPr marL="3263448" indent="-296677" algn="l" defTabSz="1186708" rtl="0" eaLnBrk="1" latinLnBrk="0" hangingPunct="1">
        <a:lnSpc>
          <a:spcPct val="90000"/>
        </a:lnSpc>
        <a:spcBef>
          <a:spcPts val="649"/>
        </a:spcBef>
        <a:buFont typeface="Arial"/>
        <a:buChar char="•"/>
        <a:defRPr sz="2336" kern="1200">
          <a:solidFill>
            <a:schemeClr val="tx1"/>
          </a:solidFill>
          <a:latin typeface="+mn-lt"/>
          <a:ea typeface="+mn-ea"/>
          <a:cs typeface="+mn-cs"/>
        </a:defRPr>
      </a:lvl6pPr>
      <a:lvl7pPr marL="3856802" indent="-296677" algn="l" defTabSz="1186708" rtl="0" eaLnBrk="1" latinLnBrk="0" hangingPunct="1">
        <a:lnSpc>
          <a:spcPct val="90000"/>
        </a:lnSpc>
        <a:spcBef>
          <a:spcPts val="649"/>
        </a:spcBef>
        <a:buFont typeface="Arial"/>
        <a:buChar char="•"/>
        <a:defRPr sz="2336" kern="1200">
          <a:solidFill>
            <a:schemeClr val="tx1"/>
          </a:solidFill>
          <a:latin typeface="+mn-lt"/>
          <a:ea typeface="+mn-ea"/>
          <a:cs typeface="+mn-cs"/>
        </a:defRPr>
      </a:lvl7pPr>
      <a:lvl8pPr marL="4450156" indent="-296677" algn="l" defTabSz="1186708" rtl="0" eaLnBrk="1" latinLnBrk="0" hangingPunct="1">
        <a:lnSpc>
          <a:spcPct val="90000"/>
        </a:lnSpc>
        <a:spcBef>
          <a:spcPts val="649"/>
        </a:spcBef>
        <a:buFont typeface="Arial"/>
        <a:buChar char="•"/>
        <a:defRPr sz="2336" kern="1200">
          <a:solidFill>
            <a:schemeClr val="tx1"/>
          </a:solidFill>
          <a:latin typeface="+mn-lt"/>
          <a:ea typeface="+mn-ea"/>
          <a:cs typeface="+mn-cs"/>
        </a:defRPr>
      </a:lvl8pPr>
      <a:lvl9pPr marL="5043510" indent="-296677" algn="l" defTabSz="1186708" rtl="0" eaLnBrk="1" latinLnBrk="0" hangingPunct="1">
        <a:lnSpc>
          <a:spcPct val="90000"/>
        </a:lnSpc>
        <a:spcBef>
          <a:spcPts val="649"/>
        </a:spcBef>
        <a:buFont typeface="Arial"/>
        <a:buChar char="•"/>
        <a:defRPr sz="2336" kern="1200">
          <a:solidFill>
            <a:schemeClr val="tx1"/>
          </a:solidFill>
          <a:latin typeface="+mn-lt"/>
          <a:ea typeface="+mn-ea"/>
          <a:cs typeface="+mn-cs"/>
        </a:defRPr>
      </a:lvl9pPr>
    </p:bodyStyle>
    <p:otherStyle>
      <a:defPPr>
        <a:defRPr lang="en-US"/>
      </a:defPPr>
      <a:lvl1pPr marL="0" algn="l" defTabSz="1186708" rtl="0" eaLnBrk="1" latinLnBrk="0" hangingPunct="1">
        <a:defRPr sz="2336" kern="1200">
          <a:solidFill>
            <a:schemeClr val="tx1"/>
          </a:solidFill>
          <a:latin typeface="+mn-lt"/>
          <a:ea typeface="+mn-ea"/>
          <a:cs typeface="+mn-cs"/>
        </a:defRPr>
      </a:lvl1pPr>
      <a:lvl2pPr marL="593354" algn="l" defTabSz="1186708" rtl="0" eaLnBrk="1" latinLnBrk="0" hangingPunct="1">
        <a:defRPr sz="2336" kern="1200">
          <a:solidFill>
            <a:schemeClr val="tx1"/>
          </a:solidFill>
          <a:latin typeface="+mn-lt"/>
          <a:ea typeface="+mn-ea"/>
          <a:cs typeface="+mn-cs"/>
        </a:defRPr>
      </a:lvl2pPr>
      <a:lvl3pPr marL="1186708" algn="l" defTabSz="1186708" rtl="0" eaLnBrk="1" latinLnBrk="0" hangingPunct="1">
        <a:defRPr sz="2336" kern="1200">
          <a:solidFill>
            <a:schemeClr val="tx1"/>
          </a:solidFill>
          <a:latin typeface="+mn-lt"/>
          <a:ea typeface="+mn-ea"/>
          <a:cs typeface="+mn-cs"/>
        </a:defRPr>
      </a:lvl3pPr>
      <a:lvl4pPr marL="1780062" algn="l" defTabSz="1186708" rtl="0" eaLnBrk="1" latinLnBrk="0" hangingPunct="1">
        <a:defRPr sz="2336" kern="1200">
          <a:solidFill>
            <a:schemeClr val="tx1"/>
          </a:solidFill>
          <a:latin typeface="+mn-lt"/>
          <a:ea typeface="+mn-ea"/>
          <a:cs typeface="+mn-cs"/>
        </a:defRPr>
      </a:lvl4pPr>
      <a:lvl5pPr marL="2373417" algn="l" defTabSz="1186708" rtl="0" eaLnBrk="1" latinLnBrk="0" hangingPunct="1">
        <a:defRPr sz="2336" kern="1200">
          <a:solidFill>
            <a:schemeClr val="tx1"/>
          </a:solidFill>
          <a:latin typeface="+mn-lt"/>
          <a:ea typeface="+mn-ea"/>
          <a:cs typeface="+mn-cs"/>
        </a:defRPr>
      </a:lvl5pPr>
      <a:lvl6pPr marL="2966771" algn="l" defTabSz="1186708" rtl="0" eaLnBrk="1" latinLnBrk="0" hangingPunct="1">
        <a:defRPr sz="2336" kern="1200">
          <a:solidFill>
            <a:schemeClr val="tx1"/>
          </a:solidFill>
          <a:latin typeface="+mn-lt"/>
          <a:ea typeface="+mn-ea"/>
          <a:cs typeface="+mn-cs"/>
        </a:defRPr>
      </a:lvl6pPr>
      <a:lvl7pPr marL="3560125" algn="l" defTabSz="1186708" rtl="0" eaLnBrk="1" latinLnBrk="0" hangingPunct="1">
        <a:defRPr sz="2336" kern="1200">
          <a:solidFill>
            <a:schemeClr val="tx1"/>
          </a:solidFill>
          <a:latin typeface="+mn-lt"/>
          <a:ea typeface="+mn-ea"/>
          <a:cs typeface="+mn-cs"/>
        </a:defRPr>
      </a:lvl7pPr>
      <a:lvl8pPr marL="4153479" algn="l" defTabSz="1186708" rtl="0" eaLnBrk="1" latinLnBrk="0" hangingPunct="1">
        <a:defRPr sz="2336" kern="1200">
          <a:solidFill>
            <a:schemeClr val="tx1"/>
          </a:solidFill>
          <a:latin typeface="+mn-lt"/>
          <a:ea typeface="+mn-ea"/>
          <a:cs typeface="+mn-cs"/>
        </a:defRPr>
      </a:lvl8pPr>
      <a:lvl9pPr marL="4746833" algn="l" defTabSz="1186708" rtl="0" eaLnBrk="1" latinLnBrk="0" hangingPunct="1">
        <a:defRPr sz="23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8678" y="355406"/>
            <a:ext cx="10647045" cy="12902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8678" y="1777026"/>
            <a:ext cx="10647045" cy="4235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48678" y="6187143"/>
            <a:ext cx="2777490" cy="355405"/>
          </a:xfrm>
          <a:prstGeom prst="rect">
            <a:avLst/>
          </a:prstGeom>
        </p:spPr>
        <p:txBody>
          <a:bodyPr vert="horz" lIns="91440" tIns="45720" rIns="91440" bIns="45720" rtlCol="0" anchor="ctr"/>
          <a:lstStyle>
            <a:lvl1pPr algn="l">
              <a:defRPr sz="1168">
                <a:solidFill>
                  <a:schemeClr val="tx1">
                    <a:tint val="75000"/>
                  </a:schemeClr>
                </a:solidFill>
              </a:defRPr>
            </a:lvl1pPr>
          </a:lstStyle>
          <a:p>
            <a:fld id="{C764DE79-268F-4C1A-8933-263129D2AF90}" type="datetimeFigureOut">
              <a:rPr lang="en-US" dirty="0"/>
              <a:t>5/4/24</a:t>
            </a:fld>
            <a:endParaRPr lang="en-US" dirty="0"/>
          </a:p>
        </p:txBody>
      </p:sp>
      <p:sp>
        <p:nvSpPr>
          <p:cNvPr id="5" name="Footer Placeholder 4"/>
          <p:cNvSpPr>
            <a:spLocks noGrp="1"/>
          </p:cNvSpPr>
          <p:nvPr>
            <p:ph type="ftr" sz="quarter" idx="3"/>
          </p:nvPr>
        </p:nvSpPr>
        <p:spPr>
          <a:xfrm>
            <a:off x="4089083" y="6187143"/>
            <a:ext cx="4166235" cy="355405"/>
          </a:xfrm>
          <a:prstGeom prst="rect">
            <a:avLst/>
          </a:prstGeom>
        </p:spPr>
        <p:txBody>
          <a:bodyPr vert="horz" lIns="91440" tIns="45720" rIns="91440" bIns="45720" rtlCol="0" anchor="ctr"/>
          <a:lstStyle>
            <a:lvl1pPr algn="ctr">
              <a:defRPr sz="116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18233" y="6187143"/>
            <a:ext cx="2777490" cy="355405"/>
          </a:xfrm>
          <a:prstGeom prst="rect">
            <a:avLst/>
          </a:prstGeom>
        </p:spPr>
        <p:txBody>
          <a:bodyPr vert="horz" lIns="91440" tIns="45720" rIns="91440" bIns="45720" rtlCol="0" anchor="ctr"/>
          <a:lstStyle>
            <a:lvl1pPr algn="r">
              <a:defRPr sz="1168">
                <a:solidFill>
                  <a:schemeClr val="tx1">
                    <a:tint val="75000"/>
                  </a:schemeClr>
                </a:solidFill>
              </a:defRPr>
            </a:lvl1pPr>
          </a:lstStyle>
          <a:p>
            <a:fld id="{48F63A3B-78C7-47BE-AE5E-E10140E04643}" type="slidenum">
              <a:rPr lang="en-US" dirty="0"/>
              <a:t>‹#›</a:t>
            </a:fld>
            <a:endParaRPr lang="en-US" dirty="0"/>
          </a:p>
        </p:txBody>
      </p:sp>
      <p:pic>
        <p:nvPicPr>
          <p:cNvPr id="7" name="Picture 6">
            <a:extLst>
              <a:ext uri="{FF2B5EF4-FFF2-40B4-BE49-F238E27FC236}">
                <a16:creationId xmlns:a16="http://schemas.microsoft.com/office/drawing/2014/main" id="{7EFEF5CD-DDBD-4824-BB43-DE86D459CA0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692755" y="2317665"/>
            <a:ext cx="2958891" cy="2040109"/>
          </a:xfrm>
          <a:prstGeom prst="rect">
            <a:avLst/>
          </a:prstGeom>
        </p:spPr>
      </p:pic>
    </p:spTree>
    <p:extLst>
      <p:ext uri="{BB962C8B-B14F-4D97-AF65-F5344CB8AC3E}">
        <p14:creationId xmlns:p14="http://schemas.microsoft.com/office/powerpoint/2010/main" val="300773138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890077" rtl="0" eaLnBrk="1" latinLnBrk="0" hangingPunct="1">
        <a:lnSpc>
          <a:spcPct val="90000"/>
        </a:lnSpc>
        <a:spcBef>
          <a:spcPct val="0"/>
        </a:spcBef>
        <a:buNone/>
        <a:defRPr sz="4283" kern="1200">
          <a:solidFill>
            <a:schemeClr val="tx1"/>
          </a:solidFill>
          <a:latin typeface="+mj-lt"/>
          <a:ea typeface="+mj-ea"/>
          <a:cs typeface="+mj-cs"/>
        </a:defRPr>
      </a:lvl1pPr>
    </p:titleStyle>
    <p:bodyStyle>
      <a:lvl1pPr marL="222519" indent="-222519" algn="l" defTabSz="890077" rtl="0" eaLnBrk="1" latinLnBrk="0" hangingPunct="1">
        <a:lnSpc>
          <a:spcPct val="90000"/>
        </a:lnSpc>
        <a:spcBef>
          <a:spcPts val="973"/>
        </a:spcBef>
        <a:buFont typeface="Arial" panose="020B0604020202020204" pitchFamily="34" charset="0"/>
        <a:buChar char="•"/>
        <a:defRPr sz="2726" kern="1200">
          <a:solidFill>
            <a:schemeClr val="tx1"/>
          </a:solidFill>
          <a:latin typeface="+mn-lt"/>
          <a:ea typeface="+mn-ea"/>
          <a:cs typeface="+mn-cs"/>
        </a:defRPr>
      </a:lvl1pPr>
      <a:lvl2pPr marL="667558" indent="-222519" algn="l" defTabSz="890077" rtl="0" eaLnBrk="1" latinLnBrk="0" hangingPunct="1">
        <a:lnSpc>
          <a:spcPct val="90000"/>
        </a:lnSpc>
        <a:spcBef>
          <a:spcPts val="487"/>
        </a:spcBef>
        <a:buFont typeface="Arial" panose="020B0604020202020204" pitchFamily="34" charset="0"/>
        <a:buChar char="•"/>
        <a:defRPr sz="2336" kern="1200">
          <a:solidFill>
            <a:schemeClr val="tx1"/>
          </a:solidFill>
          <a:latin typeface="+mn-lt"/>
          <a:ea typeface="+mn-ea"/>
          <a:cs typeface="+mn-cs"/>
        </a:defRPr>
      </a:lvl2pPr>
      <a:lvl3pPr marL="1112596" indent="-222519" algn="l" defTabSz="890077" rtl="0" eaLnBrk="1" latinLnBrk="0" hangingPunct="1">
        <a:lnSpc>
          <a:spcPct val="90000"/>
        </a:lnSpc>
        <a:spcBef>
          <a:spcPts val="487"/>
        </a:spcBef>
        <a:buFont typeface="Arial" panose="020B0604020202020204" pitchFamily="34" charset="0"/>
        <a:buChar char="•"/>
        <a:defRPr sz="1947" kern="1200">
          <a:solidFill>
            <a:schemeClr val="tx1"/>
          </a:solidFill>
          <a:latin typeface="+mn-lt"/>
          <a:ea typeface="+mn-ea"/>
          <a:cs typeface="+mn-cs"/>
        </a:defRPr>
      </a:lvl3pPr>
      <a:lvl4pPr marL="1557635" indent="-222519" algn="l" defTabSz="890077" rtl="0" eaLnBrk="1" latinLnBrk="0" hangingPunct="1">
        <a:lnSpc>
          <a:spcPct val="90000"/>
        </a:lnSpc>
        <a:spcBef>
          <a:spcPts val="487"/>
        </a:spcBef>
        <a:buFont typeface="Arial" panose="020B0604020202020204" pitchFamily="34" charset="0"/>
        <a:buChar char="•"/>
        <a:defRPr sz="1752" kern="1200">
          <a:solidFill>
            <a:schemeClr val="tx1"/>
          </a:solidFill>
          <a:latin typeface="+mn-lt"/>
          <a:ea typeface="+mn-ea"/>
          <a:cs typeface="+mn-cs"/>
        </a:defRPr>
      </a:lvl4pPr>
      <a:lvl5pPr marL="2002673" indent="-222519" algn="l" defTabSz="890077" rtl="0" eaLnBrk="1" latinLnBrk="0" hangingPunct="1">
        <a:lnSpc>
          <a:spcPct val="90000"/>
        </a:lnSpc>
        <a:spcBef>
          <a:spcPts val="487"/>
        </a:spcBef>
        <a:buFont typeface="Arial" panose="020B0604020202020204" pitchFamily="34" charset="0"/>
        <a:buChar char="•"/>
        <a:defRPr sz="1752" kern="1200">
          <a:solidFill>
            <a:schemeClr val="tx1"/>
          </a:solidFill>
          <a:latin typeface="+mn-lt"/>
          <a:ea typeface="+mn-ea"/>
          <a:cs typeface="+mn-cs"/>
        </a:defRPr>
      </a:lvl5pPr>
      <a:lvl6pPr marL="2447712" indent="-222519" algn="l" defTabSz="890077" rtl="0" eaLnBrk="1" latinLnBrk="0" hangingPunct="1">
        <a:lnSpc>
          <a:spcPct val="90000"/>
        </a:lnSpc>
        <a:spcBef>
          <a:spcPts val="487"/>
        </a:spcBef>
        <a:buFont typeface="Arial" panose="020B0604020202020204" pitchFamily="34" charset="0"/>
        <a:buChar char="•"/>
        <a:defRPr sz="1752" kern="1200">
          <a:solidFill>
            <a:schemeClr val="tx1"/>
          </a:solidFill>
          <a:latin typeface="+mn-lt"/>
          <a:ea typeface="+mn-ea"/>
          <a:cs typeface="+mn-cs"/>
        </a:defRPr>
      </a:lvl6pPr>
      <a:lvl7pPr marL="2892750" indent="-222519" algn="l" defTabSz="890077" rtl="0" eaLnBrk="1" latinLnBrk="0" hangingPunct="1">
        <a:lnSpc>
          <a:spcPct val="90000"/>
        </a:lnSpc>
        <a:spcBef>
          <a:spcPts val="487"/>
        </a:spcBef>
        <a:buFont typeface="Arial" panose="020B0604020202020204" pitchFamily="34" charset="0"/>
        <a:buChar char="•"/>
        <a:defRPr sz="1752" kern="1200">
          <a:solidFill>
            <a:schemeClr val="tx1"/>
          </a:solidFill>
          <a:latin typeface="+mn-lt"/>
          <a:ea typeface="+mn-ea"/>
          <a:cs typeface="+mn-cs"/>
        </a:defRPr>
      </a:lvl7pPr>
      <a:lvl8pPr marL="3337789" indent="-222519" algn="l" defTabSz="890077" rtl="0" eaLnBrk="1" latinLnBrk="0" hangingPunct="1">
        <a:lnSpc>
          <a:spcPct val="90000"/>
        </a:lnSpc>
        <a:spcBef>
          <a:spcPts val="487"/>
        </a:spcBef>
        <a:buFont typeface="Arial" panose="020B0604020202020204" pitchFamily="34" charset="0"/>
        <a:buChar char="•"/>
        <a:defRPr sz="1752" kern="1200">
          <a:solidFill>
            <a:schemeClr val="tx1"/>
          </a:solidFill>
          <a:latin typeface="+mn-lt"/>
          <a:ea typeface="+mn-ea"/>
          <a:cs typeface="+mn-cs"/>
        </a:defRPr>
      </a:lvl8pPr>
      <a:lvl9pPr marL="3782827" indent="-222519" algn="l" defTabSz="890077" rtl="0" eaLnBrk="1" latinLnBrk="0" hangingPunct="1">
        <a:lnSpc>
          <a:spcPct val="90000"/>
        </a:lnSpc>
        <a:spcBef>
          <a:spcPts val="487"/>
        </a:spcBef>
        <a:buFont typeface="Arial" panose="020B0604020202020204" pitchFamily="34" charset="0"/>
        <a:buChar char="•"/>
        <a:defRPr sz="1752" kern="1200">
          <a:solidFill>
            <a:schemeClr val="tx1"/>
          </a:solidFill>
          <a:latin typeface="+mn-lt"/>
          <a:ea typeface="+mn-ea"/>
          <a:cs typeface="+mn-cs"/>
        </a:defRPr>
      </a:lvl9pPr>
    </p:bodyStyle>
    <p:otherStyle>
      <a:defPPr>
        <a:defRPr lang="en-US"/>
      </a:defPPr>
      <a:lvl1pPr marL="0" algn="l" defTabSz="890077" rtl="0" eaLnBrk="1" latinLnBrk="0" hangingPunct="1">
        <a:defRPr sz="1752" kern="1200">
          <a:solidFill>
            <a:schemeClr val="tx1"/>
          </a:solidFill>
          <a:latin typeface="+mn-lt"/>
          <a:ea typeface="+mn-ea"/>
          <a:cs typeface="+mn-cs"/>
        </a:defRPr>
      </a:lvl1pPr>
      <a:lvl2pPr marL="445038" algn="l" defTabSz="890077" rtl="0" eaLnBrk="1" latinLnBrk="0" hangingPunct="1">
        <a:defRPr sz="1752" kern="1200">
          <a:solidFill>
            <a:schemeClr val="tx1"/>
          </a:solidFill>
          <a:latin typeface="+mn-lt"/>
          <a:ea typeface="+mn-ea"/>
          <a:cs typeface="+mn-cs"/>
        </a:defRPr>
      </a:lvl2pPr>
      <a:lvl3pPr marL="890077" algn="l" defTabSz="890077" rtl="0" eaLnBrk="1" latinLnBrk="0" hangingPunct="1">
        <a:defRPr sz="1752" kern="1200">
          <a:solidFill>
            <a:schemeClr val="tx1"/>
          </a:solidFill>
          <a:latin typeface="+mn-lt"/>
          <a:ea typeface="+mn-ea"/>
          <a:cs typeface="+mn-cs"/>
        </a:defRPr>
      </a:lvl3pPr>
      <a:lvl4pPr marL="1335115" algn="l" defTabSz="890077" rtl="0" eaLnBrk="1" latinLnBrk="0" hangingPunct="1">
        <a:defRPr sz="1752" kern="1200">
          <a:solidFill>
            <a:schemeClr val="tx1"/>
          </a:solidFill>
          <a:latin typeface="+mn-lt"/>
          <a:ea typeface="+mn-ea"/>
          <a:cs typeface="+mn-cs"/>
        </a:defRPr>
      </a:lvl4pPr>
      <a:lvl5pPr marL="1780154" algn="l" defTabSz="890077" rtl="0" eaLnBrk="1" latinLnBrk="0" hangingPunct="1">
        <a:defRPr sz="1752" kern="1200">
          <a:solidFill>
            <a:schemeClr val="tx1"/>
          </a:solidFill>
          <a:latin typeface="+mn-lt"/>
          <a:ea typeface="+mn-ea"/>
          <a:cs typeface="+mn-cs"/>
        </a:defRPr>
      </a:lvl5pPr>
      <a:lvl6pPr marL="2225192" algn="l" defTabSz="890077" rtl="0" eaLnBrk="1" latinLnBrk="0" hangingPunct="1">
        <a:defRPr sz="1752" kern="1200">
          <a:solidFill>
            <a:schemeClr val="tx1"/>
          </a:solidFill>
          <a:latin typeface="+mn-lt"/>
          <a:ea typeface="+mn-ea"/>
          <a:cs typeface="+mn-cs"/>
        </a:defRPr>
      </a:lvl6pPr>
      <a:lvl7pPr marL="2670231" algn="l" defTabSz="890077" rtl="0" eaLnBrk="1" latinLnBrk="0" hangingPunct="1">
        <a:defRPr sz="1752" kern="1200">
          <a:solidFill>
            <a:schemeClr val="tx1"/>
          </a:solidFill>
          <a:latin typeface="+mn-lt"/>
          <a:ea typeface="+mn-ea"/>
          <a:cs typeface="+mn-cs"/>
        </a:defRPr>
      </a:lvl7pPr>
      <a:lvl8pPr marL="3115269" algn="l" defTabSz="890077" rtl="0" eaLnBrk="1" latinLnBrk="0" hangingPunct="1">
        <a:defRPr sz="1752" kern="1200">
          <a:solidFill>
            <a:schemeClr val="tx1"/>
          </a:solidFill>
          <a:latin typeface="+mn-lt"/>
          <a:ea typeface="+mn-ea"/>
          <a:cs typeface="+mn-cs"/>
        </a:defRPr>
      </a:lvl8pPr>
      <a:lvl9pPr marL="3560308" algn="l" defTabSz="890077" rtl="0" eaLnBrk="1" latinLnBrk="0" hangingPunct="1">
        <a:defRPr sz="17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jpe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tiff"/><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9.png"/><Relationship Id="rId3" Type="http://schemas.openxmlformats.org/officeDocument/2006/relationships/image" Target="../media/image31.png"/><Relationship Id="rId7" Type="http://schemas.openxmlformats.org/officeDocument/2006/relationships/image" Target="../media/image37.jpeg"/><Relationship Id="rId12" Type="http://schemas.openxmlformats.org/officeDocument/2006/relationships/image" Target="../media/image42.png"/><Relationship Id="rId17" Type="http://schemas.openxmlformats.org/officeDocument/2006/relationships/image" Target="../media/image48.png"/><Relationship Id="rId2" Type="http://schemas.openxmlformats.org/officeDocument/2006/relationships/image" Target="../media/image28.png"/><Relationship Id="rId16" Type="http://schemas.openxmlformats.org/officeDocument/2006/relationships/image" Target="../media/image47.png"/><Relationship Id="rId20"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tiff"/><Relationship Id="rId15" Type="http://schemas.openxmlformats.org/officeDocument/2006/relationships/image" Target="../media/image46.png"/><Relationship Id="rId10" Type="http://schemas.openxmlformats.org/officeDocument/2006/relationships/image" Target="../media/image40.png"/><Relationship Id="rId19"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36.jpeg"/><Relationship Id="rId18" Type="http://schemas.openxmlformats.org/officeDocument/2006/relationships/image" Target="../media/image41.png"/><Relationship Id="rId26" Type="http://schemas.openxmlformats.org/officeDocument/2006/relationships/image" Target="../media/image30.png"/><Relationship Id="rId3" Type="http://schemas.openxmlformats.org/officeDocument/2006/relationships/image" Target="../media/image54.png"/><Relationship Id="rId21" Type="http://schemas.openxmlformats.org/officeDocument/2006/relationships/image" Target="../media/image44.png"/><Relationship Id="rId7" Type="http://schemas.openxmlformats.org/officeDocument/2006/relationships/image" Target="../media/image57.svg"/><Relationship Id="rId12" Type="http://schemas.openxmlformats.org/officeDocument/2006/relationships/image" Target="../media/image35.tiff"/><Relationship Id="rId17" Type="http://schemas.openxmlformats.org/officeDocument/2006/relationships/image" Target="../media/image40.png"/><Relationship Id="rId25" Type="http://schemas.openxmlformats.org/officeDocument/2006/relationships/image" Target="../media/image63.png"/><Relationship Id="rId33" Type="http://schemas.openxmlformats.org/officeDocument/2006/relationships/image" Target="../media/image69.png"/><Relationship Id="rId2" Type="http://schemas.openxmlformats.org/officeDocument/2006/relationships/image" Target="../media/image53.png"/><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9.png"/><Relationship Id="rId24" Type="http://schemas.openxmlformats.org/officeDocument/2006/relationships/image" Target="../media/image62.png"/><Relationship Id="rId32"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38.png"/><Relationship Id="rId23" Type="http://schemas.openxmlformats.org/officeDocument/2006/relationships/image" Target="../media/image61.png"/><Relationship Id="rId28" Type="http://schemas.openxmlformats.org/officeDocument/2006/relationships/image" Target="../media/image64.gif"/><Relationship Id="rId10" Type="http://schemas.microsoft.com/office/2007/relationships/hdphoto" Target="../media/hdphoto1.wdp"/><Relationship Id="rId19" Type="http://schemas.openxmlformats.org/officeDocument/2006/relationships/image" Target="../media/image42.png"/><Relationship Id="rId31" Type="http://schemas.openxmlformats.org/officeDocument/2006/relationships/image" Target="../media/image67.png"/><Relationship Id="rId4" Type="http://schemas.openxmlformats.org/officeDocument/2006/relationships/image" Target="../media/image34.png"/><Relationship Id="rId9" Type="http://schemas.openxmlformats.org/officeDocument/2006/relationships/image" Target="../media/image58.png"/><Relationship Id="rId14" Type="http://schemas.openxmlformats.org/officeDocument/2006/relationships/image" Target="../media/image37.jpeg"/><Relationship Id="rId22" Type="http://schemas.openxmlformats.org/officeDocument/2006/relationships/image" Target="../media/image60.png"/><Relationship Id="rId27" Type="http://schemas.openxmlformats.org/officeDocument/2006/relationships/image" Target="../media/image31.png"/><Relationship Id="rId30" Type="http://schemas.openxmlformats.org/officeDocument/2006/relationships/image" Target="../media/image66.png"/><Relationship Id="rId8"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54.png"/><Relationship Id="rId26" Type="http://schemas.openxmlformats.org/officeDocument/2006/relationships/image" Target="../media/image40.png"/><Relationship Id="rId39" Type="http://schemas.openxmlformats.org/officeDocument/2006/relationships/image" Target="../media/image91.png"/><Relationship Id="rId21" Type="http://schemas.openxmlformats.org/officeDocument/2006/relationships/image" Target="../media/image35.tiff"/><Relationship Id="rId34" Type="http://schemas.openxmlformats.org/officeDocument/2006/relationships/image" Target="../media/image86.png"/><Relationship Id="rId42" Type="http://schemas.openxmlformats.org/officeDocument/2006/relationships/image" Target="../media/image94.png"/><Relationship Id="rId7" Type="http://schemas.openxmlformats.org/officeDocument/2006/relationships/image" Target="../media/image74.png"/><Relationship Id="rId2" Type="http://schemas.openxmlformats.org/officeDocument/2006/relationships/notesSlide" Target="../notesSlides/notesSlide10.xml"/><Relationship Id="rId16" Type="http://schemas.openxmlformats.org/officeDocument/2006/relationships/image" Target="../media/image53.png"/><Relationship Id="rId29"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38.png"/><Relationship Id="rId32" Type="http://schemas.openxmlformats.org/officeDocument/2006/relationships/image" Target="../media/image84.png"/><Relationship Id="rId37" Type="http://schemas.openxmlformats.org/officeDocument/2006/relationships/image" Target="../media/image89.png"/><Relationship Id="rId40" Type="http://schemas.openxmlformats.org/officeDocument/2006/relationships/image" Target="../media/image92.png"/><Relationship Id="rId45" Type="http://schemas.openxmlformats.org/officeDocument/2006/relationships/image" Target="../media/image97.png"/><Relationship Id="rId5" Type="http://schemas.openxmlformats.org/officeDocument/2006/relationships/image" Target="../media/image72.png"/><Relationship Id="rId15" Type="http://schemas.openxmlformats.org/officeDocument/2006/relationships/image" Target="../media/image30.png"/><Relationship Id="rId23" Type="http://schemas.openxmlformats.org/officeDocument/2006/relationships/image" Target="../media/image37.jpeg"/><Relationship Id="rId28" Type="http://schemas.openxmlformats.org/officeDocument/2006/relationships/image" Target="../media/image42.png"/><Relationship Id="rId36" Type="http://schemas.openxmlformats.org/officeDocument/2006/relationships/image" Target="../media/image88.png"/><Relationship Id="rId10" Type="http://schemas.openxmlformats.org/officeDocument/2006/relationships/image" Target="../media/image77.png"/><Relationship Id="rId19" Type="http://schemas.openxmlformats.org/officeDocument/2006/relationships/image" Target="../media/image34.png"/><Relationship Id="rId31" Type="http://schemas.openxmlformats.org/officeDocument/2006/relationships/image" Target="../media/image83.png"/><Relationship Id="rId44" Type="http://schemas.openxmlformats.org/officeDocument/2006/relationships/image" Target="../media/image96.png"/><Relationship Id="rId4" Type="http://schemas.openxmlformats.org/officeDocument/2006/relationships/image" Target="../media/image64.gif"/><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36.jpe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87.png"/><Relationship Id="rId43" Type="http://schemas.openxmlformats.org/officeDocument/2006/relationships/image" Target="../media/image95.png"/><Relationship Id="rId8" Type="http://schemas.openxmlformats.org/officeDocument/2006/relationships/image" Target="../media/image75.png"/><Relationship Id="rId3" Type="http://schemas.openxmlformats.org/officeDocument/2006/relationships/image" Target="../media/image33.png"/><Relationship Id="rId12" Type="http://schemas.openxmlformats.org/officeDocument/2006/relationships/image" Target="../media/image79.jpeg"/><Relationship Id="rId17" Type="http://schemas.openxmlformats.org/officeDocument/2006/relationships/image" Target="../media/image82.png"/><Relationship Id="rId25" Type="http://schemas.openxmlformats.org/officeDocument/2006/relationships/image" Target="../media/image39.png"/><Relationship Id="rId33" Type="http://schemas.openxmlformats.org/officeDocument/2006/relationships/image" Target="../media/image85.png"/><Relationship Id="rId38" Type="http://schemas.openxmlformats.org/officeDocument/2006/relationships/image" Target="../media/image90.png"/><Relationship Id="rId46" Type="http://schemas.openxmlformats.org/officeDocument/2006/relationships/image" Target="../media/image29.png"/><Relationship Id="rId20" Type="http://schemas.openxmlformats.org/officeDocument/2006/relationships/image" Target="../media/image55.png"/><Relationship Id="rId41"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 Id="rId5" Type="http://schemas.openxmlformats.org/officeDocument/2006/relationships/image" Target="../media/image107.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18" Type="http://schemas.openxmlformats.org/officeDocument/2006/relationships/image" Target="../media/image113.png"/><Relationship Id="rId26" Type="http://schemas.openxmlformats.org/officeDocument/2006/relationships/image" Target="../media/image120.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0.png"/><Relationship Id="rId12" Type="http://schemas.openxmlformats.org/officeDocument/2006/relationships/image" Target="../media/image63.png"/><Relationship Id="rId17" Type="http://schemas.openxmlformats.org/officeDocument/2006/relationships/image" Target="../media/image112.png"/><Relationship Id="rId25" Type="http://schemas.openxmlformats.org/officeDocument/2006/relationships/image" Target="../media/image119.png"/><Relationship Id="rId2" Type="http://schemas.openxmlformats.org/officeDocument/2006/relationships/image" Target="../media/image53.png"/><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3.png"/><Relationship Id="rId1" Type="http://schemas.openxmlformats.org/officeDocument/2006/relationships/slideLayout" Target="../slideLayouts/slideLayout10.xml"/><Relationship Id="rId6" Type="http://schemas.microsoft.com/office/2007/relationships/hdphoto" Target="../media/hdphoto1.wdp"/><Relationship Id="rId11" Type="http://schemas.openxmlformats.org/officeDocument/2006/relationships/image" Target="../media/image62.png"/><Relationship Id="rId24" Type="http://schemas.openxmlformats.org/officeDocument/2006/relationships/image" Target="../media/image118.svg"/><Relationship Id="rId5" Type="http://schemas.openxmlformats.org/officeDocument/2006/relationships/image" Target="../media/image58.png"/><Relationship Id="rId15" Type="http://schemas.openxmlformats.org/officeDocument/2006/relationships/image" Target="../media/image110.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61.png"/><Relationship Id="rId19" Type="http://schemas.openxmlformats.org/officeDocument/2006/relationships/image" Target="../media/image114.png"/><Relationship Id="rId31" Type="http://schemas.openxmlformats.org/officeDocument/2006/relationships/image" Target="../media/image125.png"/><Relationship Id="rId4" Type="http://schemas.openxmlformats.org/officeDocument/2006/relationships/image" Target="../media/image108.svg"/><Relationship Id="rId9" Type="http://schemas.openxmlformats.org/officeDocument/2006/relationships/image" Target="../media/image60.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s>
</file>

<file path=ppt/slides/_rels/slide35.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26.png"/><Relationship Id="rId18" Type="http://schemas.openxmlformats.org/officeDocument/2006/relationships/image" Target="../media/image129.svg"/><Relationship Id="rId3" Type="http://schemas.openxmlformats.org/officeDocument/2006/relationships/image" Target="../media/image78.png"/><Relationship Id="rId7" Type="http://schemas.openxmlformats.org/officeDocument/2006/relationships/image" Target="../media/image112.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image" Target="../media/image77.png"/><Relationship Id="rId16"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image" Target="../media/image111.png"/><Relationship Id="rId11" Type="http://schemas.openxmlformats.org/officeDocument/2006/relationships/image" Target="../media/image124.png"/><Relationship Id="rId5" Type="http://schemas.openxmlformats.org/officeDocument/2006/relationships/image" Target="../media/image110.png"/><Relationship Id="rId15" Type="http://schemas.openxmlformats.org/officeDocument/2006/relationships/image" Target="../media/image125.png"/><Relationship Id="rId10" Type="http://schemas.openxmlformats.org/officeDocument/2006/relationships/image" Target="../media/image116.png"/><Relationship Id="rId4" Type="http://schemas.openxmlformats.org/officeDocument/2006/relationships/image" Target="../media/image29.png"/><Relationship Id="rId9" Type="http://schemas.openxmlformats.org/officeDocument/2006/relationships/image" Target="../media/image109.png"/><Relationship Id="rId14" Type="http://schemas.openxmlformats.org/officeDocument/2006/relationships/image" Target="../media/image127.png"/></Relationships>
</file>

<file path=ppt/slides/_rels/slide3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27.png"/><Relationship Id="rId18" Type="http://schemas.openxmlformats.org/officeDocument/2006/relationships/image" Target="../media/image133.png"/><Relationship Id="rId3" Type="http://schemas.openxmlformats.org/officeDocument/2006/relationships/image" Target="../media/image29.png"/><Relationship Id="rId7" Type="http://schemas.openxmlformats.org/officeDocument/2006/relationships/image" Target="../media/image113.png"/><Relationship Id="rId12" Type="http://schemas.openxmlformats.org/officeDocument/2006/relationships/image" Target="../media/image126.png"/><Relationship Id="rId17" Type="http://schemas.openxmlformats.org/officeDocument/2006/relationships/image" Target="../media/image132.svg"/><Relationship Id="rId2" Type="http://schemas.openxmlformats.org/officeDocument/2006/relationships/image" Target="../media/image77.png"/><Relationship Id="rId16" Type="http://schemas.openxmlformats.org/officeDocument/2006/relationships/image" Target="../media/image131.png"/><Relationship Id="rId1" Type="http://schemas.openxmlformats.org/officeDocument/2006/relationships/slideLayout" Target="../slideLayouts/slideLayout10.xml"/><Relationship Id="rId6" Type="http://schemas.openxmlformats.org/officeDocument/2006/relationships/image" Target="../media/image112.png"/><Relationship Id="rId11" Type="http://schemas.openxmlformats.org/officeDocument/2006/relationships/image" Target="../media/image123.png"/><Relationship Id="rId5" Type="http://schemas.openxmlformats.org/officeDocument/2006/relationships/image" Target="../media/image111.png"/><Relationship Id="rId15" Type="http://schemas.openxmlformats.org/officeDocument/2006/relationships/image" Target="../media/image130.png"/><Relationship Id="rId10" Type="http://schemas.openxmlformats.org/officeDocument/2006/relationships/image" Target="../media/image124.png"/><Relationship Id="rId19" Type="http://schemas.openxmlformats.org/officeDocument/2006/relationships/image" Target="../media/image53.png"/><Relationship Id="rId4" Type="http://schemas.openxmlformats.org/officeDocument/2006/relationships/image" Target="../media/image110.png"/><Relationship Id="rId9" Type="http://schemas.openxmlformats.org/officeDocument/2006/relationships/image" Target="../media/image116.png"/><Relationship Id="rId14" Type="http://schemas.openxmlformats.org/officeDocument/2006/relationships/image" Target="../media/image125.png"/></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54.png"/><Relationship Id="rId12" Type="http://schemas.openxmlformats.org/officeDocument/2006/relationships/image" Target="../media/image136.png"/><Relationship Id="rId2"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135.png"/><Relationship Id="rId11" Type="http://schemas.openxmlformats.org/officeDocument/2006/relationships/image" Target="../media/image57.svg"/><Relationship Id="rId5" Type="http://schemas.openxmlformats.org/officeDocument/2006/relationships/image" Target="../media/image134.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57.svg"/><Relationship Id="rId3" Type="http://schemas.openxmlformats.org/officeDocument/2006/relationships/image" Target="../media/image116.png"/><Relationship Id="rId7" Type="http://schemas.openxmlformats.org/officeDocument/2006/relationships/image" Target="../media/image53.png"/><Relationship Id="rId12" Type="http://schemas.openxmlformats.org/officeDocument/2006/relationships/image" Target="../media/image56.png"/><Relationship Id="rId2" Type="http://schemas.openxmlformats.org/officeDocument/2006/relationships/image" Target="../media/image137.png"/><Relationship Id="rId1" Type="http://schemas.openxmlformats.org/officeDocument/2006/relationships/slideLayout" Target="../slideLayouts/slideLayout10.xml"/><Relationship Id="rId6" Type="http://schemas.openxmlformats.org/officeDocument/2006/relationships/image" Target="../media/image31.png"/><Relationship Id="rId11" Type="http://schemas.openxmlformats.org/officeDocument/2006/relationships/image" Target="../media/image5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54.png"/><Relationship Id="rId14" Type="http://schemas.openxmlformats.org/officeDocument/2006/relationships/image" Target="../media/image136.png"/></Relationships>
</file>

<file path=ppt/slides/_rels/slide3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33.png"/><Relationship Id="rId7" Type="http://schemas.openxmlformats.org/officeDocument/2006/relationships/image" Target="../media/image116.png"/><Relationship Id="rId2" Type="http://schemas.openxmlformats.org/officeDocument/2006/relationships/image" Target="../media/image109.png"/><Relationship Id="rId1" Type="http://schemas.openxmlformats.org/officeDocument/2006/relationships/slideLayout" Target="../slideLayouts/slideLayout10.xml"/><Relationship Id="rId6" Type="http://schemas.openxmlformats.org/officeDocument/2006/relationships/image" Target="../media/image113.png"/><Relationship Id="rId11" Type="http://schemas.openxmlformats.org/officeDocument/2006/relationships/image" Target="../media/image111.png"/><Relationship Id="rId5" Type="http://schemas.openxmlformats.org/officeDocument/2006/relationships/image" Target="../media/image112.png"/><Relationship Id="rId10"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24.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3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33.png"/><Relationship Id="rId7" Type="http://schemas.openxmlformats.org/officeDocument/2006/relationships/image" Target="../media/image116.png"/><Relationship Id="rId2" Type="http://schemas.openxmlformats.org/officeDocument/2006/relationships/image" Target="../media/image109.png"/><Relationship Id="rId1" Type="http://schemas.openxmlformats.org/officeDocument/2006/relationships/slideLayout" Target="../slideLayouts/slideLayout10.xml"/><Relationship Id="rId6" Type="http://schemas.openxmlformats.org/officeDocument/2006/relationships/image" Target="../media/image113.png"/><Relationship Id="rId11" Type="http://schemas.openxmlformats.org/officeDocument/2006/relationships/image" Target="../media/image111.png"/><Relationship Id="rId5" Type="http://schemas.openxmlformats.org/officeDocument/2006/relationships/image" Target="../media/image112.png"/><Relationship Id="rId10"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24.png"/></Relationships>
</file>

<file path=ppt/slides/_rels/slide4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7.png"/><Relationship Id="rId7" Type="http://schemas.openxmlformats.org/officeDocument/2006/relationships/image" Target="../media/image31.png"/><Relationship Id="rId2" Type="http://schemas.openxmlformats.org/officeDocument/2006/relationships/image" Target="../media/image109.pn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77.png"/><Relationship Id="rId4" Type="http://schemas.openxmlformats.org/officeDocument/2006/relationships/image" Target="../media/image116.png"/><Relationship Id="rId9"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05964" y="3337719"/>
            <a:ext cx="8588913" cy="1078500"/>
          </a:xfrm>
        </p:spPr>
        <p:txBody>
          <a:bodyPr/>
          <a:lstStyle/>
          <a:p>
            <a:r>
              <a:rPr lang="en-US" dirty="0">
                <a:cs typeface="Arial" charset="0"/>
              </a:rPr>
              <a:t>LTI- IDAM &amp; PAM Service Offering &amp; Capability</a:t>
            </a:r>
            <a:endParaRPr lang="en-US" dirty="0"/>
          </a:p>
        </p:txBody>
      </p:sp>
      <p:sp>
        <p:nvSpPr>
          <p:cNvPr id="5" name="Subtitle 4"/>
          <p:cNvSpPr>
            <a:spLocks noGrp="1"/>
          </p:cNvSpPr>
          <p:nvPr>
            <p:ph type="subTitle" idx="1"/>
          </p:nvPr>
        </p:nvSpPr>
        <p:spPr>
          <a:xfrm>
            <a:off x="1090737" y="5569660"/>
            <a:ext cx="7501596" cy="287414"/>
          </a:xfrm>
        </p:spPr>
        <p:txBody>
          <a:bodyPr/>
          <a:lstStyle/>
          <a:p>
            <a:r>
              <a:rPr lang="en-US" dirty="0">
                <a:solidFill>
                  <a:srgbClr val="C00000"/>
                </a:solidFill>
              </a:rPr>
              <a:t>Date: Nov 2021</a:t>
            </a: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F262C5F6-0BA8-F54B-ABCE-A8DAE9366483}"/>
              </a:ext>
            </a:extLst>
          </p:cNvPr>
          <p:cNvSpPr txBox="1">
            <a:spLocks/>
          </p:cNvSpPr>
          <p:nvPr/>
        </p:nvSpPr>
        <p:spPr>
          <a:xfrm>
            <a:off x="689140" y="8316"/>
            <a:ext cx="7046061" cy="49936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defPPr>
              <a:defRPr lang="en-SE"/>
            </a:defPPr>
            <a:lvl1pPr algn="l" defTabSz="457200" eaLnBrk="0" hangingPunct="0">
              <a:defRPr sz="3245" b="1" i="0" baseline="0">
                <a:solidFill>
                  <a:srgbClr val="2C2D8B"/>
                </a:solidFill>
                <a:latin typeface="Calibri Light"/>
                <a:ea typeface="+mj-ea"/>
                <a:cs typeface="Calibri Light"/>
              </a:defRPr>
            </a:lvl1pPr>
            <a:lvl2pPr algn="l" eaLnBrk="0" hangingPunct="0">
              <a:defRPr sz="2596">
                <a:solidFill>
                  <a:schemeClr val="accent1"/>
                </a:solidFill>
                <a:ea typeface="STKaiti" pitchFamily="2" charset="-122"/>
                <a:cs typeface="Geneva" pitchFamily="34" charset="0"/>
              </a:defRPr>
            </a:lvl2pPr>
            <a:lvl3pPr algn="l" eaLnBrk="0" hangingPunct="0">
              <a:defRPr sz="2596">
                <a:solidFill>
                  <a:schemeClr val="accent1"/>
                </a:solidFill>
                <a:ea typeface="STKaiti" pitchFamily="2" charset="-122"/>
                <a:cs typeface="Geneva" pitchFamily="34" charset="0"/>
              </a:defRPr>
            </a:lvl3pPr>
            <a:lvl4pPr algn="l" eaLnBrk="0" hangingPunct="0">
              <a:defRPr sz="2596">
                <a:solidFill>
                  <a:schemeClr val="accent1"/>
                </a:solidFill>
                <a:ea typeface="STKaiti" pitchFamily="2" charset="-122"/>
                <a:cs typeface="Geneva" pitchFamily="34" charset="0"/>
              </a:defRPr>
            </a:lvl4pPr>
            <a:lvl5pPr algn="l" eaLnBrk="0" hangingPunct="0">
              <a:defRPr sz="2596">
                <a:solidFill>
                  <a:schemeClr val="accent1"/>
                </a:solidFill>
                <a:ea typeface="STKaiti" pitchFamily="2" charset="-122"/>
                <a:cs typeface="Geneva" pitchFamily="34" charset="0"/>
              </a:defRPr>
            </a:lvl5pPr>
            <a:lvl6pPr marL="505657" eaLnBrk="0" fontAlgn="base" hangingPunct="0">
              <a:spcBef>
                <a:spcPct val="0"/>
              </a:spcBef>
              <a:spcAft>
                <a:spcPct val="0"/>
              </a:spcAft>
              <a:defRPr sz="2596">
                <a:solidFill>
                  <a:schemeClr val="accent1"/>
                </a:solidFill>
                <a:cs typeface="Geneva" pitchFamily="34" charset="0"/>
              </a:defRPr>
            </a:lvl6pPr>
            <a:lvl7pPr marL="1011313" eaLnBrk="0" fontAlgn="base" hangingPunct="0">
              <a:spcBef>
                <a:spcPct val="0"/>
              </a:spcBef>
              <a:spcAft>
                <a:spcPct val="0"/>
              </a:spcAft>
              <a:defRPr sz="2596">
                <a:solidFill>
                  <a:schemeClr val="accent1"/>
                </a:solidFill>
                <a:cs typeface="Geneva" pitchFamily="34" charset="0"/>
              </a:defRPr>
            </a:lvl7pPr>
            <a:lvl8pPr marL="1516970" eaLnBrk="0" fontAlgn="base" hangingPunct="0">
              <a:spcBef>
                <a:spcPct val="0"/>
              </a:spcBef>
              <a:spcAft>
                <a:spcPct val="0"/>
              </a:spcAft>
              <a:defRPr sz="2596">
                <a:solidFill>
                  <a:schemeClr val="accent1"/>
                </a:solidFill>
                <a:cs typeface="Geneva" pitchFamily="34" charset="0"/>
              </a:defRPr>
            </a:lvl8pPr>
            <a:lvl9pPr marL="2022625" eaLnBrk="0" fontAlgn="base" hangingPunct="0">
              <a:spcBef>
                <a:spcPct val="0"/>
              </a:spcBef>
              <a:spcAft>
                <a:spcPct val="0"/>
              </a:spcAft>
              <a:defRPr sz="2596">
                <a:solidFill>
                  <a:schemeClr val="accent1"/>
                </a:solidFill>
                <a:cs typeface="Geneva" pitchFamily="34" charset="0"/>
              </a:defRPr>
            </a:lvl9pPr>
          </a:lstStyle>
          <a:p>
            <a:r>
              <a:rPr lang="en-US" dirty="0"/>
              <a:t>LTI - IGA Advisory/Assessment Package</a:t>
            </a:r>
          </a:p>
        </p:txBody>
      </p:sp>
      <p:sp>
        <p:nvSpPr>
          <p:cNvPr id="51" name="Freeform 1">
            <a:extLst>
              <a:ext uri="{FF2B5EF4-FFF2-40B4-BE49-F238E27FC236}">
                <a16:creationId xmlns:a16="http://schemas.microsoft.com/office/drawing/2014/main" id="{48A8C4B7-33EB-3041-B667-2C61D0F8C25D}"/>
              </a:ext>
            </a:extLst>
          </p:cNvPr>
          <p:cNvSpPr>
            <a:spLocks noChangeArrowheads="1"/>
          </p:cNvSpPr>
          <p:nvPr/>
        </p:nvSpPr>
        <p:spPr bwMode="auto">
          <a:xfrm>
            <a:off x="4284716" y="641307"/>
            <a:ext cx="3593918" cy="5278191"/>
          </a:xfrm>
          <a:prstGeom prst="roundRect">
            <a:avLst>
              <a:gd name="adj" fmla="val 368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dirty="0"/>
          </a:p>
        </p:txBody>
      </p:sp>
      <p:grpSp>
        <p:nvGrpSpPr>
          <p:cNvPr id="15" name="Group 14">
            <a:extLst>
              <a:ext uri="{FF2B5EF4-FFF2-40B4-BE49-F238E27FC236}">
                <a16:creationId xmlns:a16="http://schemas.microsoft.com/office/drawing/2014/main" id="{6ED01212-9C5E-C649-995E-F44C9D35FD22}"/>
              </a:ext>
            </a:extLst>
          </p:cNvPr>
          <p:cNvGrpSpPr/>
          <p:nvPr/>
        </p:nvGrpSpPr>
        <p:grpSpPr>
          <a:xfrm>
            <a:off x="268445" y="763537"/>
            <a:ext cx="11525542" cy="5855107"/>
            <a:chOff x="268445" y="763537"/>
            <a:chExt cx="11525542" cy="5855107"/>
          </a:xfrm>
        </p:grpSpPr>
        <p:sp>
          <p:nvSpPr>
            <p:cNvPr id="52" name="Freeform 2">
              <a:extLst>
                <a:ext uri="{FF2B5EF4-FFF2-40B4-BE49-F238E27FC236}">
                  <a16:creationId xmlns:a16="http://schemas.microsoft.com/office/drawing/2014/main" id="{F01FF7D1-E354-1341-98EB-507094FB9721}"/>
                </a:ext>
              </a:extLst>
            </p:cNvPr>
            <p:cNvSpPr>
              <a:spLocks noChangeArrowheads="1"/>
            </p:cNvSpPr>
            <p:nvPr/>
          </p:nvSpPr>
          <p:spPr bwMode="auto">
            <a:xfrm>
              <a:off x="4141283" y="1280862"/>
              <a:ext cx="3593918" cy="747247"/>
            </a:xfrm>
            <a:custGeom>
              <a:avLst/>
              <a:gdLst>
                <a:gd name="T0" fmla="*/ 5642 w 5643"/>
                <a:gd name="T1" fmla="*/ 1718 h 1719"/>
                <a:gd name="T2" fmla="*/ 0 w 5643"/>
                <a:gd name="T3" fmla="*/ 946 h 1719"/>
                <a:gd name="T4" fmla="*/ 0 w 5643"/>
                <a:gd name="T5" fmla="*/ 0 h 1719"/>
                <a:gd name="T6" fmla="*/ 5642 w 5643"/>
                <a:gd name="T7" fmla="*/ 0 h 1719"/>
                <a:gd name="T8" fmla="*/ 5642 w 5643"/>
                <a:gd name="T9" fmla="*/ 1718 h 1719"/>
              </a:gdLst>
              <a:ahLst/>
              <a:cxnLst>
                <a:cxn ang="0">
                  <a:pos x="T0" y="T1"/>
                </a:cxn>
                <a:cxn ang="0">
                  <a:pos x="T2" y="T3"/>
                </a:cxn>
                <a:cxn ang="0">
                  <a:pos x="T4" y="T5"/>
                </a:cxn>
                <a:cxn ang="0">
                  <a:pos x="T6" y="T7"/>
                </a:cxn>
                <a:cxn ang="0">
                  <a:pos x="T8" y="T9"/>
                </a:cxn>
              </a:cxnLst>
              <a:rect l="0" t="0" r="r" b="b"/>
              <a:pathLst>
                <a:path w="5643" h="1719">
                  <a:moveTo>
                    <a:pt x="5642" y="1718"/>
                  </a:moveTo>
                  <a:lnTo>
                    <a:pt x="0" y="946"/>
                  </a:lnTo>
                  <a:lnTo>
                    <a:pt x="0" y="0"/>
                  </a:lnTo>
                  <a:lnTo>
                    <a:pt x="5642" y="0"/>
                  </a:lnTo>
                  <a:lnTo>
                    <a:pt x="5642" y="1718"/>
                  </a:lnTo>
                </a:path>
              </a:pathLst>
            </a:custGeom>
            <a:solidFill>
              <a:schemeClr val="accent4">
                <a:alpha val="1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a:p>
          </p:txBody>
        </p:sp>
        <p:sp>
          <p:nvSpPr>
            <p:cNvPr id="53" name="Freeform 3">
              <a:extLst>
                <a:ext uri="{FF2B5EF4-FFF2-40B4-BE49-F238E27FC236}">
                  <a16:creationId xmlns:a16="http://schemas.microsoft.com/office/drawing/2014/main" id="{64DFDA65-5CE9-B34B-9C94-0679AE520D09}"/>
                </a:ext>
              </a:extLst>
            </p:cNvPr>
            <p:cNvSpPr>
              <a:spLocks noChangeArrowheads="1"/>
            </p:cNvSpPr>
            <p:nvPr/>
          </p:nvSpPr>
          <p:spPr bwMode="auto">
            <a:xfrm>
              <a:off x="4141283" y="807604"/>
              <a:ext cx="3593918" cy="1159192"/>
            </a:xfrm>
            <a:custGeom>
              <a:avLst/>
              <a:gdLst>
                <a:gd name="T0" fmla="*/ 5642 w 5643"/>
                <a:gd name="T1" fmla="*/ 1201 h 2669"/>
                <a:gd name="T2" fmla="*/ 0 w 5643"/>
                <a:gd name="T3" fmla="*/ 2668 h 2669"/>
                <a:gd name="T4" fmla="*/ 0 w 5643"/>
                <a:gd name="T5" fmla="*/ 256 h 2669"/>
                <a:gd name="T6" fmla="*/ 0 w 5643"/>
                <a:gd name="T7" fmla="*/ 256 h 2669"/>
                <a:gd name="T8" fmla="*/ 255 w 5643"/>
                <a:gd name="T9" fmla="*/ 0 h 2669"/>
                <a:gd name="T10" fmla="*/ 5387 w 5643"/>
                <a:gd name="T11" fmla="*/ 0 h 2669"/>
                <a:gd name="T12" fmla="*/ 5387 w 5643"/>
                <a:gd name="T13" fmla="*/ 0 h 2669"/>
                <a:gd name="T14" fmla="*/ 5642 w 5643"/>
                <a:gd name="T15" fmla="*/ 256 h 2669"/>
                <a:gd name="T16" fmla="*/ 5642 w 5643"/>
                <a:gd name="T17" fmla="*/ 1201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3" h="2669">
                  <a:moveTo>
                    <a:pt x="5642" y="1201"/>
                  </a:moveTo>
                  <a:lnTo>
                    <a:pt x="0" y="2668"/>
                  </a:lnTo>
                  <a:lnTo>
                    <a:pt x="0" y="256"/>
                  </a:lnTo>
                  <a:lnTo>
                    <a:pt x="0" y="256"/>
                  </a:lnTo>
                  <a:cubicBezTo>
                    <a:pt x="0" y="114"/>
                    <a:pt x="113" y="0"/>
                    <a:pt x="255" y="0"/>
                  </a:cubicBezTo>
                  <a:lnTo>
                    <a:pt x="5387" y="0"/>
                  </a:lnTo>
                  <a:lnTo>
                    <a:pt x="5387" y="0"/>
                  </a:lnTo>
                  <a:cubicBezTo>
                    <a:pt x="5528" y="0"/>
                    <a:pt x="5642" y="114"/>
                    <a:pt x="5642" y="256"/>
                  </a:cubicBezTo>
                  <a:lnTo>
                    <a:pt x="5642" y="1201"/>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a:p>
          </p:txBody>
        </p:sp>
        <p:sp>
          <p:nvSpPr>
            <p:cNvPr id="54" name="Freeform 4">
              <a:extLst>
                <a:ext uri="{FF2B5EF4-FFF2-40B4-BE49-F238E27FC236}">
                  <a16:creationId xmlns:a16="http://schemas.microsoft.com/office/drawing/2014/main" id="{F350A458-703E-AA4E-A2F9-7B15D5E70EBC}"/>
                </a:ext>
              </a:extLst>
            </p:cNvPr>
            <p:cNvSpPr>
              <a:spLocks noChangeArrowheads="1"/>
            </p:cNvSpPr>
            <p:nvPr/>
          </p:nvSpPr>
          <p:spPr bwMode="auto">
            <a:xfrm>
              <a:off x="4141283" y="763537"/>
              <a:ext cx="3593918" cy="1159191"/>
            </a:xfrm>
            <a:custGeom>
              <a:avLst/>
              <a:gdLst>
                <a:gd name="T0" fmla="*/ 5642 w 5643"/>
                <a:gd name="T1" fmla="*/ 1201 h 2670"/>
                <a:gd name="T2" fmla="*/ 0 w 5643"/>
                <a:gd name="T3" fmla="*/ 2669 h 2670"/>
                <a:gd name="T4" fmla="*/ 0 w 5643"/>
                <a:gd name="T5" fmla="*/ 256 h 2670"/>
                <a:gd name="T6" fmla="*/ 0 w 5643"/>
                <a:gd name="T7" fmla="*/ 256 h 2670"/>
                <a:gd name="T8" fmla="*/ 255 w 5643"/>
                <a:gd name="T9" fmla="*/ 0 h 2670"/>
                <a:gd name="T10" fmla="*/ 5387 w 5643"/>
                <a:gd name="T11" fmla="*/ 0 h 2670"/>
                <a:gd name="T12" fmla="*/ 5387 w 5643"/>
                <a:gd name="T13" fmla="*/ 0 h 2670"/>
                <a:gd name="T14" fmla="*/ 5642 w 5643"/>
                <a:gd name="T15" fmla="*/ 256 h 2670"/>
                <a:gd name="T16" fmla="*/ 5642 w 5643"/>
                <a:gd name="T17" fmla="*/ 1201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3" h="2670">
                  <a:moveTo>
                    <a:pt x="5642" y="1201"/>
                  </a:moveTo>
                  <a:lnTo>
                    <a:pt x="0" y="2669"/>
                  </a:lnTo>
                  <a:lnTo>
                    <a:pt x="0" y="256"/>
                  </a:lnTo>
                  <a:lnTo>
                    <a:pt x="0" y="256"/>
                  </a:lnTo>
                  <a:cubicBezTo>
                    <a:pt x="0" y="115"/>
                    <a:pt x="113" y="0"/>
                    <a:pt x="255" y="0"/>
                  </a:cubicBezTo>
                  <a:lnTo>
                    <a:pt x="5387" y="0"/>
                  </a:lnTo>
                  <a:lnTo>
                    <a:pt x="5387" y="0"/>
                  </a:lnTo>
                  <a:cubicBezTo>
                    <a:pt x="5528" y="0"/>
                    <a:pt x="5642" y="115"/>
                    <a:pt x="5642" y="256"/>
                  </a:cubicBezTo>
                  <a:lnTo>
                    <a:pt x="5642" y="1201"/>
                  </a:lnTo>
                </a:path>
              </a:pathLst>
            </a:custGeom>
            <a:solidFill>
              <a:srgbClr val="0070C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a:p>
          </p:txBody>
        </p:sp>
        <p:sp>
          <p:nvSpPr>
            <p:cNvPr id="56" name="TextBox 55">
              <a:extLst>
                <a:ext uri="{FF2B5EF4-FFF2-40B4-BE49-F238E27FC236}">
                  <a16:creationId xmlns:a16="http://schemas.microsoft.com/office/drawing/2014/main" id="{1F19AF83-088F-7D4F-B563-C66645C24FF5}"/>
                </a:ext>
              </a:extLst>
            </p:cNvPr>
            <p:cNvSpPr txBox="1"/>
            <p:nvPr/>
          </p:nvSpPr>
          <p:spPr>
            <a:xfrm>
              <a:off x="4681857" y="868596"/>
              <a:ext cx="2175694" cy="451790"/>
            </a:xfrm>
            <a:prstGeom prst="rect">
              <a:avLst/>
            </a:prstGeom>
            <a:noFill/>
            <a:ln>
              <a:noFill/>
            </a:ln>
          </p:spPr>
          <p:txBody>
            <a:bodyPr wrap="square" rtlCol="0" anchor="ctr" anchorCtr="0">
              <a:spAutoFit/>
            </a:bodyPr>
            <a:lstStyle/>
            <a:p>
              <a:pPr algn="ctr"/>
              <a:r>
                <a:rPr lang="en-US" sz="2336" b="1" dirty="0">
                  <a:solidFill>
                    <a:schemeClr val="bg1"/>
                  </a:solidFill>
                  <a:latin typeface="Poppins" pitchFamily="2" charset="77"/>
                  <a:ea typeface="League Spartan" charset="0"/>
                  <a:cs typeface="Poppins" pitchFamily="2" charset="77"/>
                </a:rPr>
                <a:t>DIAMOND</a:t>
              </a:r>
            </a:p>
          </p:txBody>
        </p:sp>
        <p:sp>
          <p:nvSpPr>
            <p:cNvPr id="58" name="TextBox 57">
              <a:extLst>
                <a:ext uri="{FF2B5EF4-FFF2-40B4-BE49-F238E27FC236}">
                  <a16:creationId xmlns:a16="http://schemas.microsoft.com/office/drawing/2014/main" id="{C1B6018E-DFF2-0749-B9B6-69A4D1B777AB}"/>
                </a:ext>
              </a:extLst>
            </p:cNvPr>
            <p:cNvSpPr txBox="1"/>
            <p:nvPr/>
          </p:nvSpPr>
          <p:spPr>
            <a:xfrm>
              <a:off x="4724835" y="2027788"/>
              <a:ext cx="2062938" cy="451790"/>
            </a:xfrm>
            <a:prstGeom prst="rect">
              <a:avLst/>
            </a:prstGeom>
            <a:noFill/>
            <a:ln>
              <a:noFill/>
            </a:ln>
          </p:spPr>
          <p:txBody>
            <a:bodyPr wrap="square" rtlCol="0" anchor="ctr" anchorCtr="0">
              <a:spAutoFit/>
            </a:bodyPr>
            <a:lstStyle/>
            <a:p>
              <a:pPr algn="ctr"/>
              <a:r>
                <a:rPr lang="en-US" sz="2336" b="1" dirty="0">
                  <a:solidFill>
                    <a:schemeClr val="accent4"/>
                  </a:solidFill>
                  <a:latin typeface="Poppins" pitchFamily="2" charset="77"/>
                  <a:ea typeface="League Spartan" charset="0"/>
                  <a:cs typeface="Poppins" pitchFamily="2" charset="77"/>
                </a:rPr>
                <a:t>$51,000.00</a:t>
              </a:r>
              <a:endParaRPr lang="en-US" sz="2336" b="1" baseline="-25000" dirty="0">
                <a:solidFill>
                  <a:schemeClr val="accent4"/>
                </a:solidFill>
                <a:latin typeface="Poppins" pitchFamily="2" charset="77"/>
                <a:ea typeface="League Spartan" charset="0"/>
                <a:cs typeface="Poppins" pitchFamily="2" charset="77"/>
              </a:endParaRPr>
            </a:p>
          </p:txBody>
        </p:sp>
        <p:sp>
          <p:nvSpPr>
            <p:cNvPr id="74" name="Subtitle 2">
              <a:extLst>
                <a:ext uri="{FF2B5EF4-FFF2-40B4-BE49-F238E27FC236}">
                  <a16:creationId xmlns:a16="http://schemas.microsoft.com/office/drawing/2014/main" id="{A0867E06-CAC6-934F-81E5-D87DBE487F85}"/>
                </a:ext>
              </a:extLst>
            </p:cNvPr>
            <p:cNvSpPr txBox="1">
              <a:spLocks/>
            </p:cNvSpPr>
            <p:nvPr/>
          </p:nvSpPr>
          <p:spPr>
            <a:xfrm>
              <a:off x="4896158" y="1823581"/>
              <a:ext cx="2208505" cy="242363"/>
            </a:xfrm>
            <a:prstGeom prst="rect">
              <a:avLst/>
            </a:prstGeom>
          </p:spPr>
          <p:txBody>
            <a:bodyPr vert="horz" wrap="square" lIns="44503" tIns="22251" rIns="44503" bIns="22251" rtlCol="0" anchor="ctr">
              <a:spAutoFit/>
            </a:bodyPr>
            <a:lstStyle>
              <a:defPPr>
                <a:defRPr lang="en-US"/>
              </a:defPPr>
              <a:lvl1pPr marL="0" indent="0" algn="l" defTabSz="1087636" eaLnBrk="1" latinLnBrk="0" hangingPunct="1">
                <a:lnSpc>
                  <a:spcPts val="1703"/>
                </a:lnSpc>
                <a:spcBef>
                  <a:spcPct val="20000"/>
                </a:spcBef>
                <a:buFont typeface="Arial"/>
                <a:buNone/>
                <a:defRPr sz="1168">
                  <a:solidFill>
                    <a:schemeClr val="accent1"/>
                  </a:solidFill>
                  <a:latin typeface="Lato Light" panose="020F0502020204030203" pitchFamily="34" charset="0"/>
                  <a:ea typeface="Lato Light" panose="020F0502020204030203" pitchFamily="34" charset="0"/>
                  <a:cs typeface="Mukta ExtraLight" panose="020B0000000000000000" pitchFamily="34" charset="77"/>
                </a:defRPr>
              </a:lvl1pPr>
              <a:lvl2pPr marL="1087636"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2pPr>
              <a:lvl3pPr marL="2175271"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3pPr>
              <a:lvl4pPr marL="3262912"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4pPr>
              <a:lvl5pPr marL="4350546"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5pPr>
              <a:lvl6pPr marL="5438184" indent="0" algn="ctr" defTabSz="1087636">
                <a:spcBef>
                  <a:spcPct val="20000"/>
                </a:spcBef>
                <a:buFont typeface="Arial"/>
                <a:buNone/>
                <a:defRPr sz="4800">
                  <a:solidFill>
                    <a:schemeClr val="tx1">
                      <a:tint val="75000"/>
                    </a:schemeClr>
                  </a:solidFill>
                  <a:latin typeface="+mn-lt"/>
                  <a:ea typeface="+mn-ea"/>
                </a:defRPr>
              </a:lvl6pPr>
              <a:lvl7pPr marL="6525820" indent="0" algn="ctr" defTabSz="1087636">
                <a:spcBef>
                  <a:spcPct val="20000"/>
                </a:spcBef>
                <a:buFont typeface="Arial"/>
                <a:buNone/>
                <a:defRPr sz="4800">
                  <a:solidFill>
                    <a:schemeClr val="tx1">
                      <a:tint val="75000"/>
                    </a:schemeClr>
                  </a:solidFill>
                  <a:latin typeface="+mn-lt"/>
                  <a:ea typeface="+mn-ea"/>
                </a:defRPr>
              </a:lvl7pPr>
              <a:lvl8pPr marL="7613455" indent="0" algn="ctr" defTabSz="1087636">
                <a:spcBef>
                  <a:spcPct val="20000"/>
                </a:spcBef>
                <a:buFont typeface="Arial"/>
                <a:buNone/>
                <a:defRPr sz="4800">
                  <a:solidFill>
                    <a:schemeClr val="tx1">
                      <a:tint val="75000"/>
                    </a:schemeClr>
                  </a:solidFill>
                  <a:latin typeface="+mn-lt"/>
                  <a:ea typeface="+mn-ea"/>
                </a:defRPr>
              </a:lvl8pPr>
              <a:lvl9pPr marL="8701091" indent="0" algn="ctr" defTabSz="1087636">
                <a:spcBef>
                  <a:spcPct val="20000"/>
                </a:spcBef>
                <a:buFont typeface="Arial"/>
                <a:buNone/>
                <a:defRPr sz="4800">
                  <a:solidFill>
                    <a:schemeClr val="tx1">
                      <a:tint val="75000"/>
                    </a:schemeClr>
                  </a:solidFill>
                  <a:latin typeface="+mn-lt"/>
                  <a:ea typeface="+mn-ea"/>
                </a:defRPr>
              </a:lvl9pPr>
            </a:lstStyle>
            <a:p>
              <a:r>
                <a:rPr lang="en-US" sz="1200" dirty="0"/>
                <a:t>8 weeks, with 2 IAM SME </a:t>
              </a:r>
            </a:p>
          </p:txBody>
        </p:sp>
        <p:grpSp>
          <p:nvGrpSpPr>
            <p:cNvPr id="7" name="Group 6">
              <a:extLst>
                <a:ext uri="{FF2B5EF4-FFF2-40B4-BE49-F238E27FC236}">
                  <a16:creationId xmlns:a16="http://schemas.microsoft.com/office/drawing/2014/main" id="{0BDC4DDC-A11A-E84D-9DAB-DDECCCB22530}"/>
                </a:ext>
              </a:extLst>
            </p:cNvPr>
            <p:cNvGrpSpPr/>
            <p:nvPr/>
          </p:nvGrpSpPr>
          <p:grpSpPr>
            <a:xfrm>
              <a:off x="268445" y="804469"/>
              <a:ext cx="3695390" cy="5275980"/>
              <a:chOff x="760363" y="762612"/>
              <a:chExt cx="2850767" cy="5275980"/>
            </a:xfrm>
          </p:grpSpPr>
          <p:sp>
            <p:nvSpPr>
              <p:cNvPr id="19" name="Freeform 1">
                <a:extLst>
                  <a:ext uri="{FF2B5EF4-FFF2-40B4-BE49-F238E27FC236}">
                    <a16:creationId xmlns:a16="http://schemas.microsoft.com/office/drawing/2014/main" id="{86F33167-9079-BC41-8F91-0B61896FCED2}"/>
                  </a:ext>
                </a:extLst>
              </p:cNvPr>
              <p:cNvSpPr>
                <a:spLocks noChangeArrowheads="1"/>
              </p:cNvSpPr>
              <p:nvPr/>
            </p:nvSpPr>
            <p:spPr bwMode="auto">
              <a:xfrm>
                <a:off x="760363" y="762612"/>
                <a:ext cx="2850332" cy="5275980"/>
              </a:xfrm>
              <a:prstGeom prst="roundRect">
                <a:avLst>
                  <a:gd name="adj" fmla="val 368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dirty="0"/>
              </a:p>
            </p:txBody>
          </p:sp>
          <p:sp>
            <p:nvSpPr>
              <p:cNvPr id="20" name="Freeform 2">
                <a:extLst>
                  <a:ext uri="{FF2B5EF4-FFF2-40B4-BE49-F238E27FC236}">
                    <a16:creationId xmlns:a16="http://schemas.microsoft.com/office/drawing/2014/main" id="{4F2B6BF4-E116-614C-9169-059FA4C896D6}"/>
                  </a:ext>
                </a:extLst>
              </p:cNvPr>
              <p:cNvSpPr>
                <a:spLocks noChangeArrowheads="1"/>
              </p:cNvSpPr>
              <p:nvPr/>
            </p:nvSpPr>
            <p:spPr bwMode="auto">
              <a:xfrm>
                <a:off x="770560" y="1282148"/>
                <a:ext cx="2840570" cy="747247"/>
              </a:xfrm>
              <a:custGeom>
                <a:avLst/>
                <a:gdLst>
                  <a:gd name="T0" fmla="*/ 5642 w 5643"/>
                  <a:gd name="T1" fmla="*/ 1718 h 1719"/>
                  <a:gd name="T2" fmla="*/ 0 w 5643"/>
                  <a:gd name="T3" fmla="*/ 946 h 1719"/>
                  <a:gd name="T4" fmla="*/ 0 w 5643"/>
                  <a:gd name="T5" fmla="*/ 0 h 1719"/>
                  <a:gd name="T6" fmla="*/ 5642 w 5643"/>
                  <a:gd name="T7" fmla="*/ 0 h 1719"/>
                  <a:gd name="T8" fmla="*/ 5642 w 5643"/>
                  <a:gd name="T9" fmla="*/ 1718 h 1719"/>
                </a:gdLst>
                <a:ahLst/>
                <a:cxnLst>
                  <a:cxn ang="0">
                    <a:pos x="T0" y="T1"/>
                  </a:cxn>
                  <a:cxn ang="0">
                    <a:pos x="T2" y="T3"/>
                  </a:cxn>
                  <a:cxn ang="0">
                    <a:pos x="T4" y="T5"/>
                  </a:cxn>
                  <a:cxn ang="0">
                    <a:pos x="T6" y="T7"/>
                  </a:cxn>
                  <a:cxn ang="0">
                    <a:pos x="T8" y="T9"/>
                  </a:cxn>
                </a:cxnLst>
                <a:rect l="0" t="0" r="r" b="b"/>
                <a:pathLst>
                  <a:path w="5643" h="1719">
                    <a:moveTo>
                      <a:pt x="5642" y="1718"/>
                    </a:moveTo>
                    <a:lnTo>
                      <a:pt x="0" y="946"/>
                    </a:lnTo>
                    <a:lnTo>
                      <a:pt x="0" y="0"/>
                    </a:lnTo>
                    <a:lnTo>
                      <a:pt x="5642" y="0"/>
                    </a:lnTo>
                    <a:lnTo>
                      <a:pt x="5642" y="1718"/>
                    </a:lnTo>
                  </a:path>
                </a:pathLst>
              </a:custGeom>
              <a:solidFill>
                <a:schemeClr val="accent2">
                  <a:alpha val="1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a:p>
            </p:txBody>
          </p:sp>
          <p:sp>
            <p:nvSpPr>
              <p:cNvPr id="21" name="Freeform 3">
                <a:extLst>
                  <a:ext uri="{FF2B5EF4-FFF2-40B4-BE49-F238E27FC236}">
                    <a16:creationId xmlns:a16="http://schemas.microsoft.com/office/drawing/2014/main" id="{3B64B22F-5A0C-9E49-87CD-B232F7538218}"/>
                  </a:ext>
                </a:extLst>
              </p:cNvPr>
              <p:cNvSpPr>
                <a:spLocks noChangeArrowheads="1"/>
              </p:cNvSpPr>
              <p:nvPr/>
            </p:nvSpPr>
            <p:spPr bwMode="auto">
              <a:xfrm>
                <a:off x="770560" y="808890"/>
                <a:ext cx="2840570" cy="1159192"/>
              </a:xfrm>
              <a:custGeom>
                <a:avLst/>
                <a:gdLst>
                  <a:gd name="T0" fmla="*/ 5642 w 5643"/>
                  <a:gd name="T1" fmla="*/ 1201 h 2669"/>
                  <a:gd name="T2" fmla="*/ 0 w 5643"/>
                  <a:gd name="T3" fmla="*/ 2668 h 2669"/>
                  <a:gd name="T4" fmla="*/ 0 w 5643"/>
                  <a:gd name="T5" fmla="*/ 256 h 2669"/>
                  <a:gd name="T6" fmla="*/ 0 w 5643"/>
                  <a:gd name="T7" fmla="*/ 256 h 2669"/>
                  <a:gd name="T8" fmla="*/ 255 w 5643"/>
                  <a:gd name="T9" fmla="*/ 0 h 2669"/>
                  <a:gd name="T10" fmla="*/ 5387 w 5643"/>
                  <a:gd name="T11" fmla="*/ 0 h 2669"/>
                  <a:gd name="T12" fmla="*/ 5387 w 5643"/>
                  <a:gd name="T13" fmla="*/ 0 h 2669"/>
                  <a:gd name="T14" fmla="*/ 5642 w 5643"/>
                  <a:gd name="T15" fmla="*/ 256 h 2669"/>
                  <a:gd name="T16" fmla="*/ 5642 w 5643"/>
                  <a:gd name="T17" fmla="*/ 1201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3" h="2669">
                    <a:moveTo>
                      <a:pt x="5642" y="1201"/>
                    </a:moveTo>
                    <a:lnTo>
                      <a:pt x="0" y="2668"/>
                    </a:lnTo>
                    <a:lnTo>
                      <a:pt x="0" y="256"/>
                    </a:lnTo>
                    <a:lnTo>
                      <a:pt x="0" y="256"/>
                    </a:lnTo>
                    <a:cubicBezTo>
                      <a:pt x="0" y="114"/>
                      <a:pt x="113" y="0"/>
                      <a:pt x="255" y="0"/>
                    </a:cubicBezTo>
                    <a:lnTo>
                      <a:pt x="5387" y="0"/>
                    </a:lnTo>
                    <a:lnTo>
                      <a:pt x="5387" y="0"/>
                    </a:lnTo>
                    <a:cubicBezTo>
                      <a:pt x="5528" y="0"/>
                      <a:pt x="5642" y="114"/>
                      <a:pt x="5642" y="256"/>
                    </a:cubicBezTo>
                    <a:lnTo>
                      <a:pt x="5642" y="1201"/>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a:p>
            </p:txBody>
          </p:sp>
          <p:sp>
            <p:nvSpPr>
              <p:cNvPr id="22" name="Freeform 4">
                <a:extLst>
                  <a:ext uri="{FF2B5EF4-FFF2-40B4-BE49-F238E27FC236}">
                    <a16:creationId xmlns:a16="http://schemas.microsoft.com/office/drawing/2014/main" id="{6C472A8D-EEB5-0445-9C13-6EDD88EE1E3C}"/>
                  </a:ext>
                </a:extLst>
              </p:cNvPr>
              <p:cNvSpPr>
                <a:spLocks noChangeArrowheads="1"/>
              </p:cNvSpPr>
              <p:nvPr/>
            </p:nvSpPr>
            <p:spPr bwMode="auto">
              <a:xfrm>
                <a:off x="770560" y="764823"/>
                <a:ext cx="2840570" cy="1159191"/>
              </a:xfrm>
              <a:custGeom>
                <a:avLst/>
                <a:gdLst>
                  <a:gd name="T0" fmla="*/ 5642 w 5643"/>
                  <a:gd name="T1" fmla="*/ 1201 h 2670"/>
                  <a:gd name="T2" fmla="*/ 0 w 5643"/>
                  <a:gd name="T3" fmla="*/ 2669 h 2670"/>
                  <a:gd name="T4" fmla="*/ 0 w 5643"/>
                  <a:gd name="T5" fmla="*/ 256 h 2670"/>
                  <a:gd name="T6" fmla="*/ 0 w 5643"/>
                  <a:gd name="T7" fmla="*/ 256 h 2670"/>
                  <a:gd name="T8" fmla="*/ 255 w 5643"/>
                  <a:gd name="T9" fmla="*/ 0 h 2670"/>
                  <a:gd name="T10" fmla="*/ 5387 w 5643"/>
                  <a:gd name="T11" fmla="*/ 0 h 2670"/>
                  <a:gd name="T12" fmla="*/ 5387 w 5643"/>
                  <a:gd name="T13" fmla="*/ 0 h 2670"/>
                  <a:gd name="T14" fmla="*/ 5642 w 5643"/>
                  <a:gd name="T15" fmla="*/ 256 h 2670"/>
                  <a:gd name="T16" fmla="*/ 5642 w 5643"/>
                  <a:gd name="T17" fmla="*/ 1201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3" h="2670">
                    <a:moveTo>
                      <a:pt x="5642" y="1201"/>
                    </a:moveTo>
                    <a:lnTo>
                      <a:pt x="0" y="2669"/>
                    </a:lnTo>
                    <a:lnTo>
                      <a:pt x="0" y="256"/>
                    </a:lnTo>
                    <a:lnTo>
                      <a:pt x="0" y="256"/>
                    </a:lnTo>
                    <a:cubicBezTo>
                      <a:pt x="0" y="115"/>
                      <a:pt x="113" y="0"/>
                      <a:pt x="255" y="0"/>
                    </a:cubicBezTo>
                    <a:lnTo>
                      <a:pt x="5387" y="0"/>
                    </a:lnTo>
                    <a:lnTo>
                      <a:pt x="5387" y="0"/>
                    </a:lnTo>
                    <a:cubicBezTo>
                      <a:pt x="5528" y="0"/>
                      <a:pt x="5642" y="115"/>
                      <a:pt x="5642" y="256"/>
                    </a:cubicBezTo>
                    <a:lnTo>
                      <a:pt x="5642" y="1201"/>
                    </a:lnTo>
                  </a:path>
                </a:pathLst>
              </a:custGeom>
              <a:solidFill>
                <a:srgbClr val="00B0F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a:p>
            </p:txBody>
          </p:sp>
          <p:sp>
            <p:nvSpPr>
              <p:cNvPr id="24" name="TextBox 23">
                <a:extLst>
                  <a:ext uri="{FF2B5EF4-FFF2-40B4-BE49-F238E27FC236}">
                    <a16:creationId xmlns:a16="http://schemas.microsoft.com/office/drawing/2014/main" id="{FCFD3893-FE06-C54B-8924-2A7A0744DC7D}"/>
                  </a:ext>
                </a:extLst>
              </p:cNvPr>
              <p:cNvSpPr txBox="1"/>
              <p:nvPr/>
            </p:nvSpPr>
            <p:spPr>
              <a:xfrm>
                <a:off x="1550217" y="869882"/>
                <a:ext cx="1034526" cy="451790"/>
              </a:xfrm>
              <a:prstGeom prst="rect">
                <a:avLst/>
              </a:prstGeom>
              <a:noFill/>
              <a:ln>
                <a:noFill/>
              </a:ln>
            </p:spPr>
            <p:txBody>
              <a:bodyPr wrap="square" rtlCol="0" anchor="ctr" anchorCtr="0">
                <a:spAutoFit/>
              </a:bodyPr>
              <a:lstStyle/>
              <a:p>
                <a:pPr algn="ctr"/>
                <a:r>
                  <a:rPr lang="en-US" sz="2336" b="1" dirty="0">
                    <a:solidFill>
                      <a:schemeClr val="bg1"/>
                    </a:solidFill>
                    <a:latin typeface="Poppins" pitchFamily="2" charset="77"/>
                    <a:ea typeface="League Spartan" charset="0"/>
                    <a:cs typeface="Poppins" pitchFamily="2" charset="77"/>
                  </a:rPr>
                  <a:t>GOLD</a:t>
                </a:r>
              </a:p>
            </p:txBody>
          </p:sp>
          <p:sp>
            <p:nvSpPr>
              <p:cNvPr id="26" name="TextBox 25">
                <a:extLst>
                  <a:ext uri="{FF2B5EF4-FFF2-40B4-BE49-F238E27FC236}">
                    <a16:creationId xmlns:a16="http://schemas.microsoft.com/office/drawing/2014/main" id="{CCEA95A4-CFA4-FB4F-B511-D738EF7BD7CA}"/>
                  </a:ext>
                </a:extLst>
              </p:cNvPr>
              <p:cNvSpPr txBox="1"/>
              <p:nvPr/>
            </p:nvSpPr>
            <p:spPr>
              <a:xfrm>
                <a:off x="1292935" y="2029074"/>
                <a:ext cx="1630511" cy="451790"/>
              </a:xfrm>
              <a:prstGeom prst="rect">
                <a:avLst/>
              </a:prstGeom>
              <a:noFill/>
              <a:ln>
                <a:noFill/>
              </a:ln>
            </p:spPr>
            <p:txBody>
              <a:bodyPr wrap="square" rtlCol="0" anchor="ctr" anchorCtr="0">
                <a:spAutoFit/>
              </a:bodyPr>
              <a:lstStyle/>
              <a:p>
                <a:pPr algn="ctr"/>
                <a:r>
                  <a:rPr lang="en-US" sz="2336" b="1" dirty="0">
                    <a:solidFill>
                      <a:schemeClr val="accent2"/>
                    </a:solidFill>
                    <a:latin typeface="Poppins" pitchFamily="2" charset="77"/>
                    <a:ea typeface="League Spartan" charset="0"/>
                    <a:cs typeface="Poppins" pitchFamily="2" charset="77"/>
                  </a:rPr>
                  <a:t>$26,000.00</a:t>
                </a:r>
                <a:endParaRPr lang="en-US" sz="2336" b="1" baseline="-25000" dirty="0">
                  <a:solidFill>
                    <a:schemeClr val="accent2"/>
                  </a:solidFill>
                  <a:latin typeface="Poppins" pitchFamily="2" charset="77"/>
                  <a:ea typeface="League Spartan" charset="0"/>
                  <a:cs typeface="Poppins" pitchFamily="2" charset="77"/>
                </a:endParaRPr>
              </a:p>
            </p:txBody>
          </p:sp>
          <p:sp>
            <p:nvSpPr>
              <p:cNvPr id="68" name="Subtitle 2">
                <a:extLst>
                  <a:ext uri="{FF2B5EF4-FFF2-40B4-BE49-F238E27FC236}">
                    <a16:creationId xmlns:a16="http://schemas.microsoft.com/office/drawing/2014/main" id="{E19CACE9-D7E3-1147-9A44-393885124281}"/>
                  </a:ext>
                </a:extLst>
              </p:cNvPr>
              <p:cNvSpPr txBox="1">
                <a:spLocks/>
              </p:cNvSpPr>
              <p:nvPr/>
            </p:nvSpPr>
            <p:spPr>
              <a:xfrm>
                <a:off x="1416098" y="1824418"/>
                <a:ext cx="2021516" cy="243261"/>
              </a:xfrm>
              <a:prstGeom prst="rect">
                <a:avLst/>
              </a:prstGeom>
            </p:spPr>
            <p:txBody>
              <a:bodyPr vert="horz" wrap="square" lIns="44503" tIns="22251" rIns="44503" bIns="22251" rtlCol="0" anchor="ctr">
                <a:spAutoFit/>
              </a:bodyPr>
              <a:lstStyle>
                <a:defPPr>
                  <a:defRPr lang="en-US"/>
                </a:defPPr>
                <a:lvl1pPr marL="0" indent="0" algn="l" defTabSz="1087636" eaLnBrk="1" latinLnBrk="0" hangingPunct="1">
                  <a:lnSpc>
                    <a:spcPts val="1703"/>
                  </a:lnSpc>
                  <a:spcBef>
                    <a:spcPct val="20000"/>
                  </a:spcBef>
                  <a:buFont typeface="Arial"/>
                  <a:buNone/>
                  <a:defRPr sz="1168">
                    <a:solidFill>
                      <a:schemeClr val="accent1"/>
                    </a:solidFill>
                    <a:latin typeface="Lato Light" panose="020F0502020204030203" pitchFamily="34" charset="0"/>
                    <a:ea typeface="Lato Light" panose="020F0502020204030203" pitchFamily="34" charset="0"/>
                    <a:cs typeface="Mukta ExtraLight" panose="020B0000000000000000" pitchFamily="34" charset="77"/>
                  </a:defRPr>
                </a:lvl1pPr>
                <a:lvl2pPr marL="1087636"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2pPr>
                <a:lvl3pPr marL="2175271"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3pPr>
                <a:lvl4pPr marL="3262912"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4pPr>
                <a:lvl5pPr marL="4350546"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5pPr>
                <a:lvl6pPr marL="5438184" indent="0" algn="ctr" defTabSz="1087636">
                  <a:spcBef>
                    <a:spcPct val="20000"/>
                  </a:spcBef>
                  <a:buFont typeface="Arial"/>
                  <a:buNone/>
                  <a:defRPr sz="4800">
                    <a:solidFill>
                      <a:schemeClr val="tx1">
                        <a:tint val="75000"/>
                      </a:schemeClr>
                    </a:solidFill>
                    <a:latin typeface="+mn-lt"/>
                    <a:ea typeface="+mn-ea"/>
                  </a:defRPr>
                </a:lvl6pPr>
                <a:lvl7pPr marL="6525820" indent="0" algn="ctr" defTabSz="1087636">
                  <a:spcBef>
                    <a:spcPct val="20000"/>
                  </a:spcBef>
                  <a:buFont typeface="Arial"/>
                  <a:buNone/>
                  <a:defRPr sz="4800">
                    <a:solidFill>
                      <a:schemeClr val="tx1">
                        <a:tint val="75000"/>
                      </a:schemeClr>
                    </a:solidFill>
                    <a:latin typeface="+mn-lt"/>
                    <a:ea typeface="+mn-ea"/>
                  </a:defRPr>
                </a:lvl7pPr>
                <a:lvl8pPr marL="7613455" indent="0" algn="ctr" defTabSz="1087636">
                  <a:spcBef>
                    <a:spcPct val="20000"/>
                  </a:spcBef>
                  <a:buFont typeface="Arial"/>
                  <a:buNone/>
                  <a:defRPr sz="4800">
                    <a:solidFill>
                      <a:schemeClr val="tx1">
                        <a:tint val="75000"/>
                      </a:schemeClr>
                    </a:solidFill>
                    <a:latin typeface="+mn-lt"/>
                    <a:ea typeface="+mn-ea"/>
                  </a:defRPr>
                </a:lvl8pPr>
                <a:lvl9pPr marL="8701091" indent="0" algn="ctr" defTabSz="1087636">
                  <a:spcBef>
                    <a:spcPct val="20000"/>
                  </a:spcBef>
                  <a:buFont typeface="Arial"/>
                  <a:buNone/>
                  <a:defRPr sz="4800">
                    <a:solidFill>
                      <a:schemeClr val="tx1">
                        <a:tint val="75000"/>
                      </a:schemeClr>
                    </a:solidFill>
                    <a:latin typeface="+mn-lt"/>
                    <a:ea typeface="+mn-ea"/>
                  </a:defRPr>
                </a:lvl9pPr>
              </a:lstStyle>
              <a:p>
                <a:r>
                  <a:rPr lang="en-US" sz="1200" dirty="0"/>
                  <a:t>4 weeks, with 2 IAM SME </a:t>
                </a:r>
              </a:p>
            </p:txBody>
          </p:sp>
          <p:sp>
            <p:nvSpPr>
              <p:cNvPr id="69" name="Subtitle 2">
                <a:extLst>
                  <a:ext uri="{FF2B5EF4-FFF2-40B4-BE49-F238E27FC236}">
                    <a16:creationId xmlns:a16="http://schemas.microsoft.com/office/drawing/2014/main" id="{BFC2C9AA-21BF-2341-A0B7-EBD1FDDB9905}"/>
                  </a:ext>
                </a:extLst>
              </p:cNvPr>
              <p:cNvSpPr txBox="1">
                <a:spLocks/>
              </p:cNvSpPr>
              <p:nvPr/>
            </p:nvSpPr>
            <p:spPr>
              <a:xfrm>
                <a:off x="858414" y="2380348"/>
                <a:ext cx="2721339" cy="1622100"/>
              </a:xfrm>
              <a:prstGeom prst="rect">
                <a:avLst/>
              </a:prstGeom>
            </p:spPr>
            <p:txBody>
              <a:bodyPr vert="horz" wrap="square" lIns="44503" tIns="22251" rIns="44503" bIns="22251"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50 applications assessment</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Current state</a:t>
                </a:r>
                <a:endParaRPr lang="en-IN" sz="1100" dirty="0">
                  <a:solidFill>
                    <a:srgbClr val="FEFDFD">
                      <a:lumMod val="10000"/>
                    </a:srgbClr>
                  </a:solidFill>
                  <a:latin typeface="Abadi" panose="020B0604020104020204" pitchFamily="34" charset="0"/>
                </a:endParaRP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Gap Analysis</a:t>
                </a:r>
                <a:endParaRPr lang="en-IN" sz="1100" dirty="0">
                  <a:solidFill>
                    <a:srgbClr val="FEFDFD">
                      <a:lumMod val="10000"/>
                    </a:srgbClr>
                  </a:solidFill>
                  <a:latin typeface="Abadi" panose="020B0604020104020204" pitchFamily="34" charset="0"/>
                </a:endParaRP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IGA program Roadmap</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Application Categorization and Integration Approach</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Technology evaluation checklist</a:t>
                </a:r>
                <a:endParaRPr lang="en-IN" sz="1100" dirty="0">
                  <a:solidFill>
                    <a:srgbClr val="FEFDFD">
                      <a:lumMod val="10000"/>
                    </a:srgbClr>
                  </a:solidFill>
                  <a:latin typeface="Abadi" panose="020B0604020104020204" pitchFamily="34" charset="0"/>
                </a:endParaRPr>
              </a:p>
            </p:txBody>
          </p:sp>
          <p:sp>
            <p:nvSpPr>
              <p:cNvPr id="43" name="Subtitle 2">
                <a:extLst>
                  <a:ext uri="{FF2B5EF4-FFF2-40B4-BE49-F238E27FC236}">
                    <a16:creationId xmlns:a16="http://schemas.microsoft.com/office/drawing/2014/main" id="{2E4F5B0D-EE0D-D946-8F96-64D187B8799C}"/>
                  </a:ext>
                </a:extLst>
              </p:cNvPr>
              <p:cNvSpPr txBox="1">
                <a:spLocks/>
              </p:cNvSpPr>
              <p:nvPr/>
            </p:nvSpPr>
            <p:spPr>
              <a:xfrm>
                <a:off x="858414" y="4547132"/>
                <a:ext cx="2153039" cy="944991"/>
              </a:xfrm>
              <a:prstGeom prst="rect">
                <a:avLst/>
              </a:prstGeom>
            </p:spPr>
            <p:txBody>
              <a:bodyPr vert="horz" wrap="square" lIns="44503" tIns="22251" rIns="44503" bIns="22251"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100" b="1" dirty="0">
                    <a:solidFill>
                      <a:srgbClr val="FEFDFD">
                        <a:lumMod val="10000"/>
                      </a:srgbClr>
                    </a:solidFill>
                    <a:latin typeface="Abadi" panose="020B0604020104020204" pitchFamily="34" charset="0"/>
                  </a:rPr>
                  <a:t>Outcome</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Current state</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Gap analysis</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Roadmap plan</a:t>
                </a:r>
              </a:p>
            </p:txBody>
          </p:sp>
        </p:grpSp>
        <p:sp>
          <p:nvSpPr>
            <p:cNvPr id="35" name="Freeform 1">
              <a:extLst>
                <a:ext uri="{FF2B5EF4-FFF2-40B4-BE49-F238E27FC236}">
                  <a16:creationId xmlns:a16="http://schemas.microsoft.com/office/drawing/2014/main" id="{2D0DCCAB-05FB-AF4F-ABCA-C215789B13D8}"/>
                </a:ext>
              </a:extLst>
            </p:cNvPr>
            <p:cNvSpPr>
              <a:spLocks noChangeArrowheads="1"/>
            </p:cNvSpPr>
            <p:nvPr/>
          </p:nvSpPr>
          <p:spPr bwMode="auto">
            <a:xfrm>
              <a:off x="8056636" y="871432"/>
              <a:ext cx="3737351" cy="4606107"/>
            </a:xfrm>
            <a:prstGeom prst="roundRect">
              <a:avLst>
                <a:gd name="adj" fmla="val 368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dirty="0"/>
            </a:p>
          </p:txBody>
        </p:sp>
        <p:sp>
          <p:nvSpPr>
            <p:cNvPr id="36" name="Freeform 2">
              <a:extLst>
                <a:ext uri="{FF2B5EF4-FFF2-40B4-BE49-F238E27FC236}">
                  <a16:creationId xmlns:a16="http://schemas.microsoft.com/office/drawing/2014/main" id="{91CE9719-258B-844E-8021-BF035AD5615E}"/>
                </a:ext>
              </a:extLst>
            </p:cNvPr>
            <p:cNvSpPr>
              <a:spLocks noChangeArrowheads="1"/>
            </p:cNvSpPr>
            <p:nvPr/>
          </p:nvSpPr>
          <p:spPr bwMode="auto">
            <a:xfrm>
              <a:off x="8175092" y="1288894"/>
              <a:ext cx="3587727" cy="747247"/>
            </a:xfrm>
            <a:custGeom>
              <a:avLst/>
              <a:gdLst>
                <a:gd name="T0" fmla="*/ 5642 w 5643"/>
                <a:gd name="T1" fmla="*/ 1718 h 1719"/>
                <a:gd name="T2" fmla="*/ 0 w 5643"/>
                <a:gd name="T3" fmla="*/ 946 h 1719"/>
                <a:gd name="T4" fmla="*/ 0 w 5643"/>
                <a:gd name="T5" fmla="*/ 0 h 1719"/>
                <a:gd name="T6" fmla="*/ 5642 w 5643"/>
                <a:gd name="T7" fmla="*/ 0 h 1719"/>
                <a:gd name="T8" fmla="*/ 5642 w 5643"/>
                <a:gd name="T9" fmla="*/ 1718 h 1719"/>
              </a:gdLst>
              <a:ahLst/>
              <a:cxnLst>
                <a:cxn ang="0">
                  <a:pos x="T0" y="T1"/>
                </a:cxn>
                <a:cxn ang="0">
                  <a:pos x="T2" y="T3"/>
                </a:cxn>
                <a:cxn ang="0">
                  <a:pos x="T4" y="T5"/>
                </a:cxn>
                <a:cxn ang="0">
                  <a:pos x="T6" y="T7"/>
                </a:cxn>
                <a:cxn ang="0">
                  <a:pos x="T8" y="T9"/>
                </a:cxn>
              </a:cxnLst>
              <a:rect l="0" t="0" r="r" b="b"/>
              <a:pathLst>
                <a:path w="5643" h="1719">
                  <a:moveTo>
                    <a:pt x="5642" y="1718"/>
                  </a:moveTo>
                  <a:lnTo>
                    <a:pt x="0" y="946"/>
                  </a:lnTo>
                  <a:lnTo>
                    <a:pt x="0" y="0"/>
                  </a:lnTo>
                  <a:lnTo>
                    <a:pt x="5642" y="0"/>
                  </a:lnTo>
                  <a:lnTo>
                    <a:pt x="5642" y="1718"/>
                  </a:lnTo>
                </a:path>
              </a:pathLst>
            </a:custGeom>
            <a:solidFill>
              <a:schemeClr val="accent3">
                <a:alpha val="1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a:p>
          </p:txBody>
        </p:sp>
        <p:sp>
          <p:nvSpPr>
            <p:cNvPr id="37" name="Freeform 3">
              <a:extLst>
                <a:ext uri="{FF2B5EF4-FFF2-40B4-BE49-F238E27FC236}">
                  <a16:creationId xmlns:a16="http://schemas.microsoft.com/office/drawing/2014/main" id="{B98F781C-680F-8B41-8F8A-B3F36414DDA4}"/>
                </a:ext>
              </a:extLst>
            </p:cNvPr>
            <p:cNvSpPr>
              <a:spLocks noChangeArrowheads="1"/>
            </p:cNvSpPr>
            <p:nvPr/>
          </p:nvSpPr>
          <p:spPr bwMode="auto">
            <a:xfrm>
              <a:off x="8038555" y="815636"/>
              <a:ext cx="3587727" cy="1159192"/>
            </a:xfrm>
            <a:custGeom>
              <a:avLst/>
              <a:gdLst>
                <a:gd name="T0" fmla="*/ 5642 w 5643"/>
                <a:gd name="T1" fmla="*/ 1201 h 2669"/>
                <a:gd name="T2" fmla="*/ 0 w 5643"/>
                <a:gd name="T3" fmla="*/ 2668 h 2669"/>
                <a:gd name="T4" fmla="*/ 0 w 5643"/>
                <a:gd name="T5" fmla="*/ 256 h 2669"/>
                <a:gd name="T6" fmla="*/ 0 w 5643"/>
                <a:gd name="T7" fmla="*/ 256 h 2669"/>
                <a:gd name="T8" fmla="*/ 255 w 5643"/>
                <a:gd name="T9" fmla="*/ 0 h 2669"/>
                <a:gd name="T10" fmla="*/ 5387 w 5643"/>
                <a:gd name="T11" fmla="*/ 0 h 2669"/>
                <a:gd name="T12" fmla="*/ 5387 w 5643"/>
                <a:gd name="T13" fmla="*/ 0 h 2669"/>
                <a:gd name="T14" fmla="*/ 5642 w 5643"/>
                <a:gd name="T15" fmla="*/ 256 h 2669"/>
                <a:gd name="T16" fmla="*/ 5642 w 5643"/>
                <a:gd name="T17" fmla="*/ 1201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3" h="2669">
                  <a:moveTo>
                    <a:pt x="5642" y="1201"/>
                  </a:moveTo>
                  <a:lnTo>
                    <a:pt x="0" y="2668"/>
                  </a:lnTo>
                  <a:lnTo>
                    <a:pt x="0" y="256"/>
                  </a:lnTo>
                  <a:lnTo>
                    <a:pt x="0" y="256"/>
                  </a:lnTo>
                  <a:cubicBezTo>
                    <a:pt x="0" y="114"/>
                    <a:pt x="113" y="0"/>
                    <a:pt x="255" y="0"/>
                  </a:cubicBezTo>
                  <a:lnTo>
                    <a:pt x="5387" y="0"/>
                  </a:lnTo>
                  <a:lnTo>
                    <a:pt x="5387" y="0"/>
                  </a:lnTo>
                  <a:cubicBezTo>
                    <a:pt x="5528" y="0"/>
                    <a:pt x="5642" y="114"/>
                    <a:pt x="5642" y="256"/>
                  </a:cubicBezTo>
                  <a:lnTo>
                    <a:pt x="5642" y="1201"/>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a:p>
          </p:txBody>
        </p:sp>
        <p:sp>
          <p:nvSpPr>
            <p:cNvPr id="38" name="Freeform 4">
              <a:extLst>
                <a:ext uri="{FF2B5EF4-FFF2-40B4-BE49-F238E27FC236}">
                  <a16:creationId xmlns:a16="http://schemas.microsoft.com/office/drawing/2014/main" id="{22A5F0E9-B2AF-0340-AD3A-D16327C51CB5}"/>
                </a:ext>
              </a:extLst>
            </p:cNvPr>
            <p:cNvSpPr>
              <a:spLocks noChangeArrowheads="1"/>
            </p:cNvSpPr>
            <p:nvPr/>
          </p:nvSpPr>
          <p:spPr bwMode="auto">
            <a:xfrm>
              <a:off x="8038554" y="771569"/>
              <a:ext cx="3737349" cy="1159191"/>
            </a:xfrm>
            <a:custGeom>
              <a:avLst/>
              <a:gdLst>
                <a:gd name="T0" fmla="*/ 5642 w 5643"/>
                <a:gd name="T1" fmla="*/ 1201 h 2670"/>
                <a:gd name="T2" fmla="*/ 0 w 5643"/>
                <a:gd name="T3" fmla="*/ 2669 h 2670"/>
                <a:gd name="T4" fmla="*/ 0 w 5643"/>
                <a:gd name="T5" fmla="*/ 256 h 2670"/>
                <a:gd name="T6" fmla="*/ 0 w 5643"/>
                <a:gd name="T7" fmla="*/ 256 h 2670"/>
                <a:gd name="T8" fmla="*/ 255 w 5643"/>
                <a:gd name="T9" fmla="*/ 0 h 2670"/>
                <a:gd name="T10" fmla="*/ 5387 w 5643"/>
                <a:gd name="T11" fmla="*/ 0 h 2670"/>
                <a:gd name="T12" fmla="*/ 5387 w 5643"/>
                <a:gd name="T13" fmla="*/ 0 h 2670"/>
                <a:gd name="T14" fmla="*/ 5642 w 5643"/>
                <a:gd name="T15" fmla="*/ 256 h 2670"/>
                <a:gd name="T16" fmla="*/ 5642 w 5643"/>
                <a:gd name="T17" fmla="*/ 1201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3" h="2670">
                  <a:moveTo>
                    <a:pt x="5642" y="1201"/>
                  </a:moveTo>
                  <a:lnTo>
                    <a:pt x="0" y="2669"/>
                  </a:lnTo>
                  <a:lnTo>
                    <a:pt x="0" y="256"/>
                  </a:lnTo>
                  <a:lnTo>
                    <a:pt x="0" y="256"/>
                  </a:lnTo>
                  <a:cubicBezTo>
                    <a:pt x="0" y="115"/>
                    <a:pt x="113" y="0"/>
                    <a:pt x="255" y="0"/>
                  </a:cubicBezTo>
                  <a:lnTo>
                    <a:pt x="5387" y="0"/>
                  </a:lnTo>
                  <a:lnTo>
                    <a:pt x="5387" y="0"/>
                  </a:lnTo>
                  <a:cubicBezTo>
                    <a:pt x="5528" y="0"/>
                    <a:pt x="5642" y="115"/>
                    <a:pt x="5642" y="256"/>
                  </a:cubicBezTo>
                  <a:lnTo>
                    <a:pt x="5642" y="1201"/>
                  </a:lnTo>
                </a:path>
              </a:pathLst>
            </a:custGeom>
            <a:solidFill>
              <a:srgbClr val="00008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179"/>
            </a:p>
          </p:txBody>
        </p:sp>
        <p:sp>
          <p:nvSpPr>
            <p:cNvPr id="40" name="TextBox 39">
              <a:extLst>
                <a:ext uri="{FF2B5EF4-FFF2-40B4-BE49-F238E27FC236}">
                  <a16:creationId xmlns:a16="http://schemas.microsoft.com/office/drawing/2014/main" id="{9D3DAD3B-0291-5347-B6EB-B5E7151D9419}"/>
                </a:ext>
              </a:extLst>
            </p:cNvPr>
            <p:cNvSpPr txBox="1"/>
            <p:nvPr/>
          </p:nvSpPr>
          <p:spPr>
            <a:xfrm>
              <a:off x="8647762" y="876628"/>
              <a:ext cx="2210404" cy="451790"/>
            </a:xfrm>
            <a:prstGeom prst="rect">
              <a:avLst/>
            </a:prstGeom>
            <a:noFill/>
            <a:ln>
              <a:noFill/>
            </a:ln>
          </p:spPr>
          <p:txBody>
            <a:bodyPr wrap="square" rtlCol="0" anchor="ctr" anchorCtr="0">
              <a:spAutoFit/>
            </a:bodyPr>
            <a:lstStyle/>
            <a:p>
              <a:pPr algn="ctr"/>
              <a:r>
                <a:rPr lang="en-US" sz="2336" b="1" dirty="0">
                  <a:solidFill>
                    <a:schemeClr val="bg1"/>
                  </a:solidFill>
                  <a:latin typeface="Poppins" pitchFamily="2" charset="77"/>
                  <a:ea typeface="League Spartan" charset="0"/>
                  <a:cs typeface="Poppins" pitchFamily="2" charset="77"/>
                </a:rPr>
                <a:t>PLATINUM</a:t>
              </a:r>
            </a:p>
          </p:txBody>
        </p:sp>
        <p:sp>
          <p:nvSpPr>
            <p:cNvPr id="42" name="TextBox 41">
              <a:extLst>
                <a:ext uri="{FF2B5EF4-FFF2-40B4-BE49-F238E27FC236}">
                  <a16:creationId xmlns:a16="http://schemas.microsoft.com/office/drawing/2014/main" id="{2BFD7A64-AA92-524E-A3C9-AB2579282D00}"/>
                </a:ext>
              </a:extLst>
            </p:cNvPr>
            <p:cNvSpPr txBox="1"/>
            <p:nvPr/>
          </p:nvSpPr>
          <p:spPr>
            <a:xfrm>
              <a:off x="8714561" y="2035820"/>
              <a:ext cx="2059384" cy="451790"/>
            </a:xfrm>
            <a:prstGeom prst="rect">
              <a:avLst/>
            </a:prstGeom>
            <a:noFill/>
            <a:ln>
              <a:noFill/>
            </a:ln>
          </p:spPr>
          <p:txBody>
            <a:bodyPr wrap="square" rtlCol="0" anchor="ctr" anchorCtr="0">
              <a:spAutoFit/>
            </a:bodyPr>
            <a:lstStyle/>
            <a:p>
              <a:pPr algn="ctr"/>
              <a:r>
                <a:rPr lang="en-US" sz="2336" b="1" dirty="0">
                  <a:solidFill>
                    <a:schemeClr val="accent3"/>
                  </a:solidFill>
                  <a:latin typeface="Poppins" pitchFamily="2" charset="77"/>
                  <a:ea typeface="League Spartan" charset="0"/>
                  <a:cs typeface="Poppins" pitchFamily="2" charset="77"/>
                </a:rPr>
                <a:t>$79,000.00</a:t>
              </a:r>
              <a:endParaRPr lang="en-US" sz="2336" b="1" baseline="-25000" dirty="0">
                <a:solidFill>
                  <a:schemeClr val="accent3"/>
                </a:solidFill>
                <a:latin typeface="Poppins" pitchFamily="2" charset="77"/>
                <a:ea typeface="League Spartan" charset="0"/>
                <a:cs typeface="Poppins" pitchFamily="2" charset="77"/>
              </a:endParaRPr>
            </a:p>
          </p:txBody>
        </p:sp>
        <p:sp>
          <p:nvSpPr>
            <p:cNvPr id="71" name="Subtitle 2">
              <a:extLst>
                <a:ext uri="{FF2B5EF4-FFF2-40B4-BE49-F238E27FC236}">
                  <a16:creationId xmlns:a16="http://schemas.microsoft.com/office/drawing/2014/main" id="{9C260B47-4001-BA41-ACC2-82DE5DF0F3B6}"/>
                </a:ext>
              </a:extLst>
            </p:cNvPr>
            <p:cNvSpPr txBox="1">
              <a:spLocks/>
            </p:cNvSpPr>
            <p:nvPr/>
          </p:nvSpPr>
          <p:spPr>
            <a:xfrm>
              <a:off x="8841597" y="1844689"/>
              <a:ext cx="2746775" cy="242363"/>
            </a:xfrm>
            <a:prstGeom prst="rect">
              <a:avLst/>
            </a:prstGeom>
          </p:spPr>
          <p:txBody>
            <a:bodyPr vert="horz" wrap="square" lIns="44503" tIns="22251" rIns="44503" bIns="22251" rtlCol="0" anchor="ctr">
              <a:spAutoFit/>
            </a:bodyPr>
            <a:lstStyle>
              <a:defPPr>
                <a:defRPr lang="en-US"/>
              </a:defPPr>
              <a:lvl1pPr marL="0" indent="0" algn="l" defTabSz="1087636" eaLnBrk="1" latinLnBrk="0" hangingPunct="1">
                <a:lnSpc>
                  <a:spcPts val="1703"/>
                </a:lnSpc>
                <a:spcBef>
                  <a:spcPct val="20000"/>
                </a:spcBef>
                <a:buFont typeface="Arial"/>
                <a:buNone/>
                <a:defRPr sz="1168">
                  <a:solidFill>
                    <a:schemeClr val="accent1"/>
                  </a:solidFill>
                  <a:latin typeface="Lato Light" panose="020F0502020204030203" pitchFamily="34" charset="0"/>
                  <a:ea typeface="Lato Light" panose="020F0502020204030203" pitchFamily="34" charset="0"/>
                  <a:cs typeface="Mukta ExtraLight" panose="020B0000000000000000" pitchFamily="34" charset="77"/>
                </a:defRPr>
              </a:lvl1pPr>
              <a:lvl2pPr marL="1087636"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2pPr>
              <a:lvl3pPr marL="2175271"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3pPr>
              <a:lvl4pPr marL="3262912"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4pPr>
              <a:lvl5pPr marL="4350546" indent="0" defTabSz="1087636" eaLnBrk="1" latinLnBrk="0" hangingPunct="1">
                <a:lnSpc>
                  <a:spcPct val="130000"/>
                </a:lnSpc>
                <a:spcBef>
                  <a:spcPct val="20000"/>
                </a:spcBef>
                <a:buFont typeface="Arial"/>
                <a:buNone/>
                <a:defRPr sz="3200">
                  <a:solidFill>
                    <a:schemeClr val="tx1">
                      <a:tint val="75000"/>
                    </a:schemeClr>
                  </a:solidFill>
                  <a:latin typeface="Open Sans"/>
                  <a:ea typeface="+mn-ea"/>
                  <a:cs typeface="Open Sans"/>
                </a:defRPr>
              </a:lvl5pPr>
              <a:lvl6pPr marL="5438184" indent="0" algn="ctr" defTabSz="1087636">
                <a:spcBef>
                  <a:spcPct val="20000"/>
                </a:spcBef>
                <a:buFont typeface="Arial"/>
                <a:buNone/>
                <a:defRPr sz="4800">
                  <a:solidFill>
                    <a:schemeClr val="tx1">
                      <a:tint val="75000"/>
                    </a:schemeClr>
                  </a:solidFill>
                  <a:latin typeface="+mn-lt"/>
                  <a:ea typeface="+mn-ea"/>
                </a:defRPr>
              </a:lvl6pPr>
              <a:lvl7pPr marL="6525820" indent="0" algn="ctr" defTabSz="1087636">
                <a:spcBef>
                  <a:spcPct val="20000"/>
                </a:spcBef>
                <a:buFont typeface="Arial"/>
                <a:buNone/>
                <a:defRPr sz="4800">
                  <a:solidFill>
                    <a:schemeClr val="tx1">
                      <a:tint val="75000"/>
                    </a:schemeClr>
                  </a:solidFill>
                  <a:latin typeface="+mn-lt"/>
                  <a:ea typeface="+mn-ea"/>
                </a:defRPr>
              </a:lvl7pPr>
              <a:lvl8pPr marL="7613455" indent="0" algn="ctr" defTabSz="1087636">
                <a:spcBef>
                  <a:spcPct val="20000"/>
                </a:spcBef>
                <a:buFont typeface="Arial"/>
                <a:buNone/>
                <a:defRPr sz="4800">
                  <a:solidFill>
                    <a:schemeClr val="tx1">
                      <a:tint val="75000"/>
                    </a:schemeClr>
                  </a:solidFill>
                  <a:latin typeface="+mn-lt"/>
                  <a:ea typeface="+mn-ea"/>
                </a:defRPr>
              </a:lvl8pPr>
              <a:lvl9pPr marL="8701091" indent="0" algn="ctr" defTabSz="1087636">
                <a:spcBef>
                  <a:spcPct val="20000"/>
                </a:spcBef>
                <a:buFont typeface="Arial"/>
                <a:buNone/>
                <a:defRPr sz="4800">
                  <a:solidFill>
                    <a:schemeClr val="tx1">
                      <a:tint val="75000"/>
                    </a:schemeClr>
                  </a:solidFill>
                  <a:latin typeface="+mn-lt"/>
                  <a:ea typeface="+mn-ea"/>
                </a:defRPr>
              </a:lvl9pPr>
            </a:lstStyle>
            <a:p>
              <a:r>
                <a:rPr lang="en-US" sz="1200" dirty="0"/>
                <a:t>12 weeks, with 2 IAM SME </a:t>
              </a:r>
            </a:p>
          </p:txBody>
        </p:sp>
        <p:sp>
          <p:nvSpPr>
            <p:cNvPr id="72" name="Subtitle 2">
              <a:extLst>
                <a:ext uri="{FF2B5EF4-FFF2-40B4-BE49-F238E27FC236}">
                  <a16:creationId xmlns:a16="http://schemas.microsoft.com/office/drawing/2014/main" id="{C162442E-9752-264D-AD42-2B6EE80FBA31}"/>
                </a:ext>
              </a:extLst>
            </p:cNvPr>
            <p:cNvSpPr txBox="1">
              <a:spLocks/>
            </p:cNvSpPr>
            <p:nvPr/>
          </p:nvSpPr>
          <p:spPr>
            <a:xfrm>
              <a:off x="4252125" y="2423532"/>
              <a:ext cx="3346310" cy="4195112"/>
            </a:xfrm>
            <a:prstGeom prst="rect">
              <a:avLst/>
            </a:prstGeom>
          </p:spPr>
          <p:txBody>
            <a:bodyPr vert="horz" wrap="square" lIns="44503" tIns="22251" rIns="44503" bIns="22251"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100 applications assessment</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Current state</a:t>
              </a:r>
              <a:endParaRPr lang="en-IN" sz="1100" dirty="0">
                <a:solidFill>
                  <a:srgbClr val="FEFDFD">
                    <a:lumMod val="10000"/>
                  </a:srgbClr>
                </a:solidFill>
                <a:latin typeface="Abadi" panose="020B0604020104020204" pitchFamily="34" charset="0"/>
              </a:endParaRP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Gap Analysis</a:t>
              </a:r>
              <a:endParaRPr lang="en-IN" sz="1100" dirty="0">
                <a:solidFill>
                  <a:srgbClr val="FEFDFD">
                    <a:lumMod val="10000"/>
                  </a:srgbClr>
                </a:solidFill>
                <a:latin typeface="Abadi" panose="020B0604020104020204" pitchFamily="34" charset="0"/>
              </a:endParaRP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IGA program Roadmap</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Application Categorization and Integration Approach</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Business &amp; Technical Requirements for the IAM Program</a:t>
              </a:r>
            </a:p>
            <a:p>
              <a:pPr algn="l"/>
              <a:endParaRPr lang="en-US" sz="1100" dirty="0">
                <a:solidFill>
                  <a:srgbClr val="FEFDFD">
                    <a:lumMod val="10000"/>
                  </a:srgbClr>
                </a:solidFill>
                <a:latin typeface="Abadi" panose="020B0604020104020204" pitchFamily="34" charset="0"/>
              </a:endParaRPr>
            </a:p>
            <a:p>
              <a:pPr algn="l"/>
              <a:r>
                <a:rPr lang="en-US" sz="1100" b="1" dirty="0">
                  <a:solidFill>
                    <a:srgbClr val="FEFDFD">
                      <a:lumMod val="10000"/>
                    </a:srgbClr>
                  </a:solidFill>
                  <a:latin typeface="Abadi" panose="020B0604020104020204" pitchFamily="34" charset="0"/>
                </a:rPr>
                <a:t>Outcome</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Current state </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Gap analysis </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Roadmap plan</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Requirements Spec</a:t>
              </a:r>
            </a:p>
            <a:p>
              <a:pPr marL="171450" indent="-171450" algn="l">
                <a:buFont typeface="Wingdings" pitchFamily="2" charset="2"/>
                <a:buChar char="Ø"/>
              </a:pPr>
              <a:endParaRPr lang="en-US" sz="1100" dirty="0">
                <a:solidFill>
                  <a:srgbClr val="FEFDFD">
                    <a:lumMod val="10000"/>
                  </a:srgbClr>
                </a:solidFill>
                <a:latin typeface="Abadi" panose="020B0604020104020204" pitchFamily="34" charset="0"/>
              </a:endParaRPr>
            </a:p>
            <a:p>
              <a:pPr marL="171450" indent="-171450" algn="l">
                <a:buFont typeface="Wingdings" pitchFamily="2" charset="2"/>
                <a:buChar char="Ø"/>
              </a:pPr>
              <a:endParaRPr lang="en-US" sz="1100" dirty="0">
                <a:solidFill>
                  <a:srgbClr val="FEFDFD">
                    <a:lumMod val="10000"/>
                  </a:srgbClr>
                </a:solidFill>
                <a:latin typeface="Abadi" panose="020B0604020104020204" pitchFamily="34" charset="0"/>
              </a:endParaRPr>
            </a:p>
            <a:p>
              <a:pPr marL="171450" indent="-171450" algn="l">
                <a:buFont typeface="Wingdings" pitchFamily="2" charset="2"/>
                <a:buChar char="Ø"/>
              </a:pPr>
              <a:endParaRPr lang="en-IN" sz="1100" dirty="0">
                <a:solidFill>
                  <a:srgbClr val="FEFDFD">
                    <a:lumMod val="10000"/>
                  </a:srgbClr>
                </a:solidFill>
                <a:latin typeface="Abadi" panose="020B0604020104020204" pitchFamily="34" charset="0"/>
              </a:endParaRPr>
            </a:p>
            <a:p>
              <a:pPr marL="171450" indent="-171450" algn="l">
                <a:buFont typeface="Wingdings" pitchFamily="2" charset="2"/>
                <a:buChar char="Ø"/>
              </a:pPr>
              <a:endParaRPr lang="en-IN" sz="1100" dirty="0">
                <a:solidFill>
                  <a:srgbClr val="FEFDFD">
                    <a:lumMod val="10000"/>
                  </a:srgbClr>
                </a:solidFill>
                <a:latin typeface="Abadi" panose="020B0604020104020204" pitchFamily="34" charset="0"/>
              </a:endParaRPr>
            </a:p>
          </p:txBody>
        </p:sp>
        <p:sp>
          <p:nvSpPr>
            <p:cNvPr id="73" name="Subtitle 2">
              <a:extLst>
                <a:ext uri="{FF2B5EF4-FFF2-40B4-BE49-F238E27FC236}">
                  <a16:creationId xmlns:a16="http://schemas.microsoft.com/office/drawing/2014/main" id="{000EC220-55EA-BA4B-B9BD-DFDE5D120490}"/>
                </a:ext>
              </a:extLst>
            </p:cNvPr>
            <p:cNvSpPr txBox="1">
              <a:spLocks/>
            </p:cNvSpPr>
            <p:nvPr/>
          </p:nvSpPr>
          <p:spPr>
            <a:xfrm>
              <a:off x="8175092" y="2417879"/>
              <a:ext cx="3366584" cy="2299208"/>
            </a:xfrm>
            <a:prstGeom prst="rect">
              <a:avLst/>
            </a:prstGeom>
          </p:spPr>
          <p:txBody>
            <a:bodyPr vert="horz" wrap="square" lIns="44503" tIns="22251" rIns="44503" bIns="22251"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200 applications</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Current state</a:t>
              </a:r>
              <a:endParaRPr lang="en-IN" sz="1100" dirty="0">
                <a:solidFill>
                  <a:srgbClr val="FEFDFD">
                    <a:lumMod val="10000"/>
                  </a:srgbClr>
                </a:solidFill>
                <a:latin typeface="Abadi" panose="020B0604020104020204" pitchFamily="34" charset="0"/>
              </a:endParaRP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Gap Analysis</a:t>
              </a:r>
              <a:endParaRPr lang="en-IN" sz="1100" dirty="0">
                <a:solidFill>
                  <a:srgbClr val="FEFDFD">
                    <a:lumMod val="10000"/>
                  </a:srgbClr>
                </a:solidFill>
                <a:latin typeface="Abadi" panose="020B0604020104020204" pitchFamily="34" charset="0"/>
              </a:endParaRP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IGA program Roadmap</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Application Categorization and Integration Approach</a:t>
              </a:r>
            </a:p>
            <a:p>
              <a:pPr marL="171450" indent="-171450" algn="l">
                <a:buFont typeface="Wingdings" pitchFamily="2" charset="2"/>
                <a:buChar char="Ø"/>
              </a:pPr>
              <a:r>
                <a:rPr lang="en-US" sz="1100" dirty="0">
                  <a:solidFill>
                    <a:srgbClr val="FEFDFD">
                      <a:lumMod val="10000"/>
                    </a:srgbClr>
                  </a:solidFill>
                  <a:latin typeface="Abadi" panose="020B0604020104020204" pitchFamily="34" charset="0"/>
                </a:rPr>
                <a:t>Technology evaluation &amp; Recommendation</a:t>
              </a:r>
            </a:p>
            <a:p>
              <a:pPr marL="171450" indent="-171450" algn="l">
                <a:buFont typeface="Wingdings" pitchFamily="2" charset="2"/>
                <a:buChar char="ü"/>
              </a:pPr>
              <a:r>
                <a:rPr lang="en-US" sz="1100" dirty="0">
                  <a:solidFill>
                    <a:srgbClr val="FEFDFD">
                      <a:lumMod val="10000"/>
                    </a:srgbClr>
                  </a:solidFill>
                  <a:latin typeface="Abadi" panose="020B0604020104020204" pitchFamily="34" charset="0"/>
                </a:rPr>
                <a:t>Business &amp; Technical Requirements for the IAM Program</a:t>
              </a:r>
            </a:p>
            <a:p>
              <a:pPr marL="171450" indent="-171450" algn="l">
                <a:buFont typeface="Wingdings" pitchFamily="2" charset="2"/>
                <a:buChar char="ü"/>
              </a:pPr>
              <a:endParaRPr lang="en-IN" sz="1100" dirty="0">
                <a:solidFill>
                  <a:srgbClr val="FEFDFD">
                    <a:lumMod val="10000"/>
                  </a:srgbClr>
                </a:solidFill>
                <a:latin typeface="Abadi" panose="020B0604020104020204" pitchFamily="34" charset="0"/>
              </a:endParaRPr>
            </a:p>
          </p:txBody>
        </p:sp>
      </p:grpSp>
      <p:sp>
        <p:nvSpPr>
          <p:cNvPr id="3" name="Rectangle 2">
            <a:extLst>
              <a:ext uri="{FF2B5EF4-FFF2-40B4-BE49-F238E27FC236}">
                <a16:creationId xmlns:a16="http://schemas.microsoft.com/office/drawing/2014/main" id="{346C92A2-3715-DF45-9716-18BFDC090D29}"/>
              </a:ext>
            </a:extLst>
          </p:cNvPr>
          <p:cNvSpPr/>
          <p:nvPr/>
        </p:nvSpPr>
        <p:spPr>
          <a:xfrm>
            <a:off x="8175092" y="4521088"/>
            <a:ext cx="3003328" cy="1872629"/>
          </a:xfrm>
          <a:prstGeom prst="rect">
            <a:avLst/>
          </a:prstGeom>
        </p:spPr>
        <p:txBody>
          <a:bodyPr wrap="square">
            <a:spAutoFit/>
          </a:bodyPr>
          <a:lstStyle/>
          <a:p>
            <a:pPr algn="l"/>
            <a:r>
              <a:rPr lang="en-US" sz="1100" b="1" dirty="0">
                <a:solidFill>
                  <a:srgbClr val="FEFDFD">
                    <a:lumMod val="10000"/>
                  </a:srgbClr>
                </a:solidFill>
                <a:latin typeface="Abadi" panose="020B0604020104020204" pitchFamily="34" charset="0"/>
                <a:ea typeface="+mn-ea"/>
                <a:cs typeface="Open Sans Light"/>
              </a:rPr>
              <a:t>Outcome</a:t>
            </a:r>
          </a:p>
          <a:p>
            <a:pPr marL="171450" indent="-171450" algn="l" defTabSz="1087636">
              <a:lnSpc>
                <a:spcPct val="120000"/>
              </a:lnSpc>
              <a:spcBef>
                <a:spcPct val="20000"/>
              </a:spcBef>
              <a:buFont typeface="Wingdings" pitchFamily="2" charset="2"/>
              <a:buChar char="Ø"/>
            </a:pPr>
            <a:r>
              <a:rPr lang="en-US" sz="1100" dirty="0">
                <a:solidFill>
                  <a:srgbClr val="FEFDFD">
                    <a:lumMod val="10000"/>
                  </a:srgbClr>
                </a:solidFill>
                <a:latin typeface="Abadi" panose="020B0604020104020204" pitchFamily="34" charset="0"/>
                <a:ea typeface="+mn-ea"/>
                <a:cs typeface="Open Sans Light"/>
              </a:rPr>
              <a:t>Current state</a:t>
            </a:r>
          </a:p>
          <a:p>
            <a:pPr marL="171450" indent="-171450" algn="l" defTabSz="1087636">
              <a:lnSpc>
                <a:spcPct val="120000"/>
              </a:lnSpc>
              <a:spcBef>
                <a:spcPct val="20000"/>
              </a:spcBef>
              <a:buFont typeface="Wingdings" pitchFamily="2" charset="2"/>
              <a:buChar char="Ø"/>
            </a:pPr>
            <a:r>
              <a:rPr lang="en-US" sz="1100" dirty="0">
                <a:solidFill>
                  <a:srgbClr val="FEFDFD">
                    <a:lumMod val="10000"/>
                  </a:srgbClr>
                </a:solidFill>
                <a:latin typeface="Abadi" panose="020B0604020104020204" pitchFamily="34" charset="0"/>
                <a:ea typeface="+mn-ea"/>
                <a:cs typeface="Open Sans Light"/>
              </a:rPr>
              <a:t>Gap analysis</a:t>
            </a:r>
          </a:p>
          <a:p>
            <a:pPr marL="171450" indent="-171450" algn="l" defTabSz="1087636">
              <a:lnSpc>
                <a:spcPct val="120000"/>
              </a:lnSpc>
              <a:spcBef>
                <a:spcPct val="20000"/>
              </a:spcBef>
              <a:buFont typeface="Wingdings" pitchFamily="2" charset="2"/>
              <a:buChar char="Ø"/>
            </a:pPr>
            <a:r>
              <a:rPr lang="en-US" sz="1100" dirty="0">
                <a:solidFill>
                  <a:srgbClr val="FEFDFD">
                    <a:lumMod val="10000"/>
                  </a:srgbClr>
                </a:solidFill>
                <a:latin typeface="Abadi" panose="020B0604020104020204" pitchFamily="34" charset="0"/>
                <a:ea typeface="+mn-ea"/>
                <a:cs typeface="Open Sans Light"/>
              </a:rPr>
              <a:t>Roadmap plan</a:t>
            </a:r>
          </a:p>
          <a:p>
            <a:pPr marL="171450" indent="-171450" algn="l" defTabSz="1087636">
              <a:lnSpc>
                <a:spcPct val="120000"/>
              </a:lnSpc>
              <a:spcBef>
                <a:spcPct val="20000"/>
              </a:spcBef>
              <a:buFont typeface="Wingdings" pitchFamily="2" charset="2"/>
              <a:buChar char="Ø"/>
            </a:pPr>
            <a:r>
              <a:rPr lang="en-US" sz="1100" dirty="0">
                <a:solidFill>
                  <a:srgbClr val="FEFDFD">
                    <a:lumMod val="10000"/>
                  </a:srgbClr>
                </a:solidFill>
                <a:latin typeface="Abadi" panose="020B0604020104020204" pitchFamily="34" charset="0"/>
                <a:ea typeface="+mn-ea"/>
                <a:cs typeface="Open Sans Light"/>
              </a:rPr>
              <a:t>Provide the Risk based governance service </a:t>
            </a:r>
          </a:p>
          <a:p>
            <a:pPr marL="171450" indent="-171450" algn="l" defTabSz="1087636">
              <a:lnSpc>
                <a:spcPct val="120000"/>
              </a:lnSpc>
              <a:spcBef>
                <a:spcPct val="20000"/>
              </a:spcBef>
              <a:buFont typeface="Wingdings" pitchFamily="2" charset="2"/>
              <a:buChar char="Ø"/>
            </a:pPr>
            <a:r>
              <a:rPr lang="en-US" sz="1100" dirty="0">
                <a:solidFill>
                  <a:srgbClr val="FEFDFD">
                    <a:lumMod val="10000"/>
                  </a:srgbClr>
                </a:solidFill>
                <a:latin typeface="Abadi" panose="020B0604020104020204" pitchFamily="34" charset="0"/>
                <a:ea typeface="+mn-ea"/>
                <a:cs typeface="Open Sans Light"/>
              </a:rPr>
              <a:t>Provide least privilege assessment on applications</a:t>
            </a:r>
          </a:p>
          <a:p>
            <a:pPr marL="171450" indent="-171450" algn="l" defTabSz="1087636">
              <a:lnSpc>
                <a:spcPct val="120000"/>
              </a:lnSpc>
              <a:spcBef>
                <a:spcPct val="20000"/>
              </a:spcBef>
              <a:buFont typeface="Wingdings" pitchFamily="2" charset="2"/>
              <a:buChar char="Ø"/>
            </a:pPr>
            <a:r>
              <a:rPr lang="en-US" sz="1100" dirty="0">
                <a:solidFill>
                  <a:srgbClr val="FEFDFD">
                    <a:lumMod val="10000"/>
                  </a:srgbClr>
                </a:solidFill>
                <a:latin typeface="Abadi" panose="020B0604020104020204" pitchFamily="34" charset="0"/>
                <a:ea typeface="+mn-ea"/>
                <a:cs typeface="Open Sans Light"/>
              </a:rPr>
              <a:t>Self Service configuration for Identities </a:t>
            </a:r>
          </a:p>
        </p:txBody>
      </p:sp>
    </p:spTree>
    <p:extLst>
      <p:ext uri="{BB962C8B-B14F-4D97-AF65-F5344CB8AC3E}">
        <p14:creationId xmlns:p14="http://schemas.microsoft.com/office/powerpoint/2010/main" val="59411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19942" y="2945513"/>
            <a:ext cx="7508192" cy="553998"/>
          </a:xfrm>
        </p:spPr>
        <p:txBody>
          <a:bodyPr/>
          <a:lstStyle/>
          <a:p>
            <a:r>
              <a:rPr lang="en-IN" sz="3600" dirty="0"/>
              <a:t>IDAM Suite - Solution Offering</a:t>
            </a:r>
          </a:p>
        </p:txBody>
      </p:sp>
    </p:spTree>
    <p:extLst>
      <p:ext uri="{BB962C8B-B14F-4D97-AF65-F5344CB8AC3E}">
        <p14:creationId xmlns:p14="http://schemas.microsoft.com/office/powerpoint/2010/main" val="156540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Notched Right Arrow 67">
            <a:extLst>
              <a:ext uri="{FF2B5EF4-FFF2-40B4-BE49-F238E27FC236}">
                <a16:creationId xmlns:a16="http://schemas.microsoft.com/office/drawing/2014/main" id="{C8A9B327-6034-9A4E-BF60-243F301DE708}"/>
              </a:ext>
            </a:extLst>
          </p:cNvPr>
          <p:cNvSpPr/>
          <p:nvPr/>
        </p:nvSpPr>
        <p:spPr bwMode="auto">
          <a:xfrm>
            <a:off x="1942405" y="1643258"/>
            <a:ext cx="7778134" cy="2532275"/>
          </a:xfrm>
          <a:prstGeom prst="notchedRightArrow">
            <a:avLst/>
          </a:prstGeom>
          <a:noFill/>
          <a:ln w="63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7" name="Rounded Rectangle 26">
            <a:extLst>
              <a:ext uri="{FF2B5EF4-FFF2-40B4-BE49-F238E27FC236}">
                <a16:creationId xmlns:a16="http://schemas.microsoft.com/office/drawing/2014/main" id="{02F96573-95AE-C741-ACD6-3C7C7F33F934}"/>
              </a:ext>
            </a:extLst>
          </p:cNvPr>
          <p:cNvSpPr/>
          <p:nvPr/>
        </p:nvSpPr>
        <p:spPr bwMode="auto">
          <a:xfrm>
            <a:off x="27367" y="729100"/>
            <a:ext cx="4206912" cy="4810413"/>
          </a:xfrm>
          <a:prstGeom prst="roundRect">
            <a:avLst/>
          </a:prstGeom>
          <a:noFill/>
          <a:ln w="9525" cap="flat" cmpd="dbl"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pic>
        <p:nvPicPr>
          <p:cNvPr id="3" name="Picture 2">
            <a:extLst>
              <a:ext uri="{FF2B5EF4-FFF2-40B4-BE49-F238E27FC236}">
                <a16:creationId xmlns:a16="http://schemas.microsoft.com/office/drawing/2014/main" id="{0D31138F-C661-C749-B83D-57F0827DD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27" y="1703036"/>
            <a:ext cx="1043917" cy="863007"/>
          </a:xfrm>
          <a:prstGeom prst="rect">
            <a:avLst/>
          </a:prstGeom>
        </p:spPr>
      </p:pic>
      <p:grpSp>
        <p:nvGrpSpPr>
          <p:cNvPr id="12" name="Group 11">
            <a:extLst>
              <a:ext uri="{FF2B5EF4-FFF2-40B4-BE49-F238E27FC236}">
                <a16:creationId xmlns:a16="http://schemas.microsoft.com/office/drawing/2014/main" id="{C9108425-8F9C-9143-B3BF-1F3ACD4DCD13}"/>
              </a:ext>
            </a:extLst>
          </p:cNvPr>
          <p:cNvGrpSpPr/>
          <p:nvPr/>
        </p:nvGrpSpPr>
        <p:grpSpPr>
          <a:xfrm>
            <a:off x="1693828" y="1752782"/>
            <a:ext cx="2516381" cy="2284518"/>
            <a:chOff x="4393228" y="2373490"/>
            <a:chExt cx="3436083" cy="2685142"/>
          </a:xfrm>
        </p:grpSpPr>
        <p:grpSp>
          <p:nvGrpSpPr>
            <p:cNvPr id="9" name="Group 8">
              <a:extLst>
                <a:ext uri="{FF2B5EF4-FFF2-40B4-BE49-F238E27FC236}">
                  <a16:creationId xmlns:a16="http://schemas.microsoft.com/office/drawing/2014/main" id="{A33AEBDD-1482-EA4C-9D50-D9BCEC2A451F}"/>
                </a:ext>
              </a:extLst>
            </p:cNvPr>
            <p:cNvGrpSpPr/>
            <p:nvPr/>
          </p:nvGrpSpPr>
          <p:grpSpPr>
            <a:xfrm>
              <a:off x="4393228" y="2373490"/>
              <a:ext cx="3436083" cy="2685142"/>
              <a:chOff x="4438807" y="1920008"/>
              <a:chExt cx="3436083" cy="2685142"/>
            </a:xfrm>
          </p:grpSpPr>
          <p:pic>
            <p:nvPicPr>
              <p:cNvPr id="10" name="Picture 9">
                <a:extLst>
                  <a:ext uri="{FF2B5EF4-FFF2-40B4-BE49-F238E27FC236}">
                    <a16:creationId xmlns:a16="http://schemas.microsoft.com/office/drawing/2014/main" id="{B83E2F30-705B-5E4A-B366-39C1669A7C40}"/>
                  </a:ext>
                </a:extLst>
              </p:cNvPr>
              <p:cNvPicPr>
                <a:picLocks noChangeAspect="1"/>
              </p:cNvPicPr>
              <p:nvPr/>
            </p:nvPicPr>
            <p:blipFill>
              <a:blip r:embed="rId3"/>
              <a:stretch>
                <a:fillRect/>
              </a:stretch>
            </p:blipFill>
            <p:spPr>
              <a:xfrm>
                <a:off x="4438807" y="1920008"/>
                <a:ext cx="3436083" cy="2685142"/>
              </a:xfrm>
              <a:prstGeom prst="ellipse">
                <a:avLst/>
              </a:prstGeom>
            </p:spPr>
          </p:pic>
          <p:sp>
            <p:nvSpPr>
              <p:cNvPr id="11" name="TextBox 10">
                <a:extLst>
                  <a:ext uri="{FF2B5EF4-FFF2-40B4-BE49-F238E27FC236}">
                    <a16:creationId xmlns:a16="http://schemas.microsoft.com/office/drawing/2014/main" id="{AA698FDA-891D-1747-A9EB-F0DD86C32B89}"/>
                  </a:ext>
                </a:extLst>
              </p:cNvPr>
              <p:cNvSpPr txBox="1"/>
              <p:nvPr/>
            </p:nvSpPr>
            <p:spPr>
              <a:xfrm>
                <a:off x="5589669" y="2759735"/>
                <a:ext cx="917175" cy="588132"/>
              </a:xfrm>
              <a:prstGeom prst="rect">
                <a:avLst/>
              </a:prstGeom>
              <a:noFill/>
            </p:spPr>
            <p:txBody>
              <a:bodyPr wrap="none" rtlCol="0">
                <a:spAutoFit/>
              </a:bodyPr>
              <a:lstStyle/>
              <a:p>
                <a:r>
                  <a:rPr lang="en-US" sz="3200" baseline="0" dirty="0">
                    <a:solidFill>
                      <a:srgbClr val="0070C0"/>
                    </a:solidFill>
                    <a:ea typeface="+mj-ea"/>
                  </a:rPr>
                  <a:t>IGA</a:t>
                </a:r>
              </a:p>
            </p:txBody>
          </p:sp>
        </p:grpSp>
        <p:grpSp>
          <p:nvGrpSpPr>
            <p:cNvPr id="6" name="Group 5">
              <a:extLst>
                <a:ext uri="{FF2B5EF4-FFF2-40B4-BE49-F238E27FC236}">
                  <a16:creationId xmlns:a16="http://schemas.microsoft.com/office/drawing/2014/main" id="{64E240C7-8CCD-0B41-AC88-9ACD1F8B6EEB}"/>
                </a:ext>
              </a:extLst>
            </p:cNvPr>
            <p:cNvGrpSpPr/>
            <p:nvPr/>
          </p:nvGrpSpPr>
          <p:grpSpPr>
            <a:xfrm>
              <a:off x="6296375" y="3213217"/>
              <a:ext cx="917175" cy="588673"/>
              <a:chOff x="1335008" y="1851183"/>
              <a:chExt cx="2066314" cy="1426351"/>
            </a:xfrm>
          </p:grpSpPr>
          <p:pic>
            <p:nvPicPr>
              <p:cNvPr id="4" name="Picture 20" descr="database process icon">
                <a:extLst>
                  <a:ext uri="{FF2B5EF4-FFF2-40B4-BE49-F238E27FC236}">
                    <a16:creationId xmlns:a16="http://schemas.microsoft.com/office/drawing/2014/main" id="{4EE2F309-CE05-9044-B173-DC316D0768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8091" y="1851183"/>
                <a:ext cx="1323231" cy="1426351"/>
              </a:xfrm>
              <a:prstGeom prst="rect">
                <a:avLst/>
              </a:prstGeom>
              <a:noFill/>
            </p:spPr>
          </p:pic>
          <p:pic>
            <p:nvPicPr>
              <p:cNvPr id="5" name="Picture 4">
                <a:extLst>
                  <a:ext uri="{FF2B5EF4-FFF2-40B4-BE49-F238E27FC236}">
                    <a16:creationId xmlns:a16="http://schemas.microsoft.com/office/drawing/2014/main" id="{542D4A86-3D18-5A49-B598-B017C8338B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5008" y="2174180"/>
                <a:ext cx="821680" cy="821681"/>
              </a:xfrm>
              <a:prstGeom prst="rect">
                <a:avLst/>
              </a:prstGeom>
            </p:spPr>
          </p:pic>
        </p:grpSp>
      </p:grpSp>
      <p:pic>
        <p:nvPicPr>
          <p:cNvPr id="13" name="Picture 12">
            <a:extLst>
              <a:ext uri="{FF2B5EF4-FFF2-40B4-BE49-F238E27FC236}">
                <a16:creationId xmlns:a16="http://schemas.microsoft.com/office/drawing/2014/main" id="{B9C069E3-D7F7-2C49-9BA7-A7A532201D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920" y="3102985"/>
            <a:ext cx="1043917" cy="1043920"/>
          </a:xfrm>
          <a:prstGeom prst="rect">
            <a:avLst/>
          </a:prstGeom>
        </p:spPr>
      </p:pic>
      <p:sp>
        <p:nvSpPr>
          <p:cNvPr id="14" name="TextBox 13">
            <a:extLst>
              <a:ext uri="{FF2B5EF4-FFF2-40B4-BE49-F238E27FC236}">
                <a16:creationId xmlns:a16="http://schemas.microsoft.com/office/drawing/2014/main" id="{67A58462-109D-694B-9FBE-3D2EBF6A1C10}"/>
              </a:ext>
            </a:extLst>
          </p:cNvPr>
          <p:cNvSpPr txBox="1"/>
          <p:nvPr/>
        </p:nvSpPr>
        <p:spPr>
          <a:xfrm>
            <a:off x="216136" y="1364104"/>
            <a:ext cx="841897" cy="338106"/>
          </a:xfrm>
          <a:prstGeom prst="rect">
            <a:avLst/>
          </a:prstGeom>
          <a:noFill/>
        </p:spPr>
        <p:txBody>
          <a:bodyPr wrap="none" rtlCol="0">
            <a:spAutoFit/>
          </a:bodyPr>
          <a:lstStyle/>
          <a:p>
            <a:r>
              <a:rPr lang="en-US" baseline="0" dirty="0">
                <a:solidFill>
                  <a:srgbClr val="000000"/>
                </a:solidFill>
                <a:ea typeface="+mj-ea"/>
              </a:rPr>
              <a:t>Identity</a:t>
            </a:r>
          </a:p>
        </p:txBody>
      </p:sp>
      <p:sp>
        <p:nvSpPr>
          <p:cNvPr id="15" name="TextBox 14">
            <a:extLst>
              <a:ext uri="{FF2B5EF4-FFF2-40B4-BE49-F238E27FC236}">
                <a16:creationId xmlns:a16="http://schemas.microsoft.com/office/drawing/2014/main" id="{C4075A10-168B-7448-B267-A6708DD94446}"/>
              </a:ext>
            </a:extLst>
          </p:cNvPr>
          <p:cNvSpPr txBox="1"/>
          <p:nvPr/>
        </p:nvSpPr>
        <p:spPr>
          <a:xfrm>
            <a:off x="216136" y="4090146"/>
            <a:ext cx="845103" cy="338106"/>
          </a:xfrm>
          <a:prstGeom prst="rect">
            <a:avLst/>
          </a:prstGeom>
          <a:noFill/>
        </p:spPr>
        <p:txBody>
          <a:bodyPr wrap="none" rtlCol="0">
            <a:spAutoFit/>
          </a:bodyPr>
          <a:lstStyle/>
          <a:p>
            <a:r>
              <a:rPr lang="en-US" baseline="0" dirty="0">
                <a:solidFill>
                  <a:srgbClr val="000000"/>
                </a:solidFill>
                <a:ea typeface="+mj-ea"/>
              </a:rPr>
              <a:t>Access</a:t>
            </a:r>
          </a:p>
        </p:txBody>
      </p:sp>
      <p:cxnSp>
        <p:nvCxnSpPr>
          <p:cNvPr id="17" name="Curved Connector 16">
            <a:extLst>
              <a:ext uri="{FF2B5EF4-FFF2-40B4-BE49-F238E27FC236}">
                <a16:creationId xmlns:a16="http://schemas.microsoft.com/office/drawing/2014/main" id="{4F719DBD-F575-9B46-B398-C44397C2DA50}"/>
              </a:ext>
            </a:extLst>
          </p:cNvPr>
          <p:cNvCxnSpPr>
            <a:cxnSpLocks/>
            <a:stCxn id="3" idx="3"/>
            <a:endCxn id="10" idx="2"/>
          </p:cNvCxnSpPr>
          <p:nvPr/>
        </p:nvCxnSpPr>
        <p:spPr bwMode="auto">
          <a:xfrm>
            <a:off x="1157944" y="2134540"/>
            <a:ext cx="535884" cy="760501"/>
          </a:xfrm>
          <a:prstGeom prst="curvedConnector3">
            <a:avLst/>
          </a:prstGeom>
          <a:solidFill>
            <a:schemeClr val="folHlink"/>
          </a:solidFill>
          <a:ln w="44450" cap="flat" cmpd="thinThick"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urved Connector 18">
            <a:extLst>
              <a:ext uri="{FF2B5EF4-FFF2-40B4-BE49-F238E27FC236}">
                <a16:creationId xmlns:a16="http://schemas.microsoft.com/office/drawing/2014/main" id="{5DD01846-668F-7349-B37D-7703A292168D}"/>
              </a:ext>
            </a:extLst>
          </p:cNvPr>
          <p:cNvCxnSpPr>
            <a:cxnSpLocks/>
            <a:stCxn id="13" idx="3"/>
            <a:endCxn id="10" idx="2"/>
          </p:cNvCxnSpPr>
          <p:nvPr/>
        </p:nvCxnSpPr>
        <p:spPr bwMode="auto">
          <a:xfrm flipV="1">
            <a:off x="1163837" y="2895041"/>
            <a:ext cx="529991" cy="729904"/>
          </a:xfrm>
          <a:prstGeom prst="curvedConnector3">
            <a:avLst/>
          </a:prstGeom>
          <a:solidFill>
            <a:schemeClr val="folHlink"/>
          </a:solidFill>
          <a:ln w="44450" cap="flat" cmpd="thinThick"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363060F4-4D1B-5F4C-B0F5-65D43698CC7D}"/>
              </a:ext>
            </a:extLst>
          </p:cNvPr>
          <p:cNvSpPr txBox="1"/>
          <p:nvPr/>
        </p:nvSpPr>
        <p:spPr>
          <a:xfrm>
            <a:off x="1687141" y="4039849"/>
            <a:ext cx="2446115" cy="1600438"/>
          </a:xfrm>
          <a:prstGeom prst="rect">
            <a:avLst/>
          </a:prstGeom>
          <a:noFill/>
        </p:spPr>
        <p:txBody>
          <a:bodyPr wrap="square" rtlCol="0">
            <a:spAutoFit/>
          </a:bodyPr>
          <a:lstStyle/>
          <a:p>
            <a:pPr algn="l"/>
            <a:r>
              <a:rPr lang="en-US" sz="1400" b="1" u="sng" baseline="0" dirty="0">
                <a:solidFill>
                  <a:srgbClr val="000000"/>
                </a:solidFill>
                <a:ea typeface="+mj-ea"/>
              </a:rPr>
              <a:t>Central Repository for </a:t>
            </a:r>
          </a:p>
          <a:p>
            <a:pPr marL="285750" indent="-285750" algn="l">
              <a:buFont typeface="Arial" panose="020B0604020202020204" pitchFamily="34" charset="0"/>
              <a:buChar char="•"/>
            </a:pPr>
            <a:r>
              <a:rPr lang="en-US" sz="1400" dirty="0">
                <a:solidFill>
                  <a:srgbClr val="000000"/>
                </a:solidFill>
                <a:ea typeface="+mj-ea"/>
              </a:rPr>
              <a:t>Identity </a:t>
            </a:r>
          </a:p>
          <a:p>
            <a:pPr marL="285750" indent="-285750" algn="l">
              <a:buFont typeface="Arial" panose="020B0604020202020204" pitchFamily="34" charset="0"/>
              <a:buChar char="•"/>
            </a:pPr>
            <a:r>
              <a:rPr lang="en-US" sz="1400" baseline="0" dirty="0">
                <a:solidFill>
                  <a:srgbClr val="000000"/>
                </a:solidFill>
                <a:ea typeface="+mj-ea"/>
              </a:rPr>
              <a:t>Target application Reconciliation</a:t>
            </a:r>
          </a:p>
          <a:p>
            <a:pPr marL="285750" indent="-285750" algn="l">
              <a:buFont typeface="Arial" panose="020B0604020202020204" pitchFamily="34" charset="0"/>
              <a:buChar char="•"/>
            </a:pPr>
            <a:r>
              <a:rPr lang="en-US" sz="1400" dirty="0">
                <a:solidFill>
                  <a:srgbClr val="000000"/>
                </a:solidFill>
                <a:ea typeface="+mj-ea"/>
              </a:rPr>
              <a:t>RBAC/ABAC/PBAC</a:t>
            </a:r>
            <a:endParaRPr lang="en-US" sz="1400" baseline="0" dirty="0">
              <a:solidFill>
                <a:srgbClr val="000000"/>
              </a:solidFill>
              <a:ea typeface="+mj-ea"/>
            </a:endParaRPr>
          </a:p>
          <a:p>
            <a:pPr marL="285750" indent="-285750" algn="l">
              <a:buFont typeface="Arial" panose="020B0604020202020204" pitchFamily="34" charset="0"/>
              <a:buChar char="•"/>
            </a:pPr>
            <a:r>
              <a:rPr lang="en-US" sz="1400" dirty="0">
                <a:solidFill>
                  <a:srgbClr val="000000"/>
                </a:solidFill>
              </a:rPr>
              <a:t>Who has what access</a:t>
            </a:r>
            <a:endParaRPr lang="en-US" sz="1400" baseline="0" dirty="0">
              <a:solidFill>
                <a:srgbClr val="000000"/>
              </a:solidFill>
              <a:ea typeface="+mj-ea"/>
            </a:endParaRPr>
          </a:p>
          <a:p>
            <a:pPr marL="285750" indent="-285750" algn="l">
              <a:buFont typeface="Arial" panose="020B0604020202020204" pitchFamily="34" charset="0"/>
              <a:buChar char="•"/>
            </a:pPr>
            <a:endParaRPr lang="en-US" sz="1400" baseline="0" dirty="0">
              <a:ea typeface="+mj-ea"/>
            </a:endParaRPr>
          </a:p>
        </p:txBody>
      </p:sp>
      <p:sp>
        <p:nvSpPr>
          <p:cNvPr id="24" name="TextBox 23">
            <a:extLst>
              <a:ext uri="{FF2B5EF4-FFF2-40B4-BE49-F238E27FC236}">
                <a16:creationId xmlns:a16="http://schemas.microsoft.com/office/drawing/2014/main" id="{A1549FA5-FAF8-F449-8333-9A9DC8BBB14C}"/>
              </a:ext>
            </a:extLst>
          </p:cNvPr>
          <p:cNvSpPr txBox="1"/>
          <p:nvPr/>
        </p:nvSpPr>
        <p:spPr>
          <a:xfrm>
            <a:off x="342170" y="5574955"/>
            <a:ext cx="3916158" cy="840787"/>
          </a:xfrm>
          <a:prstGeom prst="rect">
            <a:avLst/>
          </a:prstGeom>
          <a:noFill/>
        </p:spPr>
        <p:txBody>
          <a:bodyPr wrap="square" lIns="101134" tIns="50568" rIns="101134" bIns="50568" rtlCol="0">
            <a:spAutoFit/>
          </a:bodyPr>
          <a:lstStyle/>
          <a:p>
            <a:r>
              <a:rPr lang="en-US" sz="2400" b="1" dirty="0">
                <a:solidFill>
                  <a:srgbClr val="000000"/>
                </a:solidFill>
                <a:latin typeface="Calibri" pitchFamily="34" charset="0"/>
              </a:rPr>
              <a:t>Identity Governance &amp; Administration</a:t>
            </a:r>
          </a:p>
        </p:txBody>
      </p:sp>
      <p:pic>
        <p:nvPicPr>
          <p:cNvPr id="26" name="Picture 25" descr="Icon&#10;&#10;Description automatically generated">
            <a:extLst>
              <a:ext uri="{FF2B5EF4-FFF2-40B4-BE49-F238E27FC236}">
                <a16:creationId xmlns:a16="http://schemas.microsoft.com/office/drawing/2014/main" id="{F13B2CD4-72EA-4642-8BBB-A0CA5941FCD6}"/>
              </a:ext>
            </a:extLst>
          </p:cNvPr>
          <p:cNvPicPr>
            <a:picLocks noChangeAspect="1"/>
          </p:cNvPicPr>
          <p:nvPr/>
        </p:nvPicPr>
        <p:blipFill>
          <a:blip r:embed="rId6"/>
          <a:stretch>
            <a:fillRect/>
          </a:stretch>
        </p:blipFill>
        <p:spPr>
          <a:xfrm>
            <a:off x="1643937" y="1144013"/>
            <a:ext cx="2516380" cy="613751"/>
          </a:xfrm>
          <a:prstGeom prst="rect">
            <a:avLst/>
          </a:prstGeom>
        </p:spPr>
      </p:pic>
      <p:sp>
        <p:nvSpPr>
          <p:cNvPr id="29" name="TextBox 28">
            <a:extLst>
              <a:ext uri="{FF2B5EF4-FFF2-40B4-BE49-F238E27FC236}">
                <a16:creationId xmlns:a16="http://schemas.microsoft.com/office/drawing/2014/main" id="{3BDE7347-E1B1-9C40-89BD-158D8C56F217}"/>
              </a:ext>
            </a:extLst>
          </p:cNvPr>
          <p:cNvSpPr txBox="1"/>
          <p:nvPr/>
        </p:nvSpPr>
        <p:spPr>
          <a:xfrm>
            <a:off x="3874371" y="5476303"/>
            <a:ext cx="3457855" cy="840787"/>
          </a:xfrm>
          <a:prstGeom prst="rect">
            <a:avLst/>
          </a:prstGeom>
          <a:noFill/>
        </p:spPr>
        <p:txBody>
          <a:bodyPr wrap="square" lIns="101134" tIns="50568" rIns="101134" bIns="50568" rtlCol="0">
            <a:spAutoFit/>
          </a:bodyPr>
          <a:lstStyle>
            <a:defPPr>
              <a:defRPr lang="en-US"/>
            </a:defPPr>
            <a:lvl1pPr>
              <a:defRPr sz="2400" b="1">
                <a:solidFill>
                  <a:srgbClr val="000000"/>
                </a:solidFill>
                <a:latin typeface="Calibri" pitchFamily="34" charset="0"/>
              </a:defRPr>
            </a:lvl1pPr>
          </a:lstStyle>
          <a:p>
            <a:r>
              <a:rPr lang="nl-NL" dirty="0"/>
              <a:t>SSO/</a:t>
            </a:r>
          </a:p>
          <a:p>
            <a:r>
              <a:rPr lang="nl-NL" dirty="0"/>
              <a:t>Access Management</a:t>
            </a:r>
          </a:p>
        </p:txBody>
      </p:sp>
      <p:sp>
        <p:nvSpPr>
          <p:cNvPr id="30" name="Rounded Rectangle 29">
            <a:extLst>
              <a:ext uri="{FF2B5EF4-FFF2-40B4-BE49-F238E27FC236}">
                <a16:creationId xmlns:a16="http://schemas.microsoft.com/office/drawing/2014/main" id="{826C36B5-7BD0-884C-B53E-0A7363F7DD3F}"/>
              </a:ext>
            </a:extLst>
          </p:cNvPr>
          <p:cNvSpPr/>
          <p:nvPr/>
        </p:nvSpPr>
        <p:spPr bwMode="auto">
          <a:xfrm>
            <a:off x="4385233" y="729100"/>
            <a:ext cx="2516381" cy="4810413"/>
          </a:xfrm>
          <a:prstGeom prst="roundRect">
            <a:avLst/>
          </a:prstGeom>
          <a:noFill/>
          <a:ln w="9525" cap="flat" cmpd="dbl"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1" name="TextBox 30">
            <a:extLst>
              <a:ext uri="{FF2B5EF4-FFF2-40B4-BE49-F238E27FC236}">
                <a16:creationId xmlns:a16="http://schemas.microsoft.com/office/drawing/2014/main" id="{0581ED77-0C91-AC47-A3D8-B89CE888C3AE}"/>
              </a:ext>
            </a:extLst>
          </p:cNvPr>
          <p:cNvSpPr txBox="1"/>
          <p:nvPr/>
        </p:nvSpPr>
        <p:spPr>
          <a:xfrm>
            <a:off x="4943593" y="4037300"/>
            <a:ext cx="2143691" cy="1630767"/>
          </a:xfrm>
          <a:prstGeom prst="rect">
            <a:avLst/>
          </a:prstGeom>
          <a:noFill/>
        </p:spPr>
        <p:txBody>
          <a:bodyPr wrap="square" rtlCol="0">
            <a:spAutoFit/>
          </a:bodyPr>
          <a:lstStyle/>
          <a:p>
            <a:pPr algn="l"/>
            <a:r>
              <a:rPr lang="en-US" sz="1400" b="1" u="sng" baseline="0" dirty="0">
                <a:solidFill>
                  <a:srgbClr val="000000"/>
                </a:solidFill>
                <a:ea typeface="+mj-ea"/>
              </a:rPr>
              <a:t>Access Control</a:t>
            </a:r>
          </a:p>
          <a:p>
            <a:pPr marL="285750" indent="-285750" algn="l">
              <a:buFont typeface="Arial" panose="020B0604020202020204" pitchFamily="34" charset="0"/>
              <a:buChar char="•"/>
            </a:pPr>
            <a:r>
              <a:rPr lang="en-US" sz="1400" dirty="0">
                <a:solidFill>
                  <a:srgbClr val="000000"/>
                </a:solidFill>
                <a:ea typeface="+mj-ea"/>
              </a:rPr>
              <a:t>Authorization</a:t>
            </a:r>
          </a:p>
          <a:p>
            <a:pPr marL="285750" indent="-285750" algn="l">
              <a:buFont typeface="Arial" panose="020B0604020202020204" pitchFamily="34" charset="0"/>
              <a:buChar char="•"/>
            </a:pPr>
            <a:r>
              <a:rPr lang="en-US" sz="1400" baseline="0" dirty="0">
                <a:solidFill>
                  <a:srgbClr val="000000"/>
                </a:solidFill>
                <a:ea typeface="+mj-ea"/>
              </a:rPr>
              <a:t>Authentication</a:t>
            </a:r>
          </a:p>
          <a:p>
            <a:pPr marL="285750" indent="-285750" algn="l">
              <a:buFont typeface="Arial" panose="020B0604020202020204" pitchFamily="34" charset="0"/>
              <a:buChar char="•"/>
            </a:pPr>
            <a:r>
              <a:rPr lang="en-US" sz="1400" dirty="0">
                <a:solidFill>
                  <a:srgbClr val="000000"/>
                </a:solidFill>
                <a:ea typeface="+mj-ea"/>
              </a:rPr>
              <a:t>MFA</a:t>
            </a:r>
          </a:p>
          <a:p>
            <a:pPr marL="285750" indent="-285750" algn="l">
              <a:buFont typeface="Arial" panose="020B0604020202020204" pitchFamily="34" charset="0"/>
              <a:buChar char="•"/>
            </a:pPr>
            <a:r>
              <a:rPr lang="en-US" sz="1400" dirty="0">
                <a:solidFill>
                  <a:srgbClr val="000000"/>
                </a:solidFill>
                <a:ea typeface="+mj-ea"/>
              </a:rPr>
              <a:t>Adaptive Risk</a:t>
            </a:r>
          </a:p>
          <a:p>
            <a:pPr marL="285750" indent="-285750" algn="l">
              <a:buFont typeface="Arial" panose="020B0604020202020204" pitchFamily="34" charset="0"/>
              <a:buChar char="•"/>
            </a:pPr>
            <a:endParaRPr lang="en-US" sz="1400" baseline="0" dirty="0">
              <a:solidFill>
                <a:srgbClr val="000000"/>
              </a:solidFill>
              <a:ea typeface="+mj-ea"/>
            </a:endParaRPr>
          </a:p>
          <a:p>
            <a:pPr marL="285750" indent="-285750" algn="l">
              <a:buFont typeface="Arial" panose="020B0604020202020204" pitchFamily="34" charset="0"/>
              <a:buChar char="•"/>
            </a:pPr>
            <a:endParaRPr lang="en-US" sz="1400" baseline="0" dirty="0">
              <a:ea typeface="+mj-ea"/>
            </a:endParaRPr>
          </a:p>
        </p:txBody>
      </p:sp>
      <p:sp>
        <p:nvSpPr>
          <p:cNvPr id="32" name="Rounded Rectangle 31">
            <a:extLst>
              <a:ext uri="{FF2B5EF4-FFF2-40B4-BE49-F238E27FC236}">
                <a16:creationId xmlns:a16="http://schemas.microsoft.com/office/drawing/2014/main" id="{83EA2C55-F7A0-0C41-ABC3-697B2E91C6E1}"/>
              </a:ext>
            </a:extLst>
          </p:cNvPr>
          <p:cNvSpPr/>
          <p:nvPr/>
        </p:nvSpPr>
        <p:spPr bwMode="auto">
          <a:xfrm>
            <a:off x="7052568" y="697778"/>
            <a:ext cx="2516381" cy="4810414"/>
          </a:xfrm>
          <a:prstGeom prst="roundRect">
            <a:avLst/>
          </a:prstGeom>
          <a:noFill/>
          <a:ln w="9525" cap="flat" cmpd="dbl"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pic>
        <p:nvPicPr>
          <p:cNvPr id="34" name="Picture 33" descr="Icon&#10;&#10;Description automatically generated">
            <a:extLst>
              <a:ext uri="{FF2B5EF4-FFF2-40B4-BE49-F238E27FC236}">
                <a16:creationId xmlns:a16="http://schemas.microsoft.com/office/drawing/2014/main" id="{AC884AE2-E389-594F-8B5E-366FFD378FBF}"/>
              </a:ext>
            </a:extLst>
          </p:cNvPr>
          <p:cNvPicPr>
            <a:picLocks noChangeAspect="1"/>
          </p:cNvPicPr>
          <p:nvPr/>
        </p:nvPicPr>
        <p:blipFill>
          <a:blip r:embed="rId7"/>
          <a:stretch>
            <a:fillRect/>
          </a:stretch>
        </p:blipFill>
        <p:spPr>
          <a:xfrm>
            <a:off x="4487108" y="1394468"/>
            <a:ext cx="2311400" cy="1790700"/>
          </a:xfrm>
          <a:prstGeom prst="ellipse">
            <a:avLst/>
          </a:prstGeom>
        </p:spPr>
      </p:pic>
      <p:grpSp>
        <p:nvGrpSpPr>
          <p:cNvPr id="67" name="Group 66">
            <a:extLst>
              <a:ext uri="{FF2B5EF4-FFF2-40B4-BE49-F238E27FC236}">
                <a16:creationId xmlns:a16="http://schemas.microsoft.com/office/drawing/2014/main" id="{4264E88D-5625-D645-87EC-C47101868A33}"/>
              </a:ext>
            </a:extLst>
          </p:cNvPr>
          <p:cNvGrpSpPr/>
          <p:nvPr/>
        </p:nvGrpSpPr>
        <p:grpSpPr>
          <a:xfrm>
            <a:off x="9512820" y="224850"/>
            <a:ext cx="2926327" cy="5885193"/>
            <a:chOff x="9946080" y="1144013"/>
            <a:chExt cx="2493071" cy="3693915"/>
          </a:xfrm>
        </p:grpSpPr>
        <p:sp>
          <p:nvSpPr>
            <p:cNvPr id="39" name="Rectangle 38">
              <a:extLst>
                <a:ext uri="{FF2B5EF4-FFF2-40B4-BE49-F238E27FC236}">
                  <a16:creationId xmlns:a16="http://schemas.microsoft.com/office/drawing/2014/main" id="{C69E9A02-CD20-2F49-9B8D-7F82AF513129}"/>
                </a:ext>
              </a:extLst>
            </p:cNvPr>
            <p:cNvSpPr/>
            <p:nvPr/>
          </p:nvSpPr>
          <p:spPr>
            <a:xfrm>
              <a:off x="10320852" y="2536943"/>
              <a:ext cx="2118299" cy="219928"/>
            </a:xfrm>
            <a:prstGeom prst="rect">
              <a:avLst/>
            </a:prstGeom>
          </p:spPr>
          <p:txBody>
            <a:bodyPr wrap="square">
              <a:spAutoFit/>
            </a:bodyPr>
            <a:lstStyle/>
            <a:p>
              <a:pPr marL="171450" indent="-171450">
                <a:buFont typeface="Arial" panose="020B0604020202020204" pitchFamily="34" charset="0"/>
                <a:buChar char="•"/>
              </a:pPr>
              <a:endParaRPr lang="en-US" sz="800" dirty="0"/>
            </a:p>
          </p:txBody>
        </p:sp>
        <p:sp>
          <p:nvSpPr>
            <p:cNvPr id="41" name="Rounded Rectangle 40">
              <a:extLst>
                <a:ext uri="{FF2B5EF4-FFF2-40B4-BE49-F238E27FC236}">
                  <a16:creationId xmlns:a16="http://schemas.microsoft.com/office/drawing/2014/main" id="{F2DEDCDB-F93B-4541-ABE2-9D8BC9C2A186}"/>
                </a:ext>
              </a:extLst>
            </p:cNvPr>
            <p:cNvSpPr/>
            <p:nvPr/>
          </p:nvSpPr>
          <p:spPr bwMode="auto">
            <a:xfrm>
              <a:off x="10205670" y="1144013"/>
              <a:ext cx="2018810" cy="3693915"/>
            </a:xfrm>
            <a:prstGeom prst="roundRect">
              <a:avLst/>
            </a:prstGeom>
            <a:solidFill>
              <a:schemeClr val="bg1"/>
            </a:solidFill>
            <a:ln w="6350" cap="flat" cmpd="sng" algn="ctr">
              <a:solidFill>
                <a:schemeClr val="tx2"/>
              </a:solidFill>
              <a:prstDash val="solid"/>
              <a:round/>
              <a:headEnd type="none" w="med" len="med"/>
              <a:tailEnd type="none" w="med" len="med"/>
            </a:ln>
            <a:effectLst>
              <a:glow rad="101600">
                <a:schemeClr val="accent1">
                  <a:satMod val="175000"/>
                  <a:alpha val="40000"/>
                </a:schemeClr>
              </a:glow>
            </a:effectLst>
          </p:spPr>
          <p:txBody>
            <a:bodyPr vert="horz" wrap="none" lIns="80480" tIns="40240" rIns="80480" bIns="40240" numCol="1" rtlCol="0" anchor="ctr" anchorCtr="0" compatLnSpc="1">
              <a:prstTxWarp prst="textNoShape">
                <a:avLst/>
              </a:prstTxWarp>
            </a:bodyPr>
            <a:lstStyle/>
            <a:p>
              <a:pPr defTabSz="804902"/>
              <a:endParaRPr lang="en-US" sz="1483" dirty="0">
                <a:solidFill>
                  <a:schemeClr val="accent1"/>
                </a:solidFill>
                <a:ea typeface="STKaiti"/>
              </a:endParaRPr>
            </a:p>
          </p:txBody>
        </p:sp>
        <p:sp>
          <p:nvSpPr>
            <p:cNvPr id="42" name="TextBox 41">
              <a:extLst>
                <a:ext uri="{FF2B5EF4-FFF2-40B4-BE49-F238E27FC236}">
                  <a16:creationId xmlns:a16="http://schemas.microsoft.com/office/drawing/2014/main" id="{4386A2BD-81AE-6E44-AD5C-B5951EB9B08F}"/>
                </a:ext>
              </a:extLst>
            </p:cNvPr>
            <p:cNvSpPr txBox="1"/>
            <p:nvPr/>
          </p:nvSpPr>
          <p:spPr>
            <a:xfrm rot="16200000">
              <a:off x="9656699" y="2505535"/>
              <a:ext cx="1123656" cy="544894"/>
            </a:xfrm>
            <a:prstGeom prst="rect">
              <a:avLst/>
            </a:prstGeom>
            <a:noFill/>
          </p:spPr>
          <p:txBody>
            <a:bodyPr wrap="square" lIns="84761" tIns="42381" rIns="84761" bIns="42381" rtlCol="0">
              <a:spAutoFit/>
            </a:bodyPr>
            <a:lstStyle>
              <a:defPPr>
                <a:defRPr lang="en-US"/>
              </a:defPPr>
              <a:lvl1pPr defTabSz="814927">
                <a:defRPr sz="927" b="1">
                  <a:solidFill>
                    <a:schemeClr val="accent1"/>
                  </a:solidFill>
                  <a:ea typeface="STKaiti"/>
                </a:defRPr>
              </a:lvl1pPr>
            </a:lstStyle>
            <a:p>
              <a:endParaRPr lang="en-US" sz="1800" dirty="0"/>
            </a:p>
            <a:p>
              <a:r>
                <a:rPr lang="en-US" sz="1800" dirty="0"/>
                <a:t>Applications</a:t>
              </a:r>
            </a:p>
          </p:txBody>
        </p:sp>
        <p:pic>
          <p:nvPicPr>
            <p:cNvPr id="44" name="Picture 4">
              <a:extLst>
                <a:ext uri="{FF2B5EF4-FFF2-40B4-BE49-F238E27FC236}">
                  <a16:creationId xmlns:a16="http://schemas.microsoft.com/office/drawing/2014/main" id="{26C6F926-1C7D-1F48-96AC-ECC8E7BAE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4078" y="1282082"/>
              <a:ext cx="746633" cy="60151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DA4C2045-E786-B942-A984-E8060F3225EE}"/>
                </a:ext>
              </a:extLst>
            </p:cNvPr>
            <p:cNvPicPr>
              <a:picLocks noChangeAspect="1"/>
            </p:cNvPicPr>
            <p:nvPr/>
          </p:nvPicPr>
          <p:blipFill>
            <a:blip r:embed="rId9"/>
            <a:stretch>
              <a:fillRect/>
            </a:stretch>
          </p:blipFill>
          <p:spPr>
            <a:xfrm>
              <a:off x="10545484" y="2428664"/>
              <a:ext cx="878307" cy="612005"/>
            </a:xfrm>
            <a:prstGeom prst="rect">
              <a:avLst/>
            </a:prstGeom>
          </p:spPr>
        </p:pic>
        <p:pic>
          <p:nvPicPr>
            <p:cNvPr id="46" name="Picture 2">
              <a:extLst>
                <a:ext uri="{FF2B5EF4-FFF2-40B4-BE49-F238E27FC236}">
                  <a16:creationId xmlns:a16="http://schemas.microsoft.com/office/drawing/2014/main" id="{D66E8A1E-BEB2-E847-93BC-EAE2E7D7C4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7877" y="3145004"/>
              <a:ext cx="589399" cy="30521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
              <a:extLst>
                <a:ext uri="{FF2B5EF4-FFF2-40B4-BE49-F238E27FC236}">
                  <a16:creationId xmlns:a16="http://schemas.microsoft.com/office/drawing/2014/main" id="{FB944359-CCBF-1145-A259-4248E19AD8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76340" y="1303926"/>
              <a:ext cx="327444" cy="4913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descr="office building icon">
              <a:extLst>
                <a:ext uri="{FF2B5EF4-FFF2-40B4-BE49-F238E27FC236}">
                  <a16:creationId xmlns:a16="http://schemas.microsoft.com/office/drawing/2014/main" id="{04D035B2-F83F-0242-B645-4F272D6930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981642" y="1883983"/>
              <a:ext cx="539721" cy="46870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4" descr="office building icon">
              <a:extLst>
                <a:ext uri="{FF2B5EF4-FFF2-40B4-BE49-F238E27FC236}">
                  <a16:creationId xmlns:a16="http://schemas.microsoft.com/office/drawing/2014/main" id="{9B9042CD-BAA7-7C45-96F7-92BD162C77D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562908" y="1908262"/>
              <a:ext cx="539721" cy="4687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descr="office building icon">
              <a:extLst>
                <a:ext uri="{FF2B5EF4-FFF2-40B4-BE49-F238E27FC236}">
                  <a16:creationId xmlns:a16="http://schemas.microsoft.com/office/drawing/2014/main" id="{92F1F716-F56E-A34E-BEB8-CE9B3AC15DA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61167" y="1892903"/>
              <a:ext cx="539721" cy="468701"/>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4B1D3CB8-E2DF-F74A-A975-48EFC8B098E5}"/>
                </a:ext>
              </a:extLst>
            </p:cNvPr>
            <p:cNvGrpSpPr/>
            <p:nvPr/>
          </p:nvGrpSpPr>
          <p:grpSpPr>
            <a:xfrm>
              <a:off x="10275294" y="3654754"/>
              <a:ext cx="1848732" cy="1086123"/>
              <a:chOff x="7409906" y="3800410"/>
              <a:chExt cx="3787211" cy="1630961"/>
            </a:xfrm>
          </p:grpSpPr>
          <p:sp>
            <p:nvSpPr>
              <p:cNvPr id="54" name="Cloud 53">
                <a:extLst>
                  <a:ext uri="{FF2B5EF4-FFF2-40B4-BE49-F238E27FC236}">
                    <a16:creationId xmlns:a16="http://schemas.microsoft.com/office/drawing/2014/main" id="{7E592E8B-53FD-4844-AC96-18D9523BA0E4}"/>
                  </a:ext>
                </a:extLst>
              </p:cNvPr>
              <p:cNvSpPr/>
              <p:nvPr/>
            </p:nvSpPr>
            <p:spPr bwMode="auto">
              <a:xfrm>
                <a:off x="7409906" y="3800410"/>
                <a:ext cx="3787211" cy="1630961"/>
              </a:xfrm>
              <a:prstGeom prst="cloud">
                <a:avLst/>
              </a:prstGeom>
              <a:noFill/>
              <a:ln w="6350" cap="flat" cmpd="sng" algn="ctr">
                <a:solidFill>
                  <a:srgbClr val="00008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pic>
            <p:nvPicPr>
              <p:cNvPr id="55" name="Picture 54">
                <a:extLst>
                  <a:ext uri="{FF2B5EF4-FFF2-40B4-BE49-F238E27FC236}">
                    <a16:creationId xmlns:a16="http://schemas.microsoft.com/office/drawing/2014/main" id="{6341A9C2-5A6F-B944-A7CD-FBB2A4FD0217}"/>
                  </a:ext>
                </a:extLst>
              </p:cNvPr>
              <p:cNvPicPr>
                <a:picLocks noChangeAspect="1"/>
              </p:cNvPicPr>
              <p:nvPr/>
            </p:nvPicPr>
            <p:blipFill>
              <a:blip r:embed="rId13"/>
              <a:stretch>
                <a:fillRect/>
              </a:stretch>
            </p:blipFill>
            <p:spPr>
              <a:xfrm>
                <a:off x="7972022" y="4241581"/>
                <a:ext cx="551010" cy="380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Picture 55">
                <a:extLst>
                  <a:ext uri="{FF2B5EF4-FFF2-40B4-BE49-F238E27FC236}">
                    <a16:creationId xmlns:a16="http://schemas.microsoft.com/office/drawing/2014/main" id="{CE1B9F9A-D94B-B847-8769-ADCD5B739C2C}"/>
                  </a:ext>
                </a:extLst>
              </p:cNvPr>
              <p:cNvPicPr>
                <a:picLocks noChangeAspect="1"/>
              </p:cNvPicPr>
              <p:nvPr/>
            </p:nvPicPr>
            <p:blipFill>
              <a:blip r:embed="rId14"/>
              <a:stretch>
                <a:fillRect/>
              </a:stretch>
            </p:blipFill>
            <p:spPr>
              <a:xfrm>
                <a:off x="7988807" y="4746127"/>
                <a:ext cx="534225" cy="365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Picture 56">
                <a:extLst>
                  <a:ext uri="{FF2B5EF4-FFF2-40B4-BE49-F238E27FC236}">
                    <a16:creationId xmlns:a16="http://schemas.microsoft.com/office/drawing/2014/main" id="{7CB292BE-0D0E-B646-AB6E-88BB9F2A7953}"/>
                  </a:ext>
                </a:extLst>
              </p:cNvPr>
              <p:cNvPicPr>
                <a:picLocks noChangeAspect="1"/>
              </p:cNvPicPr>
              <p:nvPr/>
            </p:nvPicPr>
            <p:blipFill>
              <a:blip r:embed="rId15"/>
              <a:stretch>
                <a:fillRect/>
              </a:stretch>
            </p:blipFill>
            <p:spPr>
              <a:xfrm>
                <a:off x="8632718" y="4302797"/>
                <a:ext cx="572905" cy="598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8" name="Picture 57">
                <a:extLst>
                  <a:ext uri="{FF2B5EF4-FFF2-40B4-BE49-F238E27FC236}">
                    <a16:creationId xmlns:a16="http://schemas.microsoft.com/office/drawing/2014/main" id="{E01451F5-79CE-7740-8454-00034ED120A3}"/>
                  </a:ext>
                </a:extLst>
              </p:cNvPr>
              <p:cNvPicPr>
                <a:picLocks noChangeAspect="1"/>
              </p:cNvPicPr>
              <p:nvPr/>
            </p:nvPicPr>
            <p:blipFill>
              <a:blip r:embed="rId16"/>
              <a:stretch>
                <a:fillRect/>
              </a:stretch>
            </p:blipFill>
            <p:spPr>
              <a:xfrm>
                <a:off x="8666780" y="4972545"/>
                <a:ext cx="578744" cy="257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9" name="Picture 58">
                <a:extLst>
                  <a:ext uri="{FF2B5EF4-FFF2-40B4-BE49-F238E27FC236}">
                    <a16:creationId xmlns:a16="http://schemas.microsoft.com/office/drawing/2014/main" id="{8DBA60D7-1366-E245-805A-0DFA3E840673}"/>
                  </a:ext>
                </a:extLst>
              </p:cNvPr>
              <p:cNvPicPr>
                <a:picLocks noChangeAspect="1"/>
              </p:cNvPicPr>
              <p:nvPr/>
            </p:nvPicPr>
            <p:blipFill>
              <a:blip r:embed="rId17"/>
              <a:stretch>
                <a:fillRect/>
              </a:stretch>
            </p:blipFill>
            <p:spPr>
              <a:xfrm>
                <a:off x="9339362" y="4161118"/>
                <a:ext cx="1502518" cy="391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0" name="Picture 59">
                <a:extLst>
                  <a:ext uri="{FF2B5EF4-FFF2-40B4-BE49-F238E27FC236}">
                    <a16:creationId xmlns:a16="http://schemas.microsoft.com/office/drawing/2014/main" id="{9A89150B-C215-DF46-A255-83128D0CACF4}"/>
                  </a:ext>
                </a:extLst>
              </p:cNvPr>
              <p:cNvPicPr>
                <a:picLocks noChangeAspect="1"/>
              </p:cNvPicPr>
              <p:nvPr/>
            </p:nvPicPr>
            <p:blipFill>
              <a:blip r:embed="rId18"/>
              <a:stretch>
                <a:fillRect/>
              </a:stretch>
            </p:blipFill>
            <p:spPr>
              <a:xfrm>
                <a:off x="9346571" y="4667375"/>
                <a:ext cx="1015639" cy="424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69" name="Curved Right Arrow 68">
            <a:extLst>
              <a:ext uri="{FF2B5EF4-FFF2-40B4-BE49-F238E27FC236}">
                <a16:creationId xmlns:a16="http://schemas.microsoft.com/office/drawing/2014/main" id="{593BC20D-6C5A-E745-B313-C84AC4BF7BB5}"/>
              </a:ext>
            </a:extLst>
          </p:cNvPr>
          <p:cNvSpPr/>
          <p:nvPr/>
        </p:nvSpPr>
        <p:spPr bwMode="auto">
          <a:xfrm rot="14960015">
            <a:off x="3784164" y="2851314"/>
            <a:ext cx="731520" cy="1738776"/>
          </a:xfrm>
          <a:prstGeom prst="curvedRightArrow">
            <a:avLst/>
          </a:prstGeom>
          <a:gradFill flip="none" rotWithShape="1">
            <a:gsLst>
              <a:gs pos="0">
                <a:schemeClr val="accent1">
                  <a:lumMod val="67000"/>
                </a:schemeClr>
              </a:gs>
              <a:gs pos="50000">
                <a:schemeClr val="accent1">
                  <a:lumMod val="97000"/>
                  <a:lumOff val="3000"/>
                </a:schemeClr>
              </a:gs>
              <a:gs pos="100000">
                <a:schemeClr val="accent1">
                  <a:lumMod val="60000"/>
                  <a:lumOff val="40000"/>
                </a:schemeClr>
              </a:gs>
            </a:gsLst>
            <a:lin ang="16200000" scaled="1"/>
            <a:tileRect/>
          </a:gra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71" name="Curved Right Arrow 70">
            <a:extLst>
              <a:ext uri="{FF2B5EF4-FFF2-40B4-BE49-F238E27FC236}">
                <a16:creationId xmlns:a16="http://schemas.microsoft.com/office/drawing/2014/main" id="{E16F5212-E49E-2543-900C-AF76520E220F}"/>
              </a:ext>
            </a:extLst>
          </p:cNvPr>
          <p:cNvSpPr/>
          <p:nvPr/>
        </p:nvSpPr>
        <p:spPr bwMode="auto">
          <a:xfrm rot="15467148">
            <a:off x="5186419" y="1848559"/>
            <a:ext cx="1273176" cy="3749326"/>
          </a:xfrm>
          <a:prstGeom prst="curvedRightArrow">
            <a:avLst>
              <a:gd name="adj1" fmla="val 15637"/>
              <a:gd name="adj2" fmla="val 36496"/>
              <a:gd name="adj3" fmla="val 25000"/>
            </a:avLst>
          </a:prstGeom>
          <a:gradFill flip="none" rotWithShape="1">
            <a:gsLst>
              <a:gs pos="0">
                <a:schemeClr val="accent1">
                  <a:lumMod val="25161"/>
                </a:schemeClr>
              </a:gs>
              <a:gs pos="91000">
                <a:schemeClr val="accent1">
                  <a:lumMod val="97000"/>
                  <a:lumOff val="3000"/>
                </a:schemeClr>
              </a:gs>
              <a:gs pos="100000">
                <a:schemeClr val="accent1">
                  <a:lumMod val="60000"/>
                  <a:lumOff val="40000"/>
                </a:schemeClr>
              </a:gs>
            </a:gsLst>
            <a:lin ang="16200000" scaled="1"/>
            <a:tileRect/>
          </a:gradFill>
          <a:ln w="6350" cap="flat" cmpd="sng" algn="ctr">
            <a:solidFill>
              <a:schemeClr val="tx2"/>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73" name="Curved Left Arrow 72">
            <a:extLst>
              <a:ext uri="{FF2B5EF4-FFF2-40B4-BE49-F238E27FC236}">
                <a16:creationId xmlns:a16="http://schemas.microsoft.com/office/drawing/2014/main" id="{CD8E8728-3435-434D-9032-F7FFF2EFE5B2}"/>
              </a:ext>
            </a:extLst>
          </p:cNvPr>
          <p:cNvSpPr/>
          <p:nvPr/>
        </p:nvSpPr>
        <p:spPr bwMode="auto">
          <a:xfrm rot="15961646">
            <a:off x="6699144" y="-142957"/>
            <a:ext cx="731520" cy="2056886"/>
          </a:xfrm>
          <a:prstGeom prst="curvedLeftArrow">
            <a:avLst/>
          </a:prstGeom>
          <a:gradFill flip="none" rotWithShape="1">
            <a:gsLst>
              <a:gs pos="0">
                <a:schemeClr val="accent1">
                  <a:lumMod val="67000"/>
                </a:schemeClr>
              </a:gs>
              <a:gs pos="50000">
                <a:schemeClr val="accent1">
                  <a:lumMod val="97000"/>
                  <a:lumOff val="3000"/>
                </a:schemeClr>
              </a:gs>
              <a:gs pos="100000">
                <a:schemeClr val="accent1">
                  <a:lumMod val="60000"/>
                  <a:lumOff val="40000"/>
                </a:schemeClr>
              </a:gs>
            </a:gsLst>
            <a:lin ang="16200000" scaled="1"/>
            <a:tileRect/>
          </a:gra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52" name="TextBox 51">
            <a:extLst>
              <a:ext uri="{FF2B5EF4-FFF2-40B4-BE49-F238E27FC236}">
                <a16:creationId xmlns:a16="http://schemas.microsoft.com/office/drawing/2014/main" id="{101F0988-908F-844C-A122-80888BF1D636}"/>
              </a:ext>
            </a:extLst>
          </p:cNvPr>
          <p:cNvSpPr txBox="1"/>
          <p:nvPr/>
        </p:nvSpPr>
        <p:spPr>
          <a:xfrm>
            <a:off x="7442822" y="5573158"/>
            <a:ext cx="1951986" cy="471456"/>
          </a:xfrm>
          <a:prstGeom prst="rect">
            <a:avLst/>
          </a:prstGeom>
          <a:noFill/>
        </p:spPr>
        <p:txBody>
          <a:bodyPr wrap="square" lIns="101134" tIns="50568" rIns="101134" bIns="50568" rtlCol="0">
            <a:spAutoFit/>
          </a:bodyPr>
          <a:lstStyle>
            <a:defPPr>
              <a:defRPr lang="en-US"/>
            </a:defPPr>
            <a:lvl1pPr>
              <a:defRPr sz="2400" b="1">
                <a:solidFill>
                  <a:srgbClr val="000000"/>
                </a:solidFill>
                <a:latin typeface="Calibri" pitchFamily="34" charset="0"/>
              </a:defRPr>
            </a:lvl1pPr>
          </a:lstStyle>
          <a:p>
            <a:r>
              <a:rPr lang="nl-NL" dirty="0"/>
              <a:t>PIM/PAM</a:t>
            </a:r>
          </a:p>
        </p:txBody>
      </p:sp>
      <p:pic>
        <p:nvPicPr>
          <p:cNvPr id="7" name="Picture 6" descr="Logo&#10;&#10;Description automatically generated">
            <a:extLst>
              <a:ext uri="{FF2B5EF4-FFF2-40B4-BE49-F238E27FC236}">
                <a16:creationId xmlns:a16="http://schemas.microsoft.com/office/drawing/2014/main" id="{23AD29ED-D394-B24B-A80A-7FE77C569A31}"/>
              </a:ext>
            </a:extLst>
          </p:cNvPr>
          <p:cNvPicPr>
            <a:picLocks noChangeAspect="1"/>
          </p:cNvPicPr>
          <p:nvPr/>
        </p:nvPicPr>
        <p:blipFill>
          <a:blip r:embed="rId19"/>
          <a:stretch>
            <a:fillRect/>
          </a:stretch>
        </p:blipFill>
        <p:spPr>
          <a:xfrm>
            <a:off x="7134464" y="1394944"/>
            <a:ext cx="2259817" cy="1790224"/>
          </a:xfrm>
          <a:prstGeom prst="ellipse">
            <a:avLst/>
          </a:prstGeom>
        </p:spPr>
      </p:pic>
      <p:sp>
        <p:nvSpPr>
          <p:cNvPr id="62" name="TextBox 61">
            <a:extLst>
              <a:ext uri="{FF2B5EF4-FFF2-40B4-BE49-F238E27FC236}">
                <a16:creationId xmlns:a16="http://schemas.microsoft.com/office/drawing/2014/main" id="{8E1BCA89-35A8-F848-9D2D-36701601CAE5}"/>
              </a:ext>
            </a:extLst>
          </p:cNvPr>
          <p:cNvSpPr txBox="1"/>
          <p:nvPr/>
        </p:nvSpPr>
        <p:spPr>
          <a:xfrm>
            <a:off x="7253666" y="4090146"/>
            <a:ext cx="2337338" cy="1384995"/>
          </a:xfrm>
          <a:prstGeom prst="rect">
            <a:avLst/>
          </a:prstGeom>
          <a:noFill/>
        </p:spPr>
        <p:txBody>
          <a:bodyPr wrap="square" rtlCol="0">
            <a:spAutoFit/>
          </a:bodyPr>
          <a:lstStyle/>
          <a:p>
            <a:pPr algn="l"/>
            <a:r>
              <a:rPr lang="en-US" sz="1400" b="1" u="sng" baseline="0" dirty="0">
                <a:solidFill>
                  <a:srgbClr val="000000"/>
                </a:solidFill>
                <a:ea typeface="+mj-ea"/>
              </a:rPr>
              <a:t>Secure </a:t>
            </a:r>
            <a:r>
              <a:rPr lang="en-US" sz="1400" b="1" u="sng" baseline="0" dirty="0" err="1">
                <a:solidFill>
                  <a:srgbClr val="000000"/>
                </a:solidFill>
                <a:ea typeface="+mj-ea"/>
              </a:rPr>
              <a:t>Privleged</a:t>
            </a:r>
            <a:r>
              <a:rPr lang="en-US" sz="1400" b="1" u="sng" baseline="0" dirty="0">
                <a:solidFill>
                  <a:srgbClr val="000000"/>
                </a:solidFill>
                <a:ea typeface="+mj-ea"/>
              </a:rPr>
              <a:t> Access</a:t>
            </a:r>
          </a:p>
          <a:p>
            <a:pPr marL="285750" indent="-285750" algn="l">
              <a:buFont typeface="Arial" panose="020B0604020202020204" pitchFamily="34" charset="0"/>
              <a:buChar char="•"/>
            </a:pPr>
            <a:r>
              <a:rPr lang="en-US" sz="1400" dirty="0">
                <a:solidFill>
                  <a:srgbClr val="000000"/>
                </a:solidFill>
                <a:ea typeface="+mj-ea"/>
              </a:rPr>
              <a:t>Password Vault</a:t>
            </a:r>
          </a:p>
          <a:p>
            <a:pPr marL="285750" indent="-285750" algn="l">
              <a:buFont typeface="Arial" panose="020B0604020202020204" pitchFamily="34" charset="0"/>
              <a:buChar char="•"/>
            </a:pPr>
            <a:r>
              <a:rPr lang="en-US" sz="1400" baseline="0" dirty="0">
                <a:solidFill>
                  <a:srgbClr val="000000"/>
                </a:solidFill>
                <a:ea typeface="+mj-ea"/>
              </a:rPr>
              <a:t>Session</a:t>
            </a:r>
            <a:r>
              <a:rPr lang="en-US" sz="1400" dirty="0">
                <a:solidFill>
                  <a:srgbClr val="000000"/>
                </a:solidFill>
                <a:ea typeface="+mj-ea"/>
              </a:rPr>
              <a:t> recording</a:t>
            </a:r>
          </a:p>
          <a:p>
            <a:pPr marL="285750" indent="-285750" algn="l">
              <a:buFont typeface="Arial" panose="020B0604020202020204" pitchFamily="34" charset="0"/>
              <a:buChar char="•"/>
            </a:pPr>
            <a:r>
              <a:rPr lang="en-US" sz="1400" baseline="0" dirty="0">
                <a:solidFill>
                  <a:srgbClr val="000000"/>
                </a:solidFill>
                <a:ea typeface="+mj-ea"/>
              </a:rPr>
              <a:t>JIT Access</a:t>
            </a:r>
          </a:p>
          <a:p>
            <a:pPr marL="285750" indent="-285750" algn="l">
              <a:buFont typeface="Arial" panose="020B0604020202020204" pitchFamily="34" charset="0"/>
              <a:buChar char="•"/>
            </a:pPr>
            <a:r>
              <a:rPr lang="en-US" sz="1400" dirty="0">
                <a:solidFill>
                  <a:srgbClr val="000000"/>
                </a:solidFill>
                <a:ea typeface="+mj-ea"/>
              </a:rPr>
              <a:t>Secure remote Access</a:t>
            </a:r>
          </a:p>
          <a:p>
            <a:pPr marL="285750" indent="-285750" algn="l">
              <a:buFont typeface="Arial" panose="020B0604020202020204" pitchFamily="34" charset="0"/>
              <a:buChar char="•"/>
            </a:pPr>
            <a:r>
              <a:rPr lang="en-US" sz="1400" baseline="0" dirty="0">
                <a:solidFill>
                  <a:srgbClr val="000000"/>
                </a:solidFill>
                <a:ea typeface="+mj-ea"/>
              </a:rPr>
              <a:t>EPM</a:t>
            </a:r>
          </a:p>
        </p:txBody>
      </p:sp>
      <p:sp>
        <p:nvSpPr>
          <p:cNvPr id="63" name="Title 1">
            <a:extLst>
              <a:ext uri="{FF2B5EF4-FFF2-40B4-BE49-F238E27FC236}">
                <a16:creationId xmlns:a16="http://schemas.microsoft.com/office/drawing/2014/main" id="{EF2C72B0-497D-8443-A600-0BE08B4B91D4}"/>
              </a:ext>
            </a:extLst>
          </p:cNvPr>
          <p:cNvSpPr>
            <a:spLocks noGrp="1"/>
          </p:cNvSpPr>
          <p:nvPr>
            <p:ph type="title"/>
          </p:nvPr>
        </p:nvSpPr>
        <p:spPr>
          <a:xfrm>
            <a:off x="757252" y="29594"/>
            <a:ext cx="4985606"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 Integrated IDAM Solutions</a:t>
            </a:r>
          </a:p>
        </p:txBody>
      </p:sp>
    </p:spTree>
    <p:extLst>
      <p:ext uri="{BB962C8B-B14F-4D97-AF65-F5344CB8AC3E}">
        <p14:creationId xmlns:p14="http://schemas.microsoft.com/office/powerpoint/2010/main" val="20532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27" grpId="0" animBg="1"/>
      <p:bldP spid="14" grpId="0"/>
      <p:bldP spid="15" grpId="0"/>
      <p:bldP spid="23" grpId="0"/>
      <p:bldP spid="24" grpId="0"/>
      <p:bldP spid="29" grpId="0"/>
      <p:bldP spid="30" grpId="0" animBg="1"/>
      <p:bldP spid="31" grpId="0"/>
      <p:bldP spid="32" grpId="0" animBg="1"/>
      <p:bldP spid="69" grpId="0" animBg="1"/>
      <p:bldP spid="71" grpId="0" animBg="1"/>
      <p:bldP spid="73" grpId="0" animBg="1"/>
      <p:bldP spid="52" grpId="0"/>
      <p:bldP spid="62" grpId="0"/>
      <p:bldP spid="6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Notched Right Arrow 67">
            <a:extLst>
              <a:ext uri="{FF2B5EF4-FFF2-40B4-BE49-F238E27FC236}">
                <a16:creationId xmlns:a16="http://schemas.microsoft.com/office/drawing/2014/main" id="{C8A9B327-6034-9A4E-BF60-243F301DE708}"/>
              </a:ext>
            </a:extLst>
          </p:cNvPr>
          <p:cNvSpPr/>
          <p:nvPr/>
        </p:nvSpPr>
        <p:spPr bwMode="auto">
          <a:xfrm>
            <a:off x="1942405" y="1643258"/>
            <a:ext cx="7778134" cy="2532275"/>
          </a:xfrm>
          <a:prstGeom prst="notchedRightArrow">
            <a:avLst/>
          </a:prstGeom>
          <a:noFill/>
          <a:ln w="63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7" name="Rounded Rectangle 26">
            <a:extLst>
              <a:ext uri="{FF2B5EF4-FFF2-40B4-BE49-F238E27FC236}">
                <a16:creationId xmlns:a16="http://schemas.microsoft.com/office/drawing/2014/main" id="{02F96573-95AE-C741-ACD6-3C7C7F33F934}"/>
              </a:ext>
            </a:extLst>
          </p:cNvPr>
          <p:cNvSpPr/>
          <p:nvPr/>
        </p:nvSpPr>
        <p:spPr bwMode="auto">
          <a:xfrm>
            <a:off x="27367" y="729100"/>
            <a:ext cx="4206912" cy="4810413"/>
          </a:xfrm>
          <a:prstGeom prst="roundRect">
            <a:avLst/>
          </a:prstGeom>
          <a:noFill/>
          <a:ln w="9525" cap="flat" cmpd="dbl"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pic>
        <p:nvPicPr>
          <p:cNvPr id="3" name="Picture 2">
            <a:extLst>
              <a:ext uri="{FF2B5EF4-FFF2-40B4-BE49-F238E27FC236}">
                <a16:creationId xmlns:a16="http://schemas.microsoft.com/office/drawing/2014/main" id="{0D31138F-C661-C749-B83D-57F0827DD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27" y="1703036"/>
            <a:ext cx="1043917" cy="863007"/>
          </a:xfrm>
          <a:prstGeom prst="rect">
            <a:avLst/>
          </a:prstGeom>
        </p:spPr>
      </p:pic>
      <p:pic>
        <p:nvPicPr>
          <p:cNvPr id="13" name="Picture 12">
            <a:extLst>
              <a:ext uri="{FF2B5EF4-FFF2-40B4-BE49-F238E27FC236}">
                <a16:creationId xmlns:a16="http://schemas.microsoft.com/office/drawing/2014/main" id="{B9C069E3-D7F7-2C49-9BA7-A7A532201D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920" y="3102985"/>
            <a:ext cx="1043917" cy="1043920"/>
          </a:xfrm>
          <a:prstGeom prst="rect">
            <a:avLst/>
          </a:prstGeom>
        </p:spPr>
      </p:pic>
      <p:sp>
        <p:nvSpPr>
          <p:cNvPr id="14" name="TextBox 13">
            <a:extLst>
              <a:ext uri="{FF2B5EF4-FFF2-40B4-BE49-F238E27FC236}">
                <a16:creationId xmlns:a16="http://schemas.microsoft.com/office/drawing/2014/main" id="{67A58462-109D-694B-9FBE-3D2EBF6A1C10}"/>
              </a:ext>
            </a:extLst>
          </p:cNvPr>
          <p:cNvSpPr txBox="1"/>
          <p:nvPr/>
        </p:nvSpPr>
        <p:spPr>
          <a:xfrm>
            <a:off x="216136" y="1364104"/>
            <a:ext cx="841897" cy="338106"/>
          </a:xfrm>
          <a:prstGeom prst="rect">
            <a:avLst/>
          </a:prstGeom>
          <a:noFill/>
        </p:spPr>
        <p:txBody>
          <a:bodyPr wrap="none" rtlCol="0">
            <a:spAutoFit/>
          </a:bodyPr>
          <a:lstStyle/>
          <a:p>
            <a:r>
              <a:rPr lang="en-US" baseline="0" dirty="0">
                <a:solidFill>
                  <a:srgbClr val="000000"/>
                </a:solidFill>
                <a:ea typeface="+mj-ea"/>
              </a:rPr>
              <a:t>Identity</a:t>
            </a:r>
          </a:p>
        </p:txBody>
      </p:sp>
      <p:sp>
        <p:nvSpPr>
          <p:cNvPr id="15" name="TextBox 14">
            <a:extLst>
              <a:ext uri="{FF2B5EF4-FFF2-40B4-BE49-F238E27FC236}">
                <a16:creationId xmlns:a16="http://schemas.microsoft.com/office/drawing/2014/main" id="{C4075A10-168B-7448-B267-A6708DD94446}"/>
              </a:ext>
            </a:extLst>
          </p:cNvPr>
          <p:cNvSpPr txBox="1"/>
          <p:nvPr/>
        </p:nvSpPr>
        <p:spPr>
          <a:xfrm>
            <a:off x="216136" y="4090146"/>
            <a:ext cx="845103" cy="338106"/>
          </a:xfrm>
          <a:prstGeom prst="rect">
            <a:avLst/>
          </a:prstGeom>
          <a:noFill/>
        </p:spPr>
        <p:txBody>
          <a:bodyPr wrap="none" rtlCol="0">
            <a:spAutoFit/>
          </a:bodyPr>
          <a:lstStyle/>
          <a:p>
            <a:r>
              <a:rPr lang="en-US" baseline="0" dirty="0">
                <a:solidFill>
                  <a:srgbClr val="000000"/>
                </a:solidFill>
                <a:ea typeface="+mj-ea"/>
              </a:rPr>
              <a:t>Access</a:t>
            </a:r>
          </a:p>
        </p:txBody>
      </p:sp>
      <p:cxnSp>
        <p:nvCxnSpPr>
          <p:cNvPr id="17" name="Curved Connector 16">
            <a:extLst>
              <a:ext uri="{FF2B5EF4-FFF2-40B4-BE49-F238E27FC236}">
                <a16:creationId xmlns:a16="http://schemas.microsoft.com/office/drawing/2014/main" id="{4F719DBD-F575-9B46-B398-C44397C2DA50}"/>
              </a:ext>
            </a:extLst>
          </p:cNvPr>
          <p:cNvCxnSpPr>
            <a:cxnSpLocks/>
            <a:stCxn id="3" idx="3"/>
          </p:cNvCxnSpPr>
          <p:nvPr/>
        </p:nvCxnSpPr>
        <p:spPr bwMode="auto">
          <a:xfrm>
            <a:off x="1157944" y="2134540"/>
            <a:ext cx="535884" cy="760501"/>
          </a:xfrm>
          <a:prstGeom prst="curvedConnector3">
            <a:avLst/>
          </a:prstGeom>
          <a:solidFill>
            <a:schemeClr val="folHlink"/>
          </a:solidFill>
          <a:ln w="44450" cap="flat" cmpd="thinThick"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urved Connector 18">
            <a:extLst>
              <a:ext uri="{FF2B5EF4-FFF2-40B4-BE49-F238E27FC236}">
                <a16:creationId xmlns:a16="http://schemas.microsoft.com/office/drawing/2014/main" id="{5DD01846-668F-7349-B37D-7703A292168D}"/>
              </a:ext>
            </a:extLst>
          </p:cNvPr>
          <p:cNvCxnSpPr>
            <a:cxnSpLocks/>
            <a:stCxn id="13" idx="3"/>
          </p:cNvCxnSpPr>
          <p:nvPr/>
        </p:nvCxnSpPr>
        <p:spPr bwMode="auto">
          <a:xfrm flipV="1">
            <a:off x="1163837" y="2895041"/>
            <a:ext cx="529991" cy="729904"/>
          </a:xfrm>
          <a:prstGeom prst="curvedConnector3">
            <a:avLst/>
          </a:prstGeom>
          <a:solidFill>
            <a:schemeClr val="folHlink"/>
          </a:solidFill>
          <a:ln w="44450" cap="flat" cmpd="thinThick"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363060F4-4D1B-5F4C-B0F5-65D43698CC7D}"/>
              </a:ext>
            </a:extLst>
          </p:cNvPr>
          <p:cNvSpPr txBox="1"/>
          <p:nvPr/>
        </p:nvSpPr>
        <p:spPr>
          <a:xfrm>
            <a:off x="1687141" y="4039849"/>
            <a:ext cx="2446115" cy="1600438"/>
          </a:xfrm>
          <a:prstGeom prst="rect">
            <a:avLst/>
          </a:prstGeom>
          <a:noFill/>
        </p:spPr>
        <p:txBody>
          <a:bodyPr wrap="square" rtlCol="0">
            <a:spAutoFit/>
          </a:bodyPr>
          <a:lstStyle/>
          <a:p>
            <a:pPr algn="l"/>
            <a:r>
              <a:rPr lang="en-US" sz="1400" b="1" u="sng" baseline="0" dirty="0">
                <a:solidFill>
                  <a:srgbClr val="000000"/>
                </a:solidFill>
                <a:ea typeface="+mj-ea"/>
              </a:rPr>
              <a:t>Central Repository for </a:t>
            </a:r>
          </a:p>
          <a:p>
            <a:pPr marL="285750" indent="-285750" algn="l">
              <a:buFont typeface="Arial" panose="020B0604020202020204" pitchFamily="34" charset="0"/>
              <a:buChar char="•"/>
            </a:pPr>
            <a:r>
              <a:rPr lang="en-US" sz="1400" dirty="0">
                <a:solidFill>
                  <a:srgbClr val="000000"/>
                </a:solidFill>
                <a:ea typeface="+mj-ea"/>
              </a:rPr>
              <a:t>Identity </a:t>
            </a:r>
          </a:p>
          <a:p>
            <a:pPr marL="285750" indent="-285750" algn="l">
              <a:buFont typeface="Arial" panose="020B0604020202020204" pitchFamily="34" charset="0"/>
              <a:buChar char="•"/>
            </a:pPr>
            <a:r>
              <a:rPr lang="en-US" sz="1400" baseline="0" dirty="0">
                <a:solidFill>
                  <a:srgbClr val="000000"/>
                </a:solidFill>
                <a:ea typeface="+mj-ea"/>
              </a:rPr>
              <a:t>Target application Reconciliation</a:t>
            </a:r>
          </a:p>
          <a:p>
            <a:pPr marL="285750" indent="-285750" algn="l">
              <a:buFont typeface="Arial" panose="020B0604020202020204" pitchFamily="34" charset="0"/>
              <a:buChar char="•"/>
            </a:pPr>
            <a:r>
              <a:rPr lang="en-US" sz="1400" dirty="0">
                <a:solidFill>
                  <a:srgbClr val="000000"/>
                </a:solidFill>
                <a:ea typeface="+mj-ea"/>
              </a:rPr>
              <a:t>RBAC/ABAC/PBAC</a:t>
            </a:r>
            <a:endParaRPr lang="en-US" sz="1400" baseline="0" dirty="0">
              <a:solidFill>
                <a:srgbClr val="000000"/>
              </a:solidFill>
              <a:ea typeface="+mj-ea"/>
            </a:endParaRPr>
          </a:p>
          <a:p>
            <a:pPr marL="285750" indent="-285750" algn="l">
              <a:buFont typeface="Arial" panose="020B0604020202020204" pitchFamily="34" charset="0"/>
              <a:buChar char="•"/>
            </a:pPr>
            <a:r>
              <a:rPr lang="en-US" sz="1400" dirty="0">
                <a:solidFill>
                  <a:srgbClr val="000000"/>
                </a:solidFill>
              </a:rPr>
              <a:t>Who has what access</a:t>
            </a:r>
            <a:endParaRPr lang="en-US" sz="1400" baseline="0" dirty="0">
              <a:solidFill>
                <a:srgbClr val="000000"/>
              </a:solidFill>
              <a:ea typeface="+mj-ea"/>
            </a:endParaRPr>
          </a:p>
          <a:p>
            <a:pPr marL="285750" indent="-285750" algn="l">
              <a:buFont typeface="Arial" panose="020B0604020202020204" pitchFamily="34" charset="0"/>
              <a:buChar char="•"/>
            </a:pPr>
            <a:endParaRPr lang="en-US" sz="1400" baseline="0" dirty="0">
              <a:ea typeface="+mj-ea"/>
            </a:endParaRPr>
          </a:p>
        </p:txBody>
      </p:sp>
      <p:sp>
        <p:nvSpPr>
          <p:cNvPr id="24" name="TextBox 23">
            <a:extLst>
              <a:ext uri="{FF2B5EF4-FFF2-40B4-BE49-F238E27FC236}">
                <a16:creationId xmlns:a16="http://schemas.microsoft.com/office/drawing/2014/main" id="{A1549FA5-FAF8-F449-8333-9A9DC8BBB14C}"/>
              </a:ext>
            </a:extLst>
          </p:cNvPr>
          <p:cNvSpPr txBox="1"/>
          <p:nvPr/>
        </p:nvSpPr>
        <p:spPr>
          <a:xfrm>
            <a:off x="342170" y="5574955"/>
            <a:ext cx="3916158" cy="840787"/>
          </a:xfrm>
          <a:prstGeom prst="rect">
            <a:avLst/>
          </a:prstGeom>
          <a:noFill/>
        </p:spPr>
        <p:txBody>
          <a:bodyPr wrap="square" lIns="101134" tIns="50568" rIns="101134" bIns="50568" rtlCol="0">
            <a:spAutoFit/>
          </a:bodyPr>
          <a:lstStyle/>
          <a:p>
            <a:r>
              <a:rPr lang="en-US" sz="2400" b="1" dirty="0">
                <a:solidFill>
                  <a:srgbClr val="000000"/>
                </a:solidFill>
                <a:latin typeface="Calibri" pitchFamily="34" charset="0"/>
              </a:rPr>
              <a:t>Identity Governance &amp; Administration</a:t>
            </a:r>
          </a:p>
        </p:txBody>
      </p:sp>
      <p:sp>
        <p:nvSpPr>
          <p:cNvPr id="29" name="TextBox 28">
            <a:extLst>
              <a:ext uri="{FF2B5EF4-FFF2-40B4-BE49-F238E27FC236}">
                <a16:creationId xmlns:a16="http://schemas.microsoft.com/office/drawing/2014/main" id="{3BDE7347-E1B1-9C40-89BD-158D8C56F217}"/>
              </a:ext>
            </a:extLst>
          </p:cNvPr>
          <p:cNvSpPr txBox="1"/>
          <p:nvPr/>
        </p:nvSpPr>
        <p:spPr>
          <a:xfrm>
            <a:off x="3874371" y="5476303"/>
            <a:ext cx="3457855" cy="840787"/>
          </a:xfrm>
          <a:prstGeom prst="rect">
            <a:avLst/>
          </a:prstGeom>
          <a:noFill/>
        </p:spPr>
        <p:txBody>
          <a:bodyPr wrap="square" lIns="101134" tIns="50568" rIns="101134" bIns="50568" rtlCol="0">
            <a:spAutoFit/>
          </a:bodyPr>
          <a:lstStyle>
            <a:defPPr>
              <a:defRPr lang="en-US"/>
            </a:defPPr>
            <a:lvl1pPr>
              <a:defRPr sz="2400" b="1">
                <a:solidFill>
                  <a:srgbClr val="000000"/>
                </a:solidFill>
                <a:latin typeface="Calibri" pitchFamily="34" charset="0"/>
              </a:defRPr>
            </a:lvl1pPr>
          </a:lstStyle>
          <a:p>
            <a:r>
              <a:rPr lang="nl-NL" dirty="0"/>
              <a:t>Access Management, MFA</a:t>
            </a:r>
          </a:p>
        </p:txBody>
      </p:sp>
      <p:sp>
        <p:nvSpPr>
          <p:cNvPr id="30" name="Rounded Rectangle 29">
            <a:extLst>
              <a:ext uri="{FF2B5EF4-FFF2-40B4-BE49-F238E27FC236}">
                <a16:creationId xmlns:a16="http://schemas.microsoft.com/office/drawing/2014/main" id="{826C36B5-7BD0-884C-B53E-0A7363F7DD3F}"/>
              </a:ext>
            </a:extLst>
          </p:cNvPr>
          <p:cNvSpPr/>
          <p:nvPr/>
        </p:nvSpPr>
        <p:spPr bwMode="auto">
          <a:xfrm>
            <a:off x="4385233" y="729100"/>
            <a:ext cx="2516381" cy="4810413"/>
          </a:xfrm>
          <a:prstGeom prst="roundRect">
            <a:avLst/>
          </a:prstGeom>
          <a:noFill/>
          <a:ln w="9525" cap="flat" cmpd="dbl"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1" name="TextBox 30">
            <a:extLst>
              <a:ext uri="{FF2B5EF4-FFF2-40B4-BE49-F238E27FC236}">
                <a16:creationId xmlns:a16="http://schemas.microsoft.com/office/drawing/2014/main" id="{0581ED77-0C91-AC47-A3D8-B89CE888C3AE}"/>
              </a:ext>
            </a:extLst>
          </p:cNvPr>
          <p:cNvSpPr txBox="1"/>
          <p:nvPr/>
        </p:nvSpPr>
        <p:spPr>
          <a:xfrm>
            <a:off x="4943593" y="4037300"/>
            <a:ext cx="2143691" cy="1630767"/>
          </a:xfrm>
          <a:prstGeom prst="rect">
            <a:avLst/>
          </a:prstGeom>
          <a:noFill/>
        </p:spPr>
        <p:txBody>
          <a:bodyPr wrap="square" rtlCol="0">
            <a:spAutoFit/>
          </a:bodyPr>
          <a:lstStyle/>
          <a:p>
            <a:pPr algn="l"/>
            <a:r>
              <a:rPr lang="en-US" sz="1400" b="1" u="sng" baseline="0" dirty="0">
                <a:solidFill>
                  <a:srgbClr val="000000"/>
                </a:solidFill>
                <a:ea typeface="+mj-ea"/>
              </a:rPr>
              <a:t>Access Control</a:t>
            </a:r>
          </a:p>
          <a:p>
            <a:pPr marL="285750" indent="-285750" algn="l">
              <a:buFont typeface="Arial" panose="020B0604020202020204" pitchFamily="34" charset="0"/>
              <a:buChar char="•"/>
            </a:pPr>
            <a:r>
              <a:rPr lang="en-US" sz="1400" dirty="0">
                <a:solidFill>
                  <a:srgbClr val="000000"/>
                </a:solidFill>
                <a:ea typeface="+mj-ea"/>
              </a:rPr>
              <a:t>Authorization</a:t>
            </a:r>
          </a:p>
          <a:p>
            <a:pPr marL="285750" indent="-285750" algn="l">
              <a:buFont typeface="Arial" panose="020B0604020202020204" pitchFamily="34" charset="0"/>
              <a:buChar char="•"/>
            </a:pPr>
            <a:r>
              <a:rPr lang="en-US" sz="1400" baseline="0" dirty="0">
                <a:solidFill>
                  <a:srgbClr val="000000"/>
                </a:solidFill>
                <a:ea typeface="+mj-ea"/>
              </a:rPr>
              <a:t>Authentication</a:t>
            </a:r>
          </a:p>
          <a:p>
            <a:pPr marL="285750" indent="-285750" algn="l">
              <a:buFont typeface="Arial" panose="020B0604020202020204" pitchFamily="34" charset="0"/>
              <a:buChar char="•"/>
            </a:pPr>
            <a:r>
              <a:rPr lang="en-US" sz="1400" dirty="0">
                <a:solidFill>
                  <a:srgbClr val="000000"/>
                </a:solidFill>
                <a:ea typeface="+mj-ea"/>
              </a:rPr>
              <a:t>MFA</a:t>
            </a:r>
          </a:p>
          <a:p>
            <a:pPr marL="285750" indent="-285750" algn="l">
              <a:buFont typeface="Arial" panose="020B0604020202020204" pitchFamily="34" charset="0"/>
              <a:buChar char="•"/>
            </a:pPr>
            <a:r>
              <a:rPr lang="en-US" sz="1400" dirty="0">
                <a:solidFill>
                  <a:srgbClr val="000000"/>
                </a:solidFill>
                <a:ea typeface="+mj-ea"/>
              </a:rPr>
              <a:t>Adaptive Risk</a:t>
            </a:r>
          </a:p>
          <a:p>
            <a:pPr marL="285750" indent="-285750" algn="l">
              <a:buFont typeface="Arial" panose="020B0604020202020204" pitchFamily="34" charset="0"/>
              <a:buChar char="•"/>
            </a:pPr>
            <a:endParaRPr lang="en-US" sz="1400" baseline="0" dirty="0">
              <a:solidFill>
                <a:srgbClr val="000000"/>
              </a:solidFill>
              <a:ea typeface="+mj-ea"/>
            </a:endParaRPr>
          </a:p>
          <a:p>
            <a:pPr marL="285750" indent="-285750" algn="l">
              <a:buFont typeface="Arial" panose="020B0604020202020204" pitchFamily="34" charset="0"/>
              <a:buChar char="•"/>
            </a:pPr>
            <a:endParaRPr lang="en-US" sz="1400" baseline="0" dirty="0">
              <a:ea typeface="+mj-ea"/>
            </a:endParaRPr>
          </a:p>
        </p:txBody>
      </p:sp>
      <p:sp>
        <p:nvSpPr>
          <p:cNvPr id="32" name="Rounded Rectangle 31">
            <a:extLst>
              <a:ext uri="{FF2B5EF4-FFF2-40B4-BE49-F238E27FC236}">
                <a16:creationId xmlns:a16="http://schemas.microsoft.com/office/drawing/2014/main" id="{83EA2C55-F7A0-0C41-ABC3-697B2E91C6E1}"/>
              </a:ext>
            </a:extLst>
          </p:cNvPr>
          <p:cNvSpPr/>
          <p:nvPr/>
        </p:nvSpPr>
        <p:spPr bwMode="auto">
          <a:xfrm>
            <a:off x="7052568" y="697778"/>
            <a:ext cx="2516381" cy="4810414"/>
          </a:xfrm>
          <a:prstGeom prst="roundRect">
            <a:avLst/>
          </a:prstGeom>
          <a:noFill/>
          <a:ln w="9525" cap="flat" cmpd="dbl"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nvGrpSpPr>
          <p:cNvPr id="67" name="Group 66">
            <a:extLst>
              <a:ext uri="{FF2B5EF4-FFF2-40B4-BE49-F238E27FC236}">
                <a16:creationId xmlns:a16="http://schemas.microsoft.com/office/drawing/2014/main" id="{4264E88D-5625-D645-87EC-C47101868A33}"/>
              </a:ext>
            </a:extLst>
          </p:cNvPr>
          <p:cNvGrpSpPr/>
          <p:nvPr/>
        </p:nvGrpSpPr>
        <p:grpSpPr>
          <a:xfrm>
            <a:off x="9512820" y="224850"/>
            <a:ext cx="2926327" cy="5885193"/>
            <a:chOff x="9946080" y="1144013"/>
            <a:chExt cx="2493071" cy="3693915"/>
          </a:xfrm>
        </p:grpSpPr>
        <p:sp>
          <p:nvSpPr>
            <p:cNvPr id="39" name="Rectangle 38">
              <a:extLst>
                <a:ext uri="{FF2B5EF4-FFF2-40B4-BE49-F238E27FC236}">
                  <a16:creationId xmlns:a16="http://schemas.microsoft.com/office/drawing/2014/main" id="{C69E9A02-CD20-2F49-9B8D-7F82AF513129}"/>
                </a:ext>
              </a:extLst>
            </p:cNvPr>
            <p:cNvSpPr/>
            <p:nvPr/>
          </p:nvSpPr>
          <p:spPr>
            <a:xfrm>
              <a:off x="10320852" y="2536943"/>
              <a:ext cx="2118299" cy="219928"/>
            </a:xfrm>
            <a:prstGeom prst="rect">
              <a:avLst/>
            </a:prstGeom>
          </p:spPr>
          <p:txBody>
            <a:bodyPr wrap="square">
              <a:spAutoFit/>
            </a:bodyPr>
            <a:lstStyle/>
            <a:p>
              <a:pPr marL="171450" indent="-171450">
                <a:buFont typeface="Arial" panose="020B0604020202020204" pitchFamily="34" charset="0"/>
                <a:buChar char="•"/>
              </a:pPr>
              <a:endParaRPr lang="en-US" sz="800" dirty="0"/>
            </a:p>
          </p:txBody>
        </p:sp>
        <p:sp>
          <p:nvSpPr>
            <p:cNvPr id="41" name="Rounded Rectangle 40">
              <a:extLst>
                <a:ext uri="{FF2B5EF4-FFF2-40B4-BE49-F238E27FC236}">
                  <a16:creationId xmlns:a16="http://schemas.microsoft.com/office/drawing/2014/main" id="{F2DEDCDB-F93B-4541-ABE2-9D8BC9C2A186}"/>
                </a:ext>
              </a:extLst>
            </p:cNvPr>
            <p:cNvSpPr/>
            <p:nvPr/>
          </p:nvSpPr>
          <p:spPr bwMode="auto">
            <a:xfrm>
              <a:off x="10205670" y="1144013"/>
              <a:ext cx="2018810" cy="3693915"/>
            </a:xfrm>
            <a:prstGeom prst="roundRect">
              <a:avLst/>
            </a:prstGeom>
            <a:solidFill>
              <a:schemeClr val="bg1"/>
            </a:solidFill>
            <a:ln w="6350" cap="flat" cmpd="sng" algn="ctr">
              <a:solidFill>
                <a:schemeClr val="tx2"/>
              </a:solidFill>
              <a:prstDash val="solid"/>
              <a:round/>
              <a:headEnd type="none" w="med" len="med"/>
              <a:tailEnd type="none" w="med" len="med"/>
            </a:ln>
            <a:effectLst>
              <a:glow rad="101600">
                <a:schemeClr val="accent1">
                  <a:satMod val="175000"/>
                  <a:alpha val="40000"/>
                </a:schemeClr>
              </a:glow>
            </a:effectLst>
          </p:spPr>
          <p:txBody>
            <a:bodyPr vert="horz" wrap="none" lIns="80480" tIns="40240" rIns="80480" bIns="40240" numCol="1" rtlCol="0" anchor="ctr" anchorCtr="0" compatLnSpc="1">
              <a:prstTxWarp prst="textNoShape">
                <a:avLst/>
              </a:prstTxWarp>
            </a:bodyPr>
            <a:lstStyle/>
            <a:p>
              <a:pPr defTabSz="804902"/>
              <a:endParaRPr lang="en-US" sz="1483" dirty="0">
                <a:solidFill>
                  <a:schemeClr val="accent1"/>
                </a:solidFill>
                <a:ea typeface="STKaiti"/>
              </a:endParaRPr>
            </a:p>
          </p:txBody>
        </p:sp>
        <p:sp>
          <p:nvSpPr>
            <p:cNvPr id="42" name="TextBox 41">
              <a:extLst>
                <a:ext uri="{FF2B5EF4-FFF2-40B4-BE49-F238E27FC236}">
                  <a16:creationId xmlns:a16="http://schemas.microsoft.com/office/drawing/2014/main" id="{4386A2BD-81AE-6E44-AD5C-B5951EB9B08F}"/>
                </a:ext>
              </a:extLst>
            </p:cNvPr>
            <p:cNvSpPr txBox="1"/>
            <p:nvPr/>
          </p:nvSpPr>
          <p:spPr>
            <a:xfrm rot="16200000">
              <a:off x="9656699" y="2505535"/>
              <a:ext cx="1123656" cy="544894"/>
            </a:xfrm>
            <a:prstGeom prst="rect">
              <a:avLst/>
            </a:prstGeom>
            <a:noFill/>
          </p:spPr>
          <p:txBody>
            <a:bodyPr wrap="square" lIns="84761" tIns="42381" rIns="84761" bIns="42381" rtlCol="0">
              <a:spAutoFit/>
            </a:bodyPr>
            <a:lstStyle>
              <a:defPPr>
                <a:defRPr lang="en-US"/>
              </a:defPPr>
              <a:lvl1pPr defTabSz="814927">
                <a:defRPr sz="927" b="1">
                  <a:solidFill>
                    <a:schemeClr val="accent1"/>
                  </a:solidFill>
                  <a:ea typeface="STKaiti"/>
                </a:defRPr>
              </a:lvl1pPr>
            </a:lstStyle>
            <a:p>
              <a:endParaRPr lang="en-US" sz="1800" dirty="0"/>
            </a:p>
            <a:p>
              <a:r>
                <a:rPr lang="en-US" sz="1800" dirty="0"/>
                <a:t>Applications</a:t>
              </a:r>
            </a:p>
          </p:txBody>
        </p:sp>
        <p:pic>
          <p:nvPicPr>
            <p:cNvPr id="44" name="Picture 4">
              <a:extLst>
                <a:ext uri="{FF2B5EF4-FFF2-40B4-BE49-F238E27FC236}">
                  <a16:creationId xmlns:a16="http://schemas.microsoft.com/office/drawing/2014/main" id="{26C6F926-1C7D-1F48-96AC-ECC8E7BAE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4078" y="1282082"/>
              <a:ext cx="746633" cy="60151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DA4C2045-E786-B942-A984-E8060F3225EE}"/>
                </a:ext>
              </a:extLst>
            </p:cNvPr>
            <p:cNvPicPr>
              <a:picLocks noChangeAspect="1"/>
            </p:cNvPicPr>
            <p:nvPr/>
          </p:nvPicPr>
          <p:blipFill>
            <a:blip r:embed="rId5"/>
            <a:stretch>
              <a:fillRect/>
            </a:stretch>
          </p:blipFill>
          <p:spPr>
            <a:xfrm>
              <a:off x="10545484" y="2428664"/>
              <a:ext cx="878307" cy="612005"/>
            </a:xfrm>
            <a:prstGeom prst="rect">
              <a:avLst/>
            </a:prstGeom>
          </p:spPr>
        </p:pic>
        <p:pic>
          <p:nvPicPr>
            <p:cNvPr id="46" name="Picture 2">
              <a:extLst>
                <a:ext uri="{FF2B5EF4-FFF2-40B4-BE49-F238E27FC236}">
                  <a16:creationId xmlns:a16="http://schemas.microsoft.com/office/drawing/2014/main" id="{D66E8A1E-BEB2-E847-93BC-EAE2E7D7C4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7877" y="3145004"/>
              <a:ext cx="589399" cy="30521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
              <a:extLst>
                <a:ext uri="{FF2B5EF4-FFF2-40B4-BE49-F238E27FC236}">
                  <a16:creationId xmlns:a16="http://schemas.microsoft.com/office/drawing/2014/main" id="{FB944359-CCBF-1145-A259-4248E19AD8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76340" y="1303926"/>
              <a:ext cx="327444" cy="4913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descr="office building icon">
              <a:extLst>
                <a:ext uri="{FF2B5EF4-FFF2-40B4-BE49-F238E27FC236}">
                  <a16:creationId xmlns:a16="http://schemas.microsoft.com/office/drawing/2014/main" id="{04D035B2-F83F-0242-B645-4F272D69306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81642" y="1883983"/>
              <a:ext cx="539721" cy="46870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4" descr="office building icon">
              <a:extLst>
                <a:ext uri="{FF2B5EF4-FFF2-40B4-BE49-F238E27FC236}">
                  <a16:creationId xmlns:a16="http://schemas.microsoft.com/office/drawing/2014/main" id="{9B9042CD-BAA7-7C45-96F7-92BD162C77D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62908" y="1908262"/>
              <a:ext cx="539721" cy="4687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descr="office building icon">
              <a:extLst>
                <a:ext uri="{FF2B5EF4-FFF2-40B4-BE49-F238E27FC236}">
                  <a16:creationId xmlns:a16="http://schemas.microsoft.com/office/drawing/2014/main" id="{92F1F716-F56E-A34E-BEB8-CE9B3AC15DA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61167" y="1892903"/>
              <a:ext cx="539721" cy="468701"/>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4B1D3CB8-E2DF-F74A-A975-48EFC8B098E5}"/>
                </a:ext>
              </a:extLst>
            </p:cNvPr>
            <p:cNvGrpSpPr/>
            <p:nvPr/>
          </p:nvGrpSpPr>
          <p:grpSpPr>
            <a:xfrm>
              <a:off x="10275294" y="3654754"/>
              <a:ext cx="1848732" cy="1086123"/>
              <a:chOff x="7409906" y="3800410"/>
              <a:chExt cx="3787211" cy="1630961"/>
            </a:xfrm>
          </p:grpSpPr>
          <p:sp>
            <p:nvSpPr>
              <p:cNvPr id="54" name="Cloud 53">
                <a:extLst>
                  <a:ext uri="{FF2B5EF4-FFF2-40B4-BE49-F238E27FC236}">
                    <a16:creationId xmlns:a16="http://schemas.microsoft.com/office/drawing/2014/main" id="{7E592E8B-53FD-4844-AC96-18D9523BA0E4}"/>
                  </a:ext>
                </a:extLst>
              </p:cNvPr>
              <p:cNvSpPr/>
              <p:nvPr/>
            </p:nvSpPr>
            <p:spPr bwMode="auto">
              <a:xfrm>
                <a:off x="7409906" y="3800410"/>
                <a:ext cx="3787211" cy="1630961"/>
              </a:xfrm>
              <a:prstGeom prst="cloud">
                <a:avLst/>
              </a:prstGeom>
              <a:noFill/>
              <a:ln w="6350" cap="flat" cmpd="sng" algn="ctr">
                <a:solidFill>
                  <a:srgbClr val="00008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pic>
            <p:nvPicPr>
              <p:cNvPr id="55" name="Picture 54">
                <a:extLst>
                  <a:ext uri="{FF2B5EF4-FFF2-40B4-BE49-F238E27FC236}">
                    <a16:creationId xmlns:a16="http://schemas.microsoft.com/office/drawing/2014/main" id="{6341A9C2-5A6F-B944-A7CD-FBB2A4FD0217}"/>
                  </a:ext>
                </a:extLst>
              </p:cNvPr>
              <p:cNvPicPr>
                <a:picLocks noChangeAspect="1"/>
              </p:cNvPicPr>
              <p:nvPr/>
            </p:nvPicPr>
            <p:blipFill>
              <a:blip r:embed="rId9"/>
              <a:stretch>
                <a:fillRect/>
              </a:stretch>
            </p:blipFill>
            <p:spPr>
              <a:xfrm>
                <a:off x="7972022" y="4241581"/>
                <a:ext cx="551010" cy="380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Picture 55">
                <a:extLst>
                  <a:ext uri="{FF2B5EF4-FFF2-40B4-BE49-F238E27FC236}">
                    <a16:creationId xmlns:a16="http://schemas.microsoft.com/office/drawing/2014/main" id="{CE1B9F9A-D94B-B847-8769-ADCD5B739C2C}"/>
                  </a:ext>
                </a:extLst>
              </p:cNvPr>
              <p:cNvPicPr>
                <a:picLocks noChangeAspect="1"/>
              </p:cNvPicPr>
              <p:nvPr/>
            </p:nvPicPr>
            <p:blipFill>
              <a:blip r:embed="rId10"/>
              <a:stretch>
                <a:fillRect/>
              </a:stretch>
            </p:blipFill>
            <p:spPr>
              <a:xfrm>
                <a:off x="7988807" y="4746127"/>
                <a:ext cx="534225" cy="365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Picture 56">
                <a:extLst>
                  <a:ext uri="{FF2B5EF4-FFF2-40B4-BE49-F238E27FC236}">
                    <a16:creationId xmlns:a16="http://schemas.microsoft.com/office/drawing/2014/main" id="{7CB292BE-0D0E-B646-AB6E-88BB9F2A7953}"/>
                  </a:ext>
                </a:extLst>
              </p:cNvPr>
              <p:cNvPicPr>
                <a:picLocks noChangeAspect="1"/>
              </p:cNvPicPr>
              <p:nvPr/>
            </p:nvPicPr>
            <p:blipFill>
              <a:blip r:embed="rId11"/>
              <a:stretch>
                <a:fillRect/>
              </a:stretch>
            </p:blipFill>
            <p:spPr>
              <a:xfrm>
                <a:off x="8632718" y="4302797"/>
                <a:ext cx="572905" cy="598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8" name="Picture 57">
                <a:extLst>
                  <a:ext uri="{FF2B5EF4-FFF2-40B4-BE49-F238E27FC236}">
                    <a16:creationId xmlns:a16="http://schemas.microsoft.com/office/drawing/2014/main" id="{E01451F5-79CE-7740-8454-00034ED120A3}"/>
                  </a:ext>
                </a:extLst>
              </p:cNvPr>
              <p:cNvPicPr>
                <a:picLocks noChangeAspect="1"/>
              </p:cNvPicPr>
              <p:nvPr/>
            </p:nvPicPr>
            <p:blipFill>
              <a:blip r:embed="rId12"/>
              <a:stretch>
                <a:fillRect/>
              </a:stretch>
            </p:blipFill>
            <p:spPr>
              <a:xfrm>
                <a:off x="8666780" y="4972545"/>
                <a:ext cx="578744" cy="257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9" name="Picture 58">
                <a:extLst>
                  <a:ext uri="{FF2B5EF4-FFF2-40B4-BE49-F238E27FC236}">
                    <a16:creationId xmlns:a16="http://schemas.microsoft.com/office/drawing/2014/main" id="{8DBA60D7-1366-E245-805A-0DFA3E840673}"/>
                  </a:ext>
                </a:extLst>
              </p:cNvPr>
              <p:cNvPicPr>
                <a:picLocks noChangeAspect="1"/>
              </p:cNvPicPr>
              <p:nvPr/>
            </p:nvPicPr>
            <p:blipFill>
              <a:blip r:embed="rId13"/>
              <a:stretch>
                <a:fillRect/>
              </a:stretch>
            </p:blipFill>
            <p:spPr>
              <a:xfrm>
                <a:off x="9339362" y="4161118"/>
                <a:ext cx="1502518" cy="391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0" name="Picture 59">
                <a:extLst>
                  <a:ext uri="{FF2B5EF4-FFF2-40B4-BE49-F238E27FC236}">
                    <a16:creationId xmlns:a16="http://schemas.microsoft.com/office/drawing/2014/main" id="{9A89150B-C215-DF46-A255-83128D0CACF4}"/>
                  </a:ext>
                </a:extLst>
              </p:cNvPr>
              <p:cNvPicPr>
                <a:picLocks noChangeAspect="1"/>
              </p:cNvPicPr>
              <p:nvPr/>
            </p:nvPicPr>
            <p:blipFill>
              <a:blip r:embed="rId14"/>
              <a:stretch>
                <a:fillRect/>
              </a:stretch>
            </p:blipFill>
            <p:spPr>
              <a:xfrm>
                <a:off x="9346571" y="4667375"/>
                <a:ext cx="1015639" cy="424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69" name="Curved Right Arrow 68">
            <a:extLst>
              <a:ext uri="{FF2B5EF4-FFF2-40B4-BE49-F238E27FC236}">
                <a16:creationId xmlns:a16="http://schemas.microsoft.com/office/drawing/2014/main" id="{593BC20D-6C5A-E745-B313-C84AC4BF7BB5}"/>
              </a:ext>
            </a:extLst>
          </p:cNvPr>
          <p:cNvSpPr/>
          <p:nvPr/>
        </p:nvSpPr>
        <p:spPr bwMode="auto">
          <a:xfrm rot="14960015">
            <a:off x="3784164" y="2851314"/>
            <a:ext cx="731520" cy="1738776"/>
          </a:xfrm>
          <a:prstGeom prst="curvedRightArrow">
            <a:avLst/>
          </a:prstGeom>
          <a:gradFill flip="none" rotWithShape="1">
            <a:gsLst>
              <a:gs pos="0">
                <a:schemeClr val="accent1">
                  <a:lumMod val="67000"/>
                </a:schemeClr>
              </a:gs>
              <a:gs pos="50000">
                <a:schemeClr val="accent1">
                  <a:lumMod val="97000"/>
                  <a:lumOff val="3000"/>
                </a:schemeClr>
              </a:gs>
              <a:gs pos="100000">
                <a:schemeClr val="accent1">
                  <a:lumMod val="60000"/>
                  <a:lumOff val="40000"/>
                </a:schemeClr>
              </a:gs>
            </a:gsLst>
            <a:lin ang="16200000" scaled="1"/>
            <a:tileRect/>
          </a:gra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71" name="Curved Right Arrow 70">
            <a:extLst>
              <a:ext uri="{FF2B5EF4-FFF2-40B4-BE49-F238E27FC236}">
                <a16:creationId xmlns:a16="http://schemas.microsoft.com/office/drawing/2014/main" id="{E16F5212-E49E-2543-900C-AF76520E220F}"/>
              </a:ext>
            </a:extLst>
          </p:cNvPr>
          <p:cNvSpPr/>
          <p:nvPr/>
        </p:nvSpPr>
        <p:spPr bwMode="auto">
          <a:xfrm rot="15467148">
            <a:off x="5186419" y="1848559"/>
            <a:ext cx="1273176" cy="3749326"/>
          </a:xfrm>
          <a:prstGeom prst="curvedRightArrow">
            <a:avLst>
              <a:gd name="adj1" fmla="val 15637"/>
              <a:gd name="adj2" fmla="val 36496"/>
              <a:gd name="adj3" fmla="val 25000"/>
            </a:avLst>
          </a:prstGeom>
          <a:gradFill flip="none" rotWithShape="1">
            <a:gsLst>
              <a:gs pos="0">
                <a:schemeClr val="accent1">
                  <a:lumMod val="25161"/>
                </a:schemeClr>
              </a:gs>
              <a:gs pos="91000">
                <a:schemeClr val="accent1">
                  <a:lumMod val="97000"/>
                  <a:lumOff val="3000"/>
                </a:schemeClr>
              </a:gs>
              <a:gs pos="100000">
                <a:schemeClr val="accent1">
                  <a:lumMod val="60000"/>
                  <a:lumOff val="40000"/>
                </a:schemeClr>
              </a:gs>
            </a:gsLst>
            <a:lin ang="16200000" scaled="1"/>
            <a:tileRect/>
          </a:gradFill>
          <a:ln w="6350" cap="flat" cmpd="sng" algn="ctr">
            <a:solidFill>
              <a:schemeClr val="tx2"/>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73" name="Curved Left Arrow 72">
            <a:extLst>
              <a:ext uri="{FF2B5EF4-FFF2-40B4-BE49-F238E27FC236}">
                <a16:creationId xmlns:a16="http://schemas.microsoft.com/office/drawing/2014/main" id="{CD8E8728-3435-434D-9032-F7FFF2EFE5B2}"/>
              </a:ext>
            </a:extLst>
          </p:cNvPr>
          <p:cNvSpPr/>
          <p:nvPr/>
        </p:nvSpPr>
        <p:spPr bwMode="auto">
          <a:xfrm rot="15961646">
            <a:off x="6699144" y="-142957"/>
            <a:ext cx="731520" cy="2056886"/>
          </a:xfrm>
          <a:prstGeom prst="curvedLeftArrow">
            <a:avLst/>
          </a:prstGeom>
          <a:gradFill flip="none" rotWithShape="1">
            <a:gsLst>
              <a:gs pos="0">
                <a:schemeClr val="accent1">
                  <a:lumMod val="67000"/>
                </a:schemeClr>
              </a:gs>
              <a:gs pos="50000">
                <a:schemeClr val="accent1">
                  <a:lumMod val="97000"/>
                  <a:lumOff val="3000"/>
                </a:schemeClr>
              </a:gs>
              <a:gs pos="100000">
                <a:schemeClr val="accent1">
                  <a:lumMod val="60000"/>
                  <a:lumOff val="40000"/>
                </a:schemeClr>
              </a:gs>
            </a:gsLst>
            <a:lin ang="16200000" scaled="1"/>
            <a:tileRect/>
          </a:gra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52" name="TextBox 51">
            <a:extLst>
              <a:ext uri="{FF2B5EF4-FFF2-40B4-BE49-F238E27FC236}">
                <a16:creationId xmlns:a16="http://schemas.microsoft.com/office/drawing/2014/main" id="{101F0988-908F-844C-A122-80888BF1D636}"/>
              </a:ext>
            </a:extLst>
          </p:cNvPr>
          <p:cNvSpPr txBox="1"/>
          <p:nvPr/>
        </p:nvSpPr>
        <p:spPr>
          <a:xfrm>
            <a:off x="7442822" y="5573158"/>
            <a:ext cx="1951986" cy="471456"/>
          </a:xfrm>
          <a:prstGeom prst="rect">
            <a:avLst/>
          </a:prstGeom>
          <a:noFill/>
        </p:spPr>
        <p:txBody>
          <a:bodyPr wrap="square" lIns="101134" tIns="50568" rIns="101134" bIns="50568" rtlCol="0">
            <a:spAutoFit/>
          </a:bodyPr>
          <a:lstStyle>
            <a:defPPr>
              <a:defRPr lang="en-US"/>
            </a:defPPr>
            <a:lvl1pPr>
              <a:defRPr sz="2400" b="1">
                <a:solidFill>
                  <a:srgbClr val="000000"/>
                </a:solidFill>
                <a:latin typeface="Calibri" pitchFamily="34" charset="0"/>
              </a:defRPr>
            </a:lvl1pPr>
          </a:lstStyle>
          <a:p>
            <a:r>
              <a:rPr lang="nl-NL" dirty="0"/>
              <a:t>PIM/PAM</a:t>
            </a:r>
          </a:p>
        </p:txBody>
      </p:sp>
      <p:sp>
        <p:nvSpPr>
          <p:cNvPr id="62" name="TextBox 61">
            <a:extLst>
              <a:ext uri="{FF2B5EF4-FFF2-40B4-BE49-F238E27FC236}">
                <a16:creationId xmlns:a16="http://schemas.microsoft.com/office/drawing/2014/main" id="{8E1BCA89-35A8-F848-9D2D-36701601CAE5}"/>
              </a:ext>
            </a:extLst>
          </p:cNvPr>
          <p:cNvSpPr txBox="1"/>
          <p:nvPr/>
        </p:nvSpPr>
        <p:spPr>
          <a:xfrm>
            <a:off x="7253666" y="4090146"/>
            <a:ext cx="2337338" cy="1384995"/>
          </a:xfrm>
          <a:prstGeom prst="rect">
            <a:avLst/>
          </a:prstGeom>
          <a:noFill/>
        </p:spPr>
        <p:txBody>
          <a:bodyPr wrap="square" rtlCol="0">
            <a:spAutoFit/>
          </a:bodyPr>
          <a:lstStyle/>
          <a:p>
            <a:pPr algn="l"/>
            <a:r>
              <a:rPr lang="en-US" sz="1400" b="1" u="sng" baseline="0" dirty="0">
                <a:solidFill>
                  <a:srgbClr val="000000"/>
                </a:solidFill>
                <a:ea typeface="+mj-ea"/>
              </a:rPr>
              <a:t>Secure </a:t>
            </a:r>
            <a:r>
              <a:rPr lang="en-US" sz="1400" b="1" u="sng" baseline="0" dirty="0" err="1">
                <a:solidFill>
                  <a:srgbClr val="000000"/>
                </a:solidFill>
                <a:ea typeface="+mj-ea"/>
              </a:rPr>
              <a:t>Privleged</a:t>
            </a:r>
            <a:r>
              <a:rPr lang="en-US" sz="1400" b="1" u="sng" baseline="0" dirty="0">
                <a:solidFill>
                  <a:srgbClr val="000000"/>
                </a:solidFill>
                <a:ea typeface="+mj-ea"/>
              </a:rPr>
              <a:t> Access</a:t>
            </a:r>
          </a:p>
          <a:p>
            <a:pPr marL="285750" indent="-285750" algn="l">
              <a:buFont typeface="Arial" panose="020B0604020202020204" pitchFamily="34" charset="0"/>
              <a:buChar char="•"/>
            </a:pPr>
            <a:r>
              <a:rPr lang="en-US" sz="1400" dirty="0">
                <a:solidFill>
                  <a:srgbClr val="000000"/>
                </a:solidFill>
                <a:ea typeface="+mj-ea"/>
              </a:rPr>
              <a:t>Password Vault</a:t>
            </a:r>
          </a:p>
          <a:p>
            <a:pPr marL="285750" indent="-285750" algn="l">
              <a:buFont typeface="Arial" panose="020B0604020202020204" pitchFamily="34" charset="0"/>
              <a:buChar char="•"/>
            </a:pPr>
            <a:r>
              <a:rPr lang="en-US" sz="1400" baseline="0" dirty="0">
                <a:solidFill>
                  <a:srgbClr val="000000"/>
                </a:solidFill>
                <a:ea typeface="+mj-ea"/>
              </a:rPr>
              <a:t>Session</a:t>
            </a:r>
            <a:r>
              <a:rPr lang="en-US" sz="1400" dirty="0">
                <a:solidFill>
                  <a:srgbClr val="000000"/>
                </a:solidFill>
                <a:ea typeface="+mj-ea"/>
              </a:rPr>
              <a:t> recording</a:t>
            </a:r>
          </a:p>
          <a:p>
            <a:pPr marL="285750" indent="-285750" algn="l">
              <a:buFont typeface="Arial" panose="020B0604020202020204" pitchFamily="34" charset="0"/>
              <a:buChar char="•"/>
            </a:pPr>
            <a:r>
              <a:rPr lang="en-US" sz="1400" baseline="0" dirty="0">
                <a:solidFill>
                  <a:srgbClr val="000000"/>
                </a:solidFill>
                <a:ea typeface="+mj-ea"/>
              </a:rPr>
              <a:t>JIT Access</a:t>
            </a:r>
          </a:p>
          <a:p>
            <a:pPr marL="285750" indent="-285750" algn="l">
              <a:buFont typeface="Arial" panose="020B0604020202020204" pitchFamily="34" charset="0"/>
              <a:buChar char="•"/>
            </a:pPr>
            <a:r>
              <a:rPr lang="en-US" sz="1400" dirty="0">
                <a:solidFill>
                  <a:srgbClr val="000000"/>
                </a:solidFill>
                <a:ea typeface="+mj-ea"/>
              </a:rPr>
              <a:t>Secure remote Access</a:t>
            </a:r>
          </a:p>
          <a:p>
            <a:pPr marL="285750" indent="-285750" algn="l">
              <a:buFont typeface="Arial" panose="020B0604020202020204" pitchFamily="34" charset="0"/>
              <a:buChar char="•"/>
            </a:pPr>
            <a:r>
              <a:rPr lang="en-US" sz="1400" baseline="0" dirty="0">
                <a:solidFill>
                  <a:srgbClr val="000000"/>
                </a:solidFill>
                <a:ea typeface="+mj-ea"/>
              </a:rPr>
              <a:t>EPM</a:t>
            </a:r>
          </a:p>
        </p:txBody>
      </p:sp>
      <p:sp>
        <p:nvSpPr>
          <p:cNvPr id="63" name="Title 1">
            <a:extLst>
              <a:ext uri="{FF2B5EF4-FFF2-40B4-BE49-F238E27FC236}">
                <a16:creationId xmlns:a16="http://schemas.microsoft.com/office/drawing/2014/main" id="{EF2C72B0-497D-8443-A600-0BE08B4B91D4}"/>
              </a:ext>
            </a:extLst>
          </p:cNvPr>
          <p:cNvSpPr>
            <a:spLocks noGrp="1"/>
          </p:cNvSpPr>
          <p:nvPr>
            <p:ph type="title"/>
          </p:nvPr>
        </p:nvSpPr>
        <p:spPr>
          <a:xfrm>
            <a:off x="757251" y="29594"/>
            <a:ext cx="5038453"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 Integrated IDAM Solutions</a:t>
            </a:r>
          </a:p>
        </p:txBody>
      </p:sp>
      <p:pic>
        <p:nvPicPr>
          <p:cNvPr id="8" name="Picture 7" descr="Icon&#10;&#10;Description automatically generated">
            <a:extLst>
              <a:ext uri="{FF2B5EF4-FFF2-40B4-BE49-F238E27FC236}">
                <a16:creationId xmlns:a16="http://schemas.microsoft.com/office/drawing/2014/main" id="{5DF7F5EF-CB57-0944-8EFF-F4475E98F13E}"/>
              </a:ext>
            </a:extLst>
          </p:cNvPr>
          <p:cNvPicPr>
            <a:picLocks noChangeAspect="1"/>
          </p:cNvPicPr>
          <p:nvPr/>
        </p:nvPicPr>
        <p:blipFill>
          <a:blip r:embed="rId15"/>
          <a:stretch>
            <a:fillRect/>
          </a:stretch>
        </p:blipFill>
        <p:spPr>
          <a:xfrm>
            <a:off x="2336167" y="946521"/>
            <a:ext cx="998282" cy="1005027"/>
          </a:xfrm>
          <a:prstGeom prst="rect">
            <a:avLst/>
          </a:prstGeom>
        </p:spPr>
      </p:pic>
      <p:pic>
        <p:nvPicPr>
          <p:cNvPr id="18" name="Picture 17" descr="Logo, icon&#10;&#10;Description automatically generated">
            <a:extLst>
              <a:ext uri="{FF2B5EF4-FFF2-40B4-BE49-F238E27FC236}">
                <a16:creationId xmlns:a16="http://schemas.microsoft.com/office/drawing/2014/main" id="{132A82FA-5D0D-5849-979E-F40D8B51EA5E}"/>
              </a:ext>
            </a:extLst>
          </p:cNvPr>
          <p:cNvPicPr>
            <a:picLocks noChangeAspect="1"/>
          </p:cNvPicPr>
          <p:nvPr/>
        </p:nvPicPr>
        <p:blipFill>
          <a:blip r:embed="rId16"/>
          <a:stretch>
            <a:fillRect/>
          </a:stretch>
        </p:blipFill>
        <p:spPr>
          <a:xfrm>
            <a:off x="4430758" y="2018354"/>
            <a:ext cx="2431628" cy="1122911"/>
          </a:xfrm>
          <a:prstGeom prst="rect">
            <a:avLst/>
          </a:prstGeom>
        </p:spPr>
      </p:pic>
      <p:pic>
        <p:nvPicPr>
          <p:cNvPr id="4" name="Picture 3" descr="Logo&#10;&#10;Description automatically generated">
            <a:extLst>
              <a:ext uri="{FF2B5EF4-FFF2-40B4-BE49-F238E27FC236}">
                <a16:creationId xmlns:a16="http://schemas.microsoft.com/office/drawing/2014/main" id="{374C3157-652C-F442-B63C-468758950205}"/>
              </a:ext>
            </a:extLst>
          </p:cNvPr>
          <p:cNvPicPr>
            <a:picLocks noChangeAspect="1"/>
          </p:cNvPicPr>
          <p:nvPr/>
        </p:nvPicPr>
        <p:blipFill>
          <a:blip r:embed="rId17"/>
          <a:stretch>
            <a:fillRect/>
          </a:stretch>
        </p:blipFill>
        <p:spPr>
          <a:xfrm>
            <a:off x="4406900" y="1246076"/>
            <a:ext cx="2427780" cy="689909"/>
          </a:xfrm>
          <a:prstGeom prst="rect">
            <a:avLst/>
          </a:prstGeom>
        </p:spPr>
      </p:pic>
      <p:pic>
        <p:nvPicPr>
          <p:cNvPr id="6" name="Picture 5" descr="Logo, company name&#10;&#10;Description automatically generated">
            <a:extLst>
              <a:ext uri="{FF2B5EF4-FFF2-40B4-BE49-F238E27FC236}">
                <a16:creationId xmlns:a16="http://schemas.microsoft.com/office/drawing/2014/main" id="{3E9BBD01-D3FA-7841-8DCB-82382207B8AA}"/>
              </a:ext>
            </a:extLst>
          </p:cNvPr>
          <p:cNvPicPr>
            <a:picLocks noChangeAspect="1"/>
          </p:cNvPicPr>
          <p:nvPr/>
        </p:nvPicPr>
        <p:blipFill>
          <a:blip r:embed="rId18"/>
          <a:stretch>
            <a:fillRect/>
          </a:stretch>
        </p:blipFill>
        <p:spPr>
          <a:xfrm>
            <a:off x="7256762" y="1266027"/>
            <a:ext cx="2044700" cy="1447800"/>
          </a:xfrm>
          <a:prstGeom prst="rect">
            <a:avLst/>
          </a:prstGeom>
        </p:spPr>
      </p:pic>
      <p:grpSp>
        <p:nvGrpSpPr>
          <p:cNvPr id="61" name="Group 60">
            <a:extLst>
              <a:ext uri="{FF2B5EF4-FFF2-40B4-BE49-F238E27FC236}">
                <a16:creationId xmlns:a16="http://schemas.microsoft.com/office/drawing/2014/main" id="{5E4AA347-4913-B34A-ACDD-4B0E19F9FF16}"/>
              </a:ext>
            </a:extLst>
          </p:cNvPr>
          <p:cNvGrpSpPr/>
          <p:nvPr/>
        </p:nvGrpSpPr>
        <p:grpSpPr>
          <a:xfrm>
            <a:off x="1604879" y="1829320"/>
            <a:ext cx="2516381" cy="2284518"/>
            <a:chOff x="4393228" y="2373490"/>
            <a:chExt cx="3436083" cy="2685142"/>
          </a:xfrm>
        </p:grpSpPr>
        <p:grpSp>
          <p:nvGrpSpPr>
            <p:cNvPr id="64" name="Group 63">
              <a:extLst>
                <a:ext uri="{FF2B5EF4-FFF2-40B4-BE49-F238E27FC236}">
                  <a16:creationId xmlns:a16="http://schemas.microsoft.com/office/drawing/2014/main" id="{4391CA79-71A4-7541-AE13-C878677BE7E2}"/>
                </a:ext>
              </a:extLst>
            </p:cNvPr>
            <p:cNvGrpSpPr/>
            <p:nvPr/>
          </p:nvGrpSpPr>
          <p:grpSpPr>
            <a:xfrm>
              <a:off x="4393228" y="2373490"/>
              <a:ext cx="3436083" cy="2685142"/>
              <a:chOff x="4438807" y="1920008"/>
              <a:chExt cx="3436083" cy="2685142"/>
            </a:xfrm>
          </p:grpSpPr>
          <p:sp>
            <p:nvSpPr>
              <p:cNvPr id="74" name="TextBox 73">
                <a:extLst>
                  <a:ext uri="{FF2B5EF4-FFF2-40B4-BE49-F238E27FC236}">
                    <a16:creationId xmlns:a16="http://schemas.microsoft.com/office/drawing/2014/main" id="{AE545544-07B7-2646-9609-39BE033446BC}"/>
                  </a:ext>
                </a:extLst>
              </p:cNvPr>
              <p:cNvSpPr txBox="1"/>
              <p:nvPr/>
            </p:nvSpPr>
            <p:spPr>
              <a:xfrm>
                <a:off x="5589669" y="2759735"/>
                <a:ext cx="917175" cy="588132"/>
              </a:xfrm>
              <a:prstGeom prst="rect">
                <a:avLst/>
              </a:prstGeom>
              <a:noFill/>
            </p:spPr>
            <p:txBody>
              <a:bodyPr wrap="none" rtlCol="0">
                <a:spAutoFit/>
              </a:bodyPr>
              <a:lstStyle/>
              <a:p>
                <a:r>
                  <a:rPr lang="en-US" sz="3200" baseline="0" dirty="0">
                    <a:solidFill>
                      <a:srgbClr val="0070C0"/>
                    </a:solidFill>
                    <a:ea typeface="+mj-ea"/>
                  </a:rPr>
                  <a:t>IGA</a:t>
                </a:r>
              </a:p>
            </p:txBody>
          </p:sp>
          <p:pic>
            <p:nvPicPr>
              <p:cNvPr id="72" name="Picture 71">
                <a:extLst>
                  <a:ext uri="{FF2B5EF4-FFF2-40B4-BE49-F238E27FC236}">
                    <a16:creationId xmlns:a16="http://schemas.microsoft.com/office/drawing/2014/main" id="{3D8F2D78-CF05-EB44-B8DE-0C9A6249C284}"/>
                  </a:ext>
                </a:extLst>
              </p:cNvPr>
              <p:cNvPicPr>
                <a:picLocks noChangeAspect="1"/>
              </p:cNvPicPr>
              <p:nvPr/>
            </p:nvPicPr>
            <p:blipFill>
              <a:blip r:embed="rId19"/>
              <a:stretch>
                <a:fillRect/>
              </a:stretch>
            </p:blipFill>
            <p:spPr>
              <a:xfrm>
                <a:off x="4438807" y="1920008"/>
                <a:ext cx="3436083" cy="2685142"/>
              </a:xfrm>
              <a:prstGeom prst="ellipse">
                <a:avLst/>
              </a:prstGeom>
            </p:spPr>
          </p:pic>
        </p:grpSp>
        <p:grpSp>
          <p:nvGrpSpPr>
            <p:cNvPr id="65" name="Group 64">
              <a:extLst>
                <a:ext uri="{FF2B5EF4-FFF2-40B4-BE49-F238E27FC236}">
                  <a16:creationId xmlns:a16="http://schemas.microsoft.com/office/drawing/2014/main" id="{D629D763-ACA4-5B46-A398-00C10A04CA30}"/>
                </a:ext>
              </a:extLst>
            </p:cNvPr>
            <p:cNvGrpSpPr/>
            <p:nvPr/>
          </p:nvGrpSpPr>
          <p:grpSpPr>
            <a:xfrm>
              <a:off x="6296375" y="3213217"/>
              <a:ext cx="917175" cy="588673"/>
              <a:chOff x="1335008" y="1851183"/>
              <a:chExt cx="2066314" cy="1426351"/>
            </a:xfrm>
          </p:grpSpPr>
          <p:pic>
            <p:nvPicPr>
              <p:cNvPr id="66" name="Picture 20" descr="database process icon">
                <a:extLst>
                  <a:ext uri="{FF2B5EF4-FFF2-40B4-BE49-F238E27FC236}">
                    <a16:creationId xmlns:a16="http://schemas.microsoft.com/office/drawing/2014/main" id="{20CDDB61-C287-B042-84D5-BC53A6990E1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078091" y="1851183"/>
                <a:ext cx="1323231" cy="1426351"/>
              </a:xfrm>
              <a:prstGeom prst="rect">
                <a:avLst/>
              </a:prstGeom>
              <a:noFill/>
            </p:spPr>
          </p:pic>
          <p:pic>
            <p:nvPicPr>
              <p:cNvPr id="70" name="Picture 69">
                <a:extLst>
                  <a:ext uri="{FF2B5EF4-FFF2-40B4-BE49-F238E27FC236}">
                    <a16:creationId xmlns:a16="http://schemas.microsoft.com/office/drawing/2014/main" id="{58A2E524-CD69-AB48-BFF1-66173C6454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8" y="2174180"/>
                <a:ext cx="821680" cy="821681"/>
              </a:xfrm>
              <a:prstGeom prst="rect">
                <a:avLst/>
              </a:prstGeom>
            </p:spPr>
          </p:pic>
        </p:grpSp>
      </p:grpSp>
      <p:sp>
        <p:nvSpPr>
          <p:cNvPr id="75" name="TextBox 74">
            <a:extLst>
              <a:ext uri="{FF2B5EF4-FFF2-40B4-BE49-F238E27FC236}">
                <a16:creationId xmlns:a16="http://schemas.microsoft.com/office/drawing/2014/main" id="{00818499-882F-9E4C-8F36-4EF50406B5D4}"/>
              </a:ext>
            </a:extLst>
          </p:cNvPr>
          <p:cNvSpPr txBox="1"/>
          <p:nvPr/>
        </p:nvSpPr>
        <p:spPr>
          <a:xfrm>
            <a:off x="2119394" y="2540199"/>
            <a:ext cx="671684" cy="500383"/>
          </a:xfrm>
          <a:prstGeom prst="rect">
            <a:avLst/>
          </a:prstGeom>
          <a:noFill/>
        </p:spPr>
        <p:txBody>
          <a:bodyPr wrap="none" rtlCol="0">
            <a:spAutoFit/>
          </a:bodyPr>
          <a:lstStyle/>
          <a:p>
            <a:r>
              <a:rPr lang="en-US" sz="3200" baseline="0" dirty="0">
                <a:solidFill>
                  <a:srgbClr val="0070C0"/>
                </a:solidFill>
                <a:ea typeface="+mj-ea"/>
              </a:rPr>
              <a:t>IGA</a:t>
            </a:r>
          </a:p>
        </p:txBody>
      </p:sp>
    </p:spTree>
    <p:extLst>
      <p:ext uri="{BB962C8B-B14F-4D97-AF65-F5344CB8AC3E}">
        <p14:creationId xmlns:p14="http://schemas.microsoft.com/office/powerpoint/2010/main" val="291628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27" grpId="0" animBg="1"/>
      <p:bldP spid="14" grpId="0"/>
      <p:bldP spid="15" grpId="0"/>
      <p:bldP spid="23" grpId="0"/>
      <p:bldP spid="24" grpId="0"/>
      <p:bldP spid="29" grpId="0"/>
      <p:bldP spid="30" grpId="0" animBg="1"/>
      <p:bldP spid="31" grpId="0"/>
      <p:bldP spid="32" grpId="0" animBg="1"/>
      <p:bldP spid="69" grpId="0" animBg="1"/>
      <p:bldP spid="71" grpId="0" animBg="1"/>
      <p:bldP spid="73" grpId="0" animBg="1"/>
      <p:bldP spid="52" grpId="0"/>
      <p:bldP spid="62" grpId="0"/>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4">
            <a:extLst>
              <a:ext uri="{FF2B5EF4-FFF2-40B4-BE49-F238E27FC236}">
                <a16:creationId xmlns:a16="http://schemas.microsoft.com/office/drawing/2014/main" id="{F877B99F-B9C2-0440-A254-0F4BD927DE13}"/>
              </a:ext>
            </a:extLst>
          </p:cNvPr>
          <p:cNvSpPr>
            <a:spLocks noChangeArrowheads="1"/>
          </p:cNvSpPr>
          <p:nvPr/>
        </p:nvSpPr>
        <p:spPr bwMode="auto">
          <a:xfrm>
            <a:off x="918105" y="4144907"/>
            <a:ext cx="2264613" cy="2264613"/>
          </a:xfrm>
          <a:custGeom>
            <a:avLst/>
            <a:gdLst>
              <a:gd name="T0" fmla="*/ 3736 w 3737"/>
              <a:gd name="T1" fmla="*/ 1868 h 3737"/>
              <a:gd name="T2" fmla="*/ 3736 w 3737"/>
              <a:gd name="T3" fmla="*/ 1868 h 3737"/>
              <a:gd name="T4" fmla="*/ 1868 w 3737"/>
              <a:gd name="T5" fmla="*/ 3736 h 3737"/>
              <a:gd name="T6" fmla="*/ 1868 w 3737"/>
              <a:gd name="T7" fmla="*/ 3736 h 3737"/>
              <a:gd name="T8" fmla="*/ 0 w 3737"/>
              <a:gd name="T9" fmla="*/ 1868 h 3737"/>
              <a:gd name="T10" fmla="*/ 0 w 3737"/>
              <a:gd name="T11" fmla="*/ 1868 h 3737"/>
              <a:gd name="T12" fmla="*/ 1868 w 3737"/>
              <a:gd name="T13" fmla="*/ 0 h 3737"/>
              <a:gd name="T14" fmla="*/ 1868 w 3737"/>
              <a:gd name="T15" fmla="*/ 0 h 3737"/>
              <a:gd name="T16" fmla="*/ 3736 w 3737"/>
              <a:gd name="T17" fmla="*/ 1868 h 3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7" h="3737">
                <a:moveTo>
                  <a:pt x="3736" y="1868"/>
                </a:moveTo>
                <a:lnTo>
                  <a:pt x="3736" y="1868"/>
                </a:lnTo>
                <a:cubicBezTo>
                  <a:pt x="3736" y="2900"/>
                  <a:pt x="2900" y="3736"/>
                  <a:pt x="1868" y="3736"/>
                </a:cubicBezTo>
                <a:lnTo>
                  <a:pt x="1868" y="3736"/>
                </a:lnTo>
                <a:cubicBezTo>
                  <a:pt x="837" y="3736"/>
                  <a:pt x="0" y="2900"/>
                  <a:pt x="0" y="1868"/>
                </a:cubicBezTo>
                <a:lnTo>
                  <a:pt x="0" y="1868"/>
                </a:lnTo>
                <a:cubicBezTo>
                  <a:pt x="0" y="837"/>
                  <a:pt x="837" y="0"/>
                  <a:pt x="1868" y="0"/>
                </a:cubicBezTo>
                <a:lnTo>
                  <a:pt x="1868" y="0"/>
                </a:lnTo>
                <a:cubicBezTo>
                  <a:pt x="2900" y="0"/>
                  <a:pt x="3736" y="837"/>
                  <a:pt x="3736" y="1868"/>
                </a:cubicBezTo>
              </a:path>
            </a:pathLst>
          </a:custGeom>
          <a:solidFill>
            <a:schemeClr val="accent1"/>
          </a:solidFill>
          <a:ln>
            <a:noFill/>
          </a:ln>
          <a:effectLst/>
        </p:spPr>
        <p:txBody>
          <a:bodyPr wrap="none" anchor="ctr"/>
          <a:lstStyle/>
          <a:p>
            <a:endParaRPr lang="en-US" sz="3178"/>
          </a:p>
        </p:txBody>
      </p:sp>
      <p:sp>
        <p:nvSpPr>
          <p:cNvPr id="6" name="Freeform 15">
            <a:extLst>
              <a:ext uri="{FF2B5EF4-FFF2-40B4-BE49-F238E27FC236}">
                <a16:creationId xmlns:a16="http://schemas.microsoft.com/office/drawing/2014/main" id="{B6D00041-165C-BF4B-AD74-CF1BF87D37C8}"/>
              </a:ext>
            </a:extLst>
          </p:cNvPr>
          <p:cNvSpPr>
            <a:spLocks noChangeArrowheads="1"/>
          </p:cNvSpPr>
          <p:nvPr/>
        </p:nvSpPr>
        <p:spPr bwMode="auto">
          <a:xfrm>
            <a:off x="2030359" y="3572739"/>
            <a:ext cx="42779" cy="644358"/>
          </a:xfrm>
          <a:custGeom>
            <a:avLst/>
            <a:gdLst>
              <a:gd name="T0" fmla="*/ 36 w 72"/>
              <a:gd name="T1" fmla="*/ 1060 h 1061"/>
              <a:gd name="T2" fmla="*/ 36 w 72"/>
              <a:gd name="T3" fmla="*/ 1060 h 1061"/>
              <a:gd name="T4" fmla="*/ 0 w 72"/>
              <a:gd name="T5" fmla="*/ 1025 h 1061"/>
              <a:gd name="T6" fmla="*/ 0 w 72"/>
              <a:gd name="T7" fmla="*/ 36 h 1061"/>
              <a:gd name="T8" fmla="*/ 0 w 72"/>
              <a:gd name="T9" fmla="*/ 36 h 1061"/>
              <a:gd name="T10" fmla="*/ 36 w 72"/>
              <a:gd name="T11" fmla="*/ 0 h 1061"/>
              <a:gd name="T12" fmla="*/ 36 w 72"/>
              <a:gd name="T13" fmla="*/ 0 h 1061"/>
              <a:gd name="T14" fmla="*/ 71 w 72"/>
              <a:gd name="T15" fmla="*/ 36 h 1061"/>
              <a:gd name="T16" fmla="*/ 71 w 72"/>
              <a:gd name="T17" fmla="*/ 1025 h 1061"/>
              <a:gd name="T18" fmla="*/ 71 w 72"/>
              <a:gd name="T19" fmla="*/ 1025 h 1061"/>
              <a:gd name="T20" fmla="*/ 36 w 72"/>
              <a:gd name="T21" fmla="*/ 1060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061">
                <a:moveTo>
                  <a:pt x="36" y="1060"/>
                </a:moveTo>
                <a:lnTo>
                  <a:pt x="36" y="1060"/>
                </a:lnTo>
                <a:cubicBezTo>
                  <a:pt x="16" y="1060"/>
                  <a:pt x="0" y="1044"/>
                  <a:pt x="0" y="1025"/>
                </a:cubicBezTo>
                <a:lnTo>
                  <a:pt x="0" y="36"/>
                </a:lnTo>
                <a:lnTo>
                  <a:pt x="0" y="36"/>
                </a:lnTo>
                <a:cubicBezTo>
                  <a:pt x="0" y="16"/>
                  <a:pt x="16" y="0"/>
                  <a:pt x="36" y="0"/>
                </a:cubicBezTo>
                <a:lnTo>
                  <a:pt x="36" y="0"/>
                </a:lnTo>
                <a:cubicBezTo>
                  <a:pt x="55" y="0"/>
                  <a:pt x="71" y="16"/>
                  <a:pt x="71" y="36"/>
                </a:cubicBezTo>
                <a:lnTo>
                  <a:pt x="71" y="1025"/>
                </a:lnTo>
                <a:lnTo>
                  <a:pt x="71" y="1025"/>
                </a:lnTo>
                <a:cubicBezTo>
                  <a:pt x="71" y="1044"/>
                  <a:pt x="55" y="1060"/>
                  <a:pt x="36" y="1060"/>
                </a:cubicBezTo>
              </a:path>
            </a:pathLst>
          </a:custGeom>
          <a:solidFill>
            <a:schemeClr val="accent1"/>
          </a:solidFill>
          <a:ln>
            <a:noFill/>
          </a:ln>
          <a:effectLst/>
        </p:spPr>
        <p:txBody>
          <a:bodyPr wrap="none" anchor="ctr"/>
          <a:lstStyle/>
          <a:p>
            <a:endParaRPr lang="en-US" sz="3178"/>
          </a:p>
        </p:txBody>
      </p:sp>
      <p:sp>
        <p:nvSpPr>
          <p:cNvPr id="7" name="Freeform 16">
            <a:extLst>
              <a:ext uri="{FF2B5EF4-FFF2-40B4-BE49-F238E27FC236}">
                <a16:creationId xmlns:a16="http://schemas.microsoft.com/office/drawing/2014/main" id="{64C96B33-D6D9-D146-882A-9ABD8B5210D7}"/>
              </a:ext>
            </a:extLst>
          </p:cNvPr>
          <p:cNvSpPr>
            <a:spLocks noChangeArrowheads="1"/>
          </p:cNvSpPr>
          <p:nvPr/>
        </p:nvSpPr>
        <p:spPr bwMode="auto">
          <a:xfrm>
            <a:off x="1976885" y="3495200"/>
            <a:ext cx="149727" cy="149727"/>
          </a:xfrm>
          <a:custGeom>
            <a:avLst/>
            <a:gdLst>
              <a:gd name="T0" fmla="*/ 245 w 246"/>
              <a:gd name="T1" fmla="*/ 123 h 246"/>
              <a:gd name="T2" fmla="*/ 245 w 246"/>
              <a:gd name="T3" fmla="*/ 123 h 246"/>
              <a:gd name="T4" fmla="*/ 123 w 246"/>
              <a:gd name="T5" fmla="*/ 245 h 246"/>
              <a:gd name="T6" fmla="*/ 123 w 246"/>
              <a:gd name="T7" fmla="*/ 245 h 246"/>
              <a:gd name="T8" fmla="*/ 0 w 246"/>
              <a:gd name="T9" fmla="*/ 123 h 246"/>
              <a:gd name="T10" fmla="*/ 0 w 246"/>
              <a:gd name="T11" fmla="*/ 123 h 246"/>
              <a:gd name="T12" fmla="*/ 123 w 246"/>
              <a:gd name="T13" fmla="*/ 0 h 246"/>
              <a:gd name="T14" fmla="*/ 123 w 246"/>
              <a:gd name="T15" fmla="*/ 0 h 246"/>
              <a:gd name="T16" fmla="*/ 245 w 246"/>
              <a:gd name="T17" fmla="*/ 12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46">
                <a:moveTo>
                  <a:pt x="245" y="123"/>
                </a:moveTo>
                <a:lnTo>
                  <a:pt x="245" y="123"/>
                </a:lnTo>
                <a:cubicBezTo>
                  <a:pt x="245" y="190"/>
                  <a:pt x="190" y="245"/>
                  <a:pt x="123" y="245"/>
                </a:cubicBezTo>
                <a:lnTo>
                  <a:pt x="123" y="245"/>
                </a:lnTo>
                <a:cubicBezTo>
                  <a:pt x="55" y="245"/>
                  <a:pt x="0" y="190"/>
                  <a:pt x="0" y="123"/>
                </a:cubicBezTo>
                <a:lnTo>
                  <a:pt x="0" y="123"/>
                </a:lnTo>
                <a:cubicBezTo>
                  <a:pt x="0" y="55"/>
                  <a:pt x="55" y="0"/>
                  <a:pt x="123" y="0"/>
                </a:cubicBezTo>
                <a:lnTo>
                  <a:pt x="123" y="0"/>
                </a:lnTo>
                <a:cubicBezTo>
                  <a:pt x="190" y="0"/>
                  <a:pt x="245" y="55"/>
                  <a:pt x="245" y="123"/>
                </a:cubicBezTo>
              </a:path>
            </a:pathLst>
          </a:custGeom>
          <a:solidFill>
            <a:schemeClr val="accent1"/>
          </a:solidFill>
          <a:ln>
            <a:noFill/>
          </a:ln>
          <a:effectLst/>
        </p:spPr>
        <p:txBody>
          <a:bodyPr wrap="none" anchor="ctr"/>
          <a:lstStyle/>
          <a:p>
            <a:endParaRPr lang="en-US" sz="3178"/>
          </a:p>
        </p:txBody>
      </p:sp>
      <p:sp>
        <p:nvSpPr>
          <p:cNvPr id="8" name="Freeform 17">
            <a:extLst>
              <a:ext uri="{FF2B5EF4-FFF2-40B4-BE49-F238E27FC236}">
                <a16:creationId xmlns:a16="http://schemas.microsoft.com/office/drawing/2014/main" id="{5C09EE81-A089-3D44-A2E6-F247EBCCFF02}"/>
              </a:ext>
            </a:extLst>
          </p:cNvPr>
          <p:cNvSpPr>
            <a:spLocks noChangeArrowheads="1"/>
          </p:cNvSpPr>
          <p:nvPr/>
        </p:nvSpPr>
        <p:spPr bwMode="auto">
          <a:xfrm>
            <a:off x="1364611" y="4262549"/>
            <a:ext cx="1374276" cy="1786024"/>
          </a:xfrm>
          <a:custGeom>
            <a:avLst/>
            <a:gdLst>
              <a:gd name="T0" fmla="*/ 2230 w 2265"/>
              <a:gd name="T1" fmla="*/ 2071 h 2946"/>
              <a:gd name="T2" fmla="*/ 2159 w 2265"/>
              <a:gd name="T3" fmla="*/ 2067 h 2946"/>
              <a:gd name="T4" fmla="*/ 1590 w 2265"/>
              <a:gd name="T5" fmla="*/ 1809 h 2946"/>
              <a:gd name="T6" fmla="*/ 1885 w 2265"/>
              <a:gd name="T7" fmla="*/ 1474 h 2946"/>
              <a:gd name="T8" fmla="*/ 2229 w 2265"/>
              <a:gd name="T9" fmla="*/ 1553 h 2946"/>
              <a:gd name="T10" fmla="*/ 2264 w 2265"/>
              <a:gd name="T11" fmla="*/ 674 h 2946"/>
              <a:gd name="T12" fmla="*/ 1447 w 2265"/>
              <a:gd name="T13" fmla="*/ 674 h 2946"/>
              <a:gd name="T14" fmla="*/ 1347 w 2265"/>
              <a:gd name="T15" fmla="*/ 618 h 2946"/>
              <a:gd name="T16" fmla="*/ 1342 w 2265"/>
              <a:gd name="T17" fmla="*/ 505 h 2946"/>
              <a:gd name="T18" fmla="*/ 1407 w 2265"/>
              <a:gd name="T19" fmla="*/ 172 h 2946"/>
              <a:gd name="T20" fmla="*/ 1349 w 2265"/>
              <a:gd name="T21" fmla="*/ 77 h 2946"/>
              <a:gd name="T22" fmla="*/ 921 w 2265"/>
              <a:gd name="T23" fmla="*/ 65 h 2946"/>
              <a:gd name="T24" fmla="*/ 887 w 2265"/>
              <a:gd name="T25" fmla="*/ 101 h 2946"/>
              <a:gd name="T26" fmla="*/ 880 w 2265"/>
              <a:gd name="T27" fmla="*/ 109 h 2946"/>
              <a:gd name="T28" fmla="*/ 877 w 2265"/>
              <a:gd name="T29" fmla="*/ 114 h 2946"/>
              <a:gd name="T30" fmla="*/ 870 w 2265"/>
              <a:gd name="T31" fmla="*/ 125 h 2946"/>
              <a:gd name="T32" fmla="*/ 869 w 2265"/>
              <a:gd name="T33" fmla="*/ 126 h 2946"/>
              <a:gd name="T34" fmla="*/ 838 w 2265"/>
              <a:gd name="T35" fmla="*/ 251 h 2946"/>
              <a:gd name="T36" fmla="*/ 911 w 2265"/>
              <a:gd name="T37" fmla="*/ 505 h 2946"/>
              <a:gd name="T38" fmla="*/ 806 w 2265"/>
              <a:gd name="T39" fmla="*/ 674 h 2946"/>
              <a:gd name="T40" fmla="*/ 0 w 2265"/>
              <a:gd name="T41" fmla="*/ 1494 h 2946"/>
              <a:gd name="T42" fmla="*/ 54 w 2265"/>
              <a:gd name="T43" fmla="*/ 1592 h 2946"/>
              <a:gd name="T44" fmla="*/ 423 w 2265"/>
              <a:gd name="T45" fmla="*/ 1525 h 2946"/>
              <a:gd name="T46" fmla="*/ 437 w 2265"/>
              <a:gd name="T47" fmla="*/ 1526 h 2946"/>
              <a:gd name="T48" fmla="*/ 549 w 2265"/>
              <a:gd name="T49" fmla="*/ 1557 h 2946"/>
              <a:gd name="T50" fmla="*/ 556 w 2265"/>
              <a:gd name="T51" fmla="*/ 1562 h 2946"/>
              <a:gd name="T52" fmla="*/ 565 w 2265"/>
              <a:gd name="T53" fmla="*/ 1568 h 2946"/>
              <a:gd name="T54" fmla="*/ 571 w 2265"/>
              <a:gd name="T55" fmla="*/ 1572 h 2946"/>
              <a:gd name="T56" fmla="*/ 608 w 2265"/>
              <a:gd name="T57" fmla="*/ 1609 h 2946"/>
              <a:gd name="T58" fmla="*/ 674 w 2265"/>
              <a:gd name="T59" fmla="*/ 1816 h 2946"/>
              <a:gd name="T60" fmla="*/ 503 w 2265"/>
              <a:gd name="T61" fmla="*/ 2095 h 2946"/>
              <a:gd name="T62" fmla="*/ 423 w 2265"/>
              <a:gd name="T63" fmla="*/ 2107 h 2946"/>
              <a:gd name="T64" fmla="*/ 56 w 2265"/>
              <a:gd name="T65" fmla="*/ 2034 h 2946"/>
              <a:gd name="T66" fmla="*/ 49 w 2265"/>
              <a:gd name="T67" fmla="*/ 2039 h 2946"/>
              <a:gd name="T68" fmla="*/ 0 w 2265"/>
              <a:gd name="T69" fmla="*/ 2945 h 2946"/>
              <a:gd name="T70" fmla="*/ 905 w 2265"/>
              <a:gd name="T71" fmla="*/ 2890 h 2946"/>
              <a:gd name="T72" fmla="*/ 911 w 2265"/>
              <a:gd name="T73" fmla="*/ 2776 h 2946"/>
              <a:gd name="T74" fmla="*/ 838 w 2265"/>
              <a:gd name="T75" fmla="*/ 2507 h 2946"/>
              <a:gd name="T76" fmla="*/ 869 w 2265"/>
              <a:gd name="T77" fmla="*/ 2396 h 2946"/>
              <a:gd name="T78" fmla="*/ 875 w 2265"/>
              <a:gd name="T79" fmla="*/ 2388 h 2946"/>
              <a:gd name="T80" fmla="*/ 877 w 2265"/>
              <a:gd name="T81" fmla="*/ 2384 h 2946"/>
              <a:gd name="T82" fmla="*/ 884 w 2265"/>
              <a:gd name="T83" fmla="*/ 2373 h 2946"/>
              <a:gd name="T84" fmla="*/ 887 w 2265"/>
              <a:gd name="T85" fmla="*/ 2371 h 2946"/>
              <a:gd name="T86" fmla="*/ 1129 w 2265"/>
              <a:gd name="T87" fmla="*/ 2270 h 2946"/>
              <a:gd name="T88" fmla="*/ 1349 w 2265"/>
              <a:gd name="T89" fmla="*/ 2348 h 2946"/>
              <a:gd name="T90" fmla="*/ 1419 w 2265"/>
              <a:gd name="T91" fmla="*/ 2521 h 2946"/>
              <a:gd name="T92" fmla="*/ 1342 w 2265"/>
              <a:gd name="T93" fmla="*/ 2775 h 2946"/>
              <a:gd name="T94" fmla="*/ 1351 w 2265"/>
              <a:gd name="T95" fmla="*/ 2895 h 2946"/>
              <a:gd name="T96" fmla="*/ 1447 w 2265"/>
              <a:gd name="T97" fmla="*/ 2945 h 2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5" h="2946">
                <a:moveTo>
                  <a:pt x="2264" y="2132"/>
                </a:moveTo>
                <a:lnTo>
                  <a:pt x="2264" y="2132"/>
                </a:lnTo>
                <a:cubicBezTo>
                  <a:pt x="2264" y="2107"/>
                  <a:pt x="2251" y="2085"/>
                  <a:pt x="2230" y="2071"/>
                </a:cubicBezTo>
                <a:lnTo>
                  <a:pt x="2230" y="2071"/>
                </a:lnTo>
                <a:cubicBezTo>
                  <a:pt x="2209" y="2058"/>
                  <a:pt x="2182" y="2056"/>
                  <a:pt x="2159" y="2067"/>
                </a:cubicBezTo>
                <a:lnTo>
                  <a:pt x="2159" y="2067"/>
                </a:lnTo>
                <a:cubicBezTo>
                  <a:pt x="2058" y="2116"/>
                  <a:pt x="1958" y="2145"/>
                  <a:pt x="1885" y="2145"/>
                </a:cubicBezTo>
                <a:lnTo>
                  <a:pt x="1885" y="2145"/>
                </a:lnTo>
                <a:cubicBezTo>
                  <a:pt x="1709" y="2145"/>
                  <a:pt x="1590" y="2010"/>
                  <a:pt x="1590" y="1809"/>
                </a:cubicBezTo>
                <a:lnTo>
                  <a:pt x="1590" y="1809"/>
                </a:lnTo>
                <a:cubicBezTo>
                  <a:pt x="1590" y="1609"/>
                  <a:pt x="1709" y="1474"/>
                  <a:pt x="1885" y="1474"/>
                </a:cubicBezTo>
                <a:lnTo>
                  <a:pt x="1885" y="1474"/>
                </a:lnTo>
                <a:cubicBezTo>
                  <a:pt x="1957" y="1474"/>
                  <a:pt x="2057" y="1504"/>
                  <a:pt x="2159" y="1556"/>
                </a:cubicBezTo>
                <a:lnTo>
                  <a:pt x="2159" y="1556"/>
                </a:lnTo>
                <a:cubicBezTo>
                  <a:pt x="2182" y="1567"/>
                  <a:pt x="2208" y="1566"/>
                  <a:pt x="2229" y="1553"/>
                </a:cubicBezTo>
                <a:lnTo>
                  <a:pt x="2229" y="1553"/>
                </a:lnTo>
                <a:cubicBezTo>
                  <a:pt x="2251" y="1540"/>
                  <a:pt x="2264" y="1516"/>
                  <a:pt x="2264" y="1491"/>
                </a:cubicBezTo>
                <a:lnTo>
                  <a:pt x="2264" y="674"/>
                </a:lnTo>
                <a:lnTo>
                  <a:pt x="1447" y="674"/>
                </a:lnTo>
                <a:lnTo>
                  <a:pt x="1447" y="674"/>
                </a:lnTo>
                <a:lnTo>
                  <a:pt x="1447" y="674"/>
                </a:lnTo>
                <a:cubicBezTo>
                  <a:pt x="1409" y="674"/>
                  <a:pt x="1374" y="656"/>
                  <a:pt x="1351" y="625"/>
                </a:cubicBezTo>
                <a:lnTo>
                  <a:pt x="1351" y="625"/>
                </a:lnTo>
                <a:cubicBezTo>
                  <a:pt x="1350" y="622"/>
                  <a:pt x="1348" y="620"/>
                  <a:pt x="1347" y="618"/>
                </a:cubicBezTo>
                <a:lnTo>
                  <a:pt x="1347" y="618"/>
                </a:lnTo>
                <a:cubicBezTo>
                  <a:pt x="1326" y="583"/>
                  <a:pt x="1324" y="541"/>
                  <a:pt x="1342" y="505"/>
                </a:cubicBezTo>
                <a:lnTo>
                  <a:pt x="1342" y="505"/>
                </a:lnTo>
                <a:cubicBezTo>
                  <a:pt x="1390" y="410"/>
                  <a:pt x="1419" y="315"/>
                  <a:pt x="1419" y="251"/>
                </a:cubicBezTo>
                <a:lnTo>
                  <a:pt x="1419" y="251"/>
                </a:lnTo>
                <a:cubicBezTo>
                  <a:pt x="1419" y="222"/>
                  <a:pt x="1416" y="196"/>
                  <a:pt x="1407" y="172"/>
                </a:cubicBezTo>
                <a:lnTo>
                  <a:pt x="1407" y="172"/>
                </a:lnTo>
                <a:cubicBezTo>
                  <a:pt x="1396" y="135"/>
                  <a:pt x="1376" y="103"/>
                  <a:pt x="1349" y="77"/>
                </a:cubicBezTo>
                <a:lnTo>
                  <a:pt x="1349" y="77"/>
                </a:lnTo>
                <a:cubicBezTo>
                  <a:pt x="1299" y="28"/>
                  <a:pt x="1222" y="0"/>
                  <a:pt x="1129" y="0"/>
                </a:cubicBezTo>
                <a:lnTo>
                  <a:pt x="1129" y="0"/>
                </a:lnTo>
                <a:cubicBezTo>
                  <a:pt x="1047" y="0"/>
                  <a:pt x="973" y="24"/>
                  <a:pt x="921" y="65"/>
                </a:cubicBezTo>
                <a:lnTo>
                  <a:pt x="921" y="65"/>
                </a:lnTo>
                <a:cubicBezTo>
                  <a:pt x="908" y="76"/>
                  <a:pt x="897" y="88"/>
                  <a:pt x="887" y="101"/>
                </a:cubicBezTo>
                <a:lnTo>
                  <a:pt x="887" y="101"/>
                </a:lnTo>
                <a:cubicBezTo>
                  <a:pt x="886" y="102"/>
                  <a:pt x="885" y="102"/>
                  <a:pt x="884" y="103"/>
                </a:cubicBezTo>
                <a:lnTo>
                  <a:pt x="884" y="103"/>
                </a:lnTo>
                <a:cubicBezTo>
                  <a:pt x="883" y="105"/>
                  <a:pt x="882" y="107"/>
                  <a:pt x="880" y="109"/>
                </a:cubicBezTo>
                <a:lnTo>
                  <a:pt x="880" y="109"/>
                </a:lnTo>
                <a:cubicBezTo>
                  <a:pt x="879" y="111"/>
                  <a:pt x="878" y="112"/>
                  <a:pt x="877" y="114"/>
                </a:cubicBezTo>
                <a:lnTo>
                  <a:pt x="877" y="114"/>
                </a:lnTo>
                <a:cubicBezTo>
                  <a:pt x="876" y="115"/>
                  <a:pt x="876" y="117"/>
                  <a:pt x="875" y="118"/>
                </a:cubicBezTo>
                <a:lnTo>
                  <a:pt x="875" y="118"/>
                </a:lnTo>
                <a:cubicBezTo>
                  <a:pt x="873" y="120"/>
                  <a:pt x="872" y="123"/>
                  <a:pt x="870" y="125"/>
                </a:cubicBezTo>
                <a:lnTo>
                  <a:pt x="870" y="125"/>
                </a:lnTo>
                <a:cubicBezTo>
                  <a:pt x="870" y="126"/>
                  <a:pt x="870" y="126"/>
                  <a:pt x="869" y="126"/>
                </a:cubicBezTo>
                <a:lnTo>
                  <a:pt x="869" y="126"/>
                </a:lnTo>
                <a:cubicBezTo>
                  <a:pt x="851" y="158"/>
                  <a:pt x="841" y="195"/>
                  <a:pt x="838" y="237"/>
                </a:cubicBezTo>
                <a:lnTo>
                  <a:pt x="838" y="237"/>
                </a:lnTo>
                <a:cubicBezTo>
                  <a:pt x="838" y="241"/>
                  <a:pt x="838" y="246"/>
                  <a:pt x="838" y="251"/>
                </a:cubicBezTo>
                <a:lnTo>
                  <a:pt x="838" y="251"/>
                </a:lnTo>
                <a:cubicBezTo>
                  <a:pt x="838" y="316"/>
                  <a:pt x="865" y="412"/>
                  <a:pt x="911" y="505"/>
                </a:cubicBezTo>
                <a:lnTo>
                  <a:pt x="911" y="505"/>
                </a:lnTo>
                <a:cubicBezTo>
                  <a:pt x="929" y="542"/>
                  <a:pt x="927" y="585"/>
                  <a:pt x="905" y="620"/>
                </a:cubicBezTo>
                <a:lnTo>
                  <a:pt x="905" y="620"/>
                </a:lnTo>
                <a:cubicBezTo>
                  <a:pt x="883" y="654"/>
                  <a:pt x="847" y="674"/>
                  <a:pt x="806" y="674"/>
                </a:cubicBezTo>
                <a:lnTo>
                  <a:pt x="0" y="674"/>
                </a:lnTo>
                <a:lnTo>
                  <a:pt x="0" y="683"/>
                </a:lnTo>
                <a:lnTo>
                  <a:pt x="0" y="1494"/>
                </a:lnTo>
                <a:lnTo>
                  <a:pt x="0" y="1494"/>
                </a:lnTo>
                <a:cubicBezTo>
                  <a:pt x="0" y="1534"/>
                  <a:pt x="20" y="1571"/>
                  <a:pt x="54" y="1592"/>
                </a:cubicBezTo>
                <a:lnTo>
                  <a:pt x="54" y="1592"/>
                </a:lnTo>
                <a:cubicBezTo>
                  <a:pt x="89" y="1614"/>
                  <a:pt x="131" y="1616"/>
                  <a:pt x="168" y="1598"/>
                </a:cubicBezTo>
                <a:lnTo>
                  <a:pt x="168" y="1598"/>
                </a:lnTo>
                <a:cubicBezTo>
                  <a:pt x="262" y="1553"/>
                  <a:pt x="357" y="1525"/>
                  <a:pt x="423" y="1525"/>
                </a:cubicBezTo>
                <a:lnTo>
                  <a:pt x="423" y="1525"/>
                </a:lnTo>
                <a:cubicBezTo>
                  <a:pt x="428" y="1525"/>
                  <a:pt x="433" y="1526"/>
                  <a:pt x="437" y="1526"/>
                </a:cubicBezTo>
                <a:lnTo>
                  <a:pt x="437" y="1526"/>
                </a:lnTo>
                <a:cubicBezTo>
                  <a:pt x="479" y="1527"/>
                  <a:pt x="516" y="1538"/>
                  <a:pt x="548" y="1557"/>
                </a:cubicBezTo>
                <a:lnTo>
                  <a:pt x="548" y="1557"/>
                </a:lnTo>
                <a:cubicBezTo>
                  <a:pt x="548" y="1557"/>
                  <a:pt x="548" y="1557"/>
                  <a:pt x="549" y="1557"/>
                </a:cubicBezTo>
                <a:lnTo>
                  <a:pt x="549" y="1557"/>
                </a:lnTo>
                <a:cubicBezTo>
                  <a:pt x="551" y="1559"/>
                  <a:pt x="554" y="1561"/>
                  <a:pt x="556" y="1562"/>
                </a:cubicBezTo>
                <a:lnTo>
                  <a:pt x="556" y="1562"/>
                </a:lnTo>
                <a:cubicBezTo>
                  <a:pt x="557" y="1563"/>
                  <a:pt x="559" y="1563"/>
                  <a:pt x="560" y="1564"/>
                </a:cubicBezTo>
                <a:lnTo>
                  <a:pt x="560" y="1564"/>
                </a:lnTo>
                <a:cubicBezTo>
                  <a:pt x="562" y="1565"/>
                  <a:pt x="563" y="1567"/>
                  <a:pt x="565" y="1568"/>
                </a:cubicBezTo>
                <a:lnTo>
                  <a:pt x="565" y="1568"/>
                </a:lnTo>
                <a:cubicBezTo>
                  <a:pt x="567" y="1569"/>
                  <a:pt x="569" y="1570"/>
                  <a:pt x="571" y="1572"/>
                </a:cubicBezTo>
                <a:lnTo>
                  <a:pt x="571" y="1572"/>
                </a:lnTo>
                <a:cubicBezTo>
                  <a:pt x="572" y="1573"/>
                  <a:pt x="572" y="1573"/>
                  <a:pt x="573" y="1574"/>
                </a:cubicBezTo>
                <a:lnTo>
                  <a:pt x="573" y="1574"/>
                </a:lnTo>
                <a:cubicBezTo>
                  <a:pt x="585" y="1584"/>
                  <a:pt x="598" y="1595"/>
                  <a:pt x="608" y="1609"/>
                </a:cubicBezTo>
                <a:lnTo>
                  <a:pt x="608" y="1609"/>
                </a:lnTo>
                <a:cubicBezTo>
                  <a:pt x="650" y="1660"/>
                  <a:pt x="674" y="1734"/>
                  <a:pt x="674" y="1816"/>
                </a:cubicBezTo>
                <a:lnTo>
                  <a:pt x="674" y="1816"/>
                </a:lnTo>
                <a:cubicBezTo>
                  <a:pt x="674" y="1910"/>
                  <a:pt x="646" y="1986"/>
                  <a:pt x="597" y="2036"/>
                </a:cubicBezTo>
                <a:lnTo>
                  <a:pt x="597" y="2036"/>
                </a:lnTo>
                <a:cubicBezTo>
                  <a:pt x="571" y="2063"/>
                  <a:pt x="539" y="2083"/>
                  <a:pt x="503" y="2095"/>
                </a:cubicBezTo>
                <a:lnTo>
                  <a:pt x="503" y="2095"/>
                </a:lnTo>
                <a:cubicBezTo>
                  <a:pt x="478" y="2102"/>
                  <a:pt x="452" y="2107"/>
                  <a:pt x="423" y="2107"/>
                </a:cubicBezTo>
                <a:lnTo>
                  <a:pt x="423" y="2107"/>
                </a:lnTo>
                <a:cubicBezTo>
                  <a:pt x="359" y="2107"/>
                  <a:pt x="264" y="2078"/>
                  <a:pt x="169" y="2030"/>
                </a:cubicBezTo>
                <a:lnTo>
                  <a:pt x="169" y="2030"/>
                </a:lnTo>
                <a:cubicBezTo>
                  <a:pt x="133" y="2011"/>
                  <a:pt x="90" y="2013"/>
                  <a:pt x="56" y="2034"/>
                </a:cubicBezTo>
                <a:lnTo>
                  <a:pt x="56" y="2034"/>
                </a:lnTo>
                <a:cubicBezTo>
                  <a:pt x="53" y="2036"/>
                  <a:pt x="52" y="2037"/>
                  <a:pt x="49" y="2039"/>
                </a:cubicBezTo>
                <a:lnTo>
                  <a:pt x="49" y="2039"/>
                </a:lnTo>
                <a:cubicBezTo>
                  <a:pt x="18" y="2061"/>
                  <a:pt x="0" y="2096"/>
                  <a:pt x="0" y="2134"/>
                </a:cubicBezTo>
                <a:lnTo>
                  <a:pt x="0" y="2134"/>
                </a:lnTo>
                <a:lnTo>
                  <a:pt x="0" y="2945"/>
                </a:lnTo>
                <a:lnTo>
                  <a:pt x="806" y="2945"/>
                </a:lnTo>
                <a:lnTo>
                  <a:pt x="806" y="2945"/>
                </a:lnTo>
                <a:cubicBezTo>
                  <a:pt x="847" y="2945"/>
                  <a:pt x="883" y="2924"/>
                  <a:pt x="905" y="2890"/>
                </a:cubicBezTo>
                <a:lnTo>
                  <a:pt x="905" y="2890"/>
                </a:lnTo>
                <a:cubicBezTo>
                  <a:pt x="927" y="2855"/>
                  <a:pt x="929" y="2813"/>
                  <a:pt x="911" y="2776"/>
                </a:cubicBezTo>
                <a:lnTo>
                  <a:pt x="911" y="2776"/>
                </a:lnTo>
                <a:cubicBezTo>
                  <a:pt x="865" y="2682"/>
                  <a:pt x="838" y="2587"/>
                  <a:pt x="838" y="2521"/>
                </a:cubicBezTo>
                <a:lnTo>
                  <a:pt x="838" y="2521"/>
                </a:lnTo>
                <a:cubicBezTo>
                  <a:pt x="838" y="2516"/>
                  <a:pt x="838" y="2511"/>
                  <a:pt x="838" y="2507"/>
                </a:cubicBezTo>
                <a:lnTo>
                  <a:pt x="838" y="2507"/>
                </a:lnTo>
                <a:cubicBezTo>
                  <a:pt x="841" y="2466"/>
                  <a:pt x="851" y="2428"/>
                  <a:pt x="869" y="2396"/>
                </a:cubicBezTo>
                <a:lnTo>
                  <a:pt x="869" y="2396"/>
                </a:lnTo>
                <a:cubicBezTo>
                  <a:pt x="870" y="2396"/>
                  <a:pt x="870" y="2396"/>
                  <a:pt x="870" y="2395"/>
                </a:cubicBezTo>
                <a:lnTo>
                  <a:pt x="870" y="2395"/>
                </a:lnTo>
                <a:cubicBezTo>
                  <a:pt x="872" y="2393"/>
                  <a:pt x="873" y="2390"/>
                  <a:pt x="875" y="2388"/>
                </a:cubicBezTo>
                <a:lnTo>
                  <a:pt x="875" y="2388"/>
                </a:lnTo>
                <a:cubicBezTo>
                  <a:pt x="876" y="2387"/>
                  <a:pt x="876" y="2385"/>
                  <a:pt x="877" y="2384"/>
                </a:cubicBezTo>
                <a:lnTo>
                  <a:pt x="877" y="2384"/>
                </a:lnTo>
                <a:cubicBezTo>
                  <a:pt x="878" y="2382"/>
                  <a:pt x="879" y="2381"/>
                  <a:pt x="880" y="2379"/>
                </a:cubicBezTo>
                <a:lnTo>
                  <a:pt x="880" y="2379"/>
                </a:lnTo>
                <a:cubicBezTo>
                  <a:pt x="882" y="2377"/>
                  <a:pt x="883" y="2375"/>
                  <a:pt x="884" y="2373"/>
                </a:cubicBezTo>
                <a:lnTo>
                  <a:pt x="884" y="2373"/>
                </a:lnTo>
                <a:cubicBezTo>
                  <a:pt x="885" y="2372"/>
                  <a:pt x="886" y="2372"/>
                  <a:pt x="887" y="2371"/>
                </a:cubicBezTo>
                <a:lnTo>
                  <a:pt x="887" y="2371"/>
                </a:lnTo>
                <a:cubicBezTo>
                  <a:pt x="897" y="2358"/>
                  <a:pt x="908" y="2346"/>
                  <a:pt x="921" y="2336"/>
                </a:cubicBezTo>
                <a:lnTo>
                  <a:pt x="921" y="2336"/>
                </a:lnTo>
                <a:cubicBezTo>
                  <a:pt x="973" y="2294"/>
                  <a:pt x="1047" y="2270"/>
                  <a:pt x="1129" y="2270"/>
                </a:cubicBezTo>
                <a:lnTo>
                  <a:pt x="1129" y="2270"/>
                </a:lnTo>
                <a:cubicBezTo>
                  <a:pt x="1222" y="2270"/>
                  <a:pt x="1299" y="2299"/>
                  <a:pt x="1349" y="2348"/>
                </a:cubicBezTo>
                <a:lnTo>
                  <a:pt x="1349" y="2348"/>
                </a:lnTo>
                <a:cubicBezTo>
                  <a:pt x="1376" y="2373"/>
                  <a:pt x="1396" y="2405"/>
                  <a:pt x="1407" y="2442"/>
                </a:cubicBezTo>
                <a:lnTo>
                  <a:pt x="1407" y="2442"/>
                </a:lnTo>
                <a:cubicBezTo>
                  <a:pt x="1416" y="2466"/>
                  <a:pt x="1419" y="2492"/>
                  <a:pt x="1419" y="2521"/>
                </a:cubicBezTo>
                <a:lnTo>
                  <a:pt x="1419" y="2521"/>
                </a:lnTo>
                <a:cubicBezTo>
                  <a:pt x="1419" y="2585"/>
                  <a:pt x="1390" y="2680"/>
                  <a:pt x="1342" y="2775"/>
                </a:cubicBezTo>
                <a:lnTo>
                  <a:pt x="1342" y="2775"/>
                </a:lnTo>
                <a:cubicBezTo>
                  <a:pt x="1324" y="2811"/>
                  <a:pt x="1326" y="2854"/>
                  <a:pt x="1347" y="2888"/>
                </a:cubicBezTo>
                <a:lnTo>
                  <a:pt x="1347" y="2888"/>
                </a:lnTo>
                <a:cubicBezTo>
                  <a:pt x="1348" y="2891"/>
                  <a:pt x="1350" y="2893"/>
                  <a:pt x="1351" y="2895"/>
                </a:cubicBezTo>
                <a:lnTo>
                  <a:pt x="1351" y="2895"/>
                </a:lnTo>
                <a:cubicBezTo>
                  <a:pt x="1374" y="2926"/>
                  <a:pt x="1409" y="2945"/>
                  <a:pt x="1447" y="2945"/>
                </a:cubicBezTo>
                <a:lnTo>
                  <a:pt x="1447" y="2945"/>
                </a:lnTo>
                <a:lnTo>
                  <a:pt x="2264" y="2945"/>
                </a:lnTo>
                <a:lnTo>
                  <a:pt x="2264" y="2132"/>
                </a:lnTo>
              </a:path>
            </a:pathLst>
          </a:custGeom>
          <a:solidFill>
            <a:schemeClr val="bg1"/>
          </a:solidFill>
          <a:ln>
            <a:noFill/>
          </a:ln>
          <a:effectLst/>
        </p:spPr>
        <p:txBody>
          <a:bodyPr wrap="none" anchor="ctr"/>
          <a:lstStyle/>
          <a:p>
            <a:endParaRPr lang="en-US" sz="3178"/>
          </a:p>
        </p:txBody>
      </p:sp>
      <p:sp>
        <p:nvSpPr>
          <p:cNvPr id="9" name="Freeform 58">
            <a:extLst>
              <a:ext uri="{FF2B5EF4-FFF2-40B4-BE49-F238E27FC236}">
                <a16:creationId xmlns:a16="http://schemas.microsoft.com/office/drawing/2014/main" id="{A161E383-89B4-E246-84C6-82675D859C10}"/>
              </a:ext>
            </a:extLst>
          </p:cNvPr>
          <p:cNvSpPr>
            <a:spLocks noChangeArrowheads="1"/>
          </p:cNvSpPr>
          <p:nvPr/>
        </p:nvSpPr>
        <p:spPr bwMode="auto">
          <a:xfrm>
            <a:off x="1867265" y="4973752"/>
            <a:ext cx="368969" cy="368969"/>
          </a:xfrm>
          <a:custGeom>
            <a:avLst/>
            <a:gdLst>
              <a:gd name="T0" fmla="*/ 262 w 609"/>
              <a:gd name="T1" fmla="*/ 455 h 609"/>
              <a:gd name="T2" fmla="*/ 249 w 609"/>
              <a:gd name="T3" fmla="*/ 469 h 609"/>
              <a:gd name="T4" fmla="*/ 262 w 609"/>
              <a:gd name="T5" fmla="*/ 484 h 609"/>
              <a:gd name="T6" fmla="*/ 511 w 609"/>
              <a:gd name="T7" fmla="*/ 484 h 609"/>
              <a:gd name="T8" fmla="*/ 525 w 609"/>
              <a:gd name="T9" fmla="*/ 469 h 609"/>
              <a:gd name="T10" fmla="*/ 511 w 609"/>
              <a:gd name="T11" fmla="*/ 290 h 609"/>
              <a:gd name="T12" fmla="*/ 262 w 609"/>
              <a:gd name="T13" fmla="*/ 290 h 609"/>
              <a:gd name="T14" fmla="*/ 249 w 609"/>
              <a:gd name="T15" fmla="*/ 304 h 609"/>
              <a:gd name="T16" fmla="*/ 511 w 609"/>
              <a:gd name="T17" fmla="*/ 318 h 609"/>
              <a:gd name="T18" fmla="*/ 525 w 609"/>
              <a:gd name="T19" fmla="*/ 304 h 609"/>
              <a:gd name="T20" fmla="*/ 511 w 609"/>
              <a:gd name="T21" fmla="*/ 290 h 609"/>
              <a:gd name="T22" fmla="*/ 580 w 609"/>
              <a:gd name="T23" fmla="*/ 552 h 609"/>
              <a:gd name="T24" fmla="*/ 55 w 609"/>
              <a:gd name="T25" fmla="*/ 580 h 609"/>
              <a:gd name="T26" fmla="*/ 27 w 609"/>
              <a:gd name="T27" fmla="*/ 552 h 609"/>
              <a:gd name="T28" fmla="*/ 27 w 609"/>
              <a:gd name="T29" fmla="*/ 55 h 609"/>
              <a:gd name="T30" fmla="*/ 552 w 609"/>
              <a:gd name="T31" fmla="*/ 27 h 609"/>
              <a:gd name="T32" fmla="*/ 580 w 609"/>
              <a:gd name="T33" fmla="*/ 55 h 609"/>
              <a:gd name="T34" fmla="*/ 552 w 609"/>
              <a:gd name="T35" fmla="*/ 0 h 609"/>
              <a:gd name="T36" fmla="*/ 55 w 609"/>
              <a:gd name="T37" fmla="*/ 0 h 609"/>
              <a:gd name="T38" fmla="*/ 0 w 609"/>
              <a:gd name="T39" fmla="*/ 552 h 609"/>
              <a:gd name="T40" fmla="*/ 55 w 609"/>
              <a:gd name="T41" fmla="*/ 608 h 609"/>
              <a:gd name="T42" fmla="*/ 552 w 609"/>
              <a:gd name="T43" fmla="*/ 608 h 609"/>
              <a:gd name="T44" fmla="*/ 608 w 609"/>
              <a:gd name="T45" fmla="*/ 55 h 609"/>
              <a:gd name="T46" fmla="*/ 552 w 609"/>
              <a:gd name="T47" fmla="*/ 0 h 609"/>
              <a:gd name="T48" fmla="*/ 262 w 609"/>
              <a:gd name="T49" fmla="*/ 124 h 609"/>
              <a:gd name="T50" fmla="*/ 249 w 609"/>
              <a:gd name="T51" fmla="*/ 138 h 609"/>
              <a:gd name="T52" fmla="*/ 262 w 609"/>
              <a:gd name="T53" fmla="*/ 152 h 609"/>
              <a:gd name="T54" fmla="*/ 511 w 609"/>
              <a:gd name="T55" fmla="*/ 152 h 609"/>
              <a:gd name="T56" fmla="*/ 525 w 609"/>
              <a:gd name="T57" fmla="*/ 138 h 609"/>
              <a:gd name="T58" fmla="*/ 138 w 609"/>
              <a:gd name="T59" fmla="*/ 83 h 609"/>
              <a:gd name="T60" fmla="*/ 83 w 609"/>
              <a:gd name="T61" fmla="*/ 123 h 609"/>
              <a:gd name="T62" fmla="*/ 100 w 609"/>
              <a:gd name="T63" fmla="*/ 193 h 609"/>
              <a:gd name="T64" fmla="*/ 176 w 609"/>
              <a:gd name="T65" fmla="*/ 193 h 609"/>
              <a:gd name="T66" fmla="*/ 193 w 609"/>
              <a:gd name="T67" fmla="*/ 123 h 609"/>
              <a:gd name="T68" fmla="*/ 138 w 609"/>
              <a:gd name="T69" fmla="*/ 83 h 609"/>
              <a:gd name="T70" fmla="*/ 138 w 609"/>
              <a:gd name="T71" fmla="*/ 414 h 609"/>
              <a:gd name="T72" fmla="*/ 83 w 609"/>
              <a:gd name="T73" fmla="*/ 454 h 609"/>
              <a:gd name="T74" fmla="*/ 100 w 609"/>
              <a:gd name="T75" fmla="*/ 525 h 609"/>
              <a:gd name="T76" fmla="*/ 176 w 609"/>
              <a:gd name="T77" fmla="*/ 525 h 609"/>
              <a:gd name="T78" fmla="*/ 193 w 609"/>
              <a:gd name="T79" fmla="*/ 454 h 609"/>
              <a:gd name="T80" fmla="*/ 138 w 609"/>
              <a:gd name="T81" fmla="*/ 249 h 609"/>
              <a:gd name="T82" fmla="*/ 83 w 609"/>
              <a:gd name="T83" fmla="*/ 288 h 609"/>
              <a:gd name="T84" fmla="*/ 100 w 609"/>
              <a:gd name="T85" fmla="*/ 359 h 609"/>
              <a:gd name="T86" fmla="*/ 176 w 609"/>
              <a:gd name="T87" fmla="*/ 359 h 609"/>
              <a:gd name="T88" fmla="*/ 193 w 609"/>
              <a:gd name="T89" fmla="*/ 288 h 609"/>
              <a:gd name="T90" fmla="*/ 138 w 609"/>
              <a:gd name="T91" fmla="*/ 24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9" h="609">
                <a:moveTo>
                  <a:pt x="511" y="455"/>
                </a:moveTo>
                <a:lnTo>
                  <a:pt x="262" y="455"/>
                </a:lnTo>
                <a:lnTo>
                  <a:pt x="262" y="455"/>
                </a:lnTo>
                <a:cubicBezTo>
                  <a:pt x="255" y="455"/>
                  <a:pt x="249" y="462"/>
                  <a:pt x="249" y="469"/>
                </a:cubicBezTo>
                <a:lnTo>
                  <a:pt x="249" y="469"/>
                </a:lnTo>
                <a:cubicBezTo>
                  <a:pt x="249" y="477"/>
                  <a:pt x="255" y="484"/>
                  <a:pt x="262" y="484"/>
                </a:cubicBezTo>
                <a:lnTo>
                  <a:pt x="511" y="484"/>
                </a:lnTo>
                <a:lnTo>
                  <a:pt x="511" y="484"/>
                </a:lnTo>
                <a:cubicBezTo>
                  <a:pt x="518" y="484"/>
                  <a:pt x="525" y="477"/>
                  <a:pt x="525" y="469"/>
                </a:cubicBezTo>
                <a:lnTo>
                  <a:pt x="525" y="469"/>
                </a:lnTo>
                <a:cubicBezTo>
                  <a:pt x="525" y="462"/>
                  <a:pt x="518" y="455"/>
                  <a:pt x="511" y="455"/>
                </a:cubicBezTo>
                <a:close/>
                <a:moveTo>
                  <a:pt x="511" y="290"/>
                </a:moveTo>
                <a:lnTo>
                  <a:pt x="262" y="290"/>
                </a:lnTo>
                <a:lnTo>
                  <a:pt x="262" y="290"/>
                </a:lnTo>
                <a:cubicBezTo>
                  <a:pt x="255" y="290"/>
                  <a:pt x="249" y="296"/>
                  <a:pt x="249" y="304"/>
                </a:cubicBezTo>
                <a:lnTo>
                  <a:pt x="249" y="304"/>
                </a:lnTo>
                <a:cubicBezTo>
                  <a:pt x="249" y="311"/>
                  <a:pt x="255" y="318"/>
                  <a:pt x="262" y="318"/>
                </a:cubicBezTo>
                <a:lnTo>
                  <a:pt x="511" y="318"/>
                </a:lnTo>
                <a:lnTo>
                  <a:pt x="511" y="318"/>
                </a:lnTo>
                <a:cubicBezTo>
                  <a:pt x="518" y="318"/>
                  <a:pt x="525" y="311"/>
                  <a:pt x="525" y="304"/>
                </a:cubicBezTo>
                <a:lnTo>
                  <a:pt x="525" y="304"/>
                </a:lnTo>
                <a:cubicBezTo>
                  <a:pt x="525" y="296"/>
                  <a:pt x="518" y="290"/>
                  <a:pt x="511" y="290"/>
                </a:cubicBezTo>
                <a:close/>
                <a:moveTo>
                  <a:pt x="580" y="552"/>
                </a:moveTo>
                <a:lnTo>
                  <a:pt x="580" y="552"/>
                </a:lnTo>
                <a:cubicBezTo>
                  <a:pt x="580" y="567"/>
                  <a:pt x="567" y="580"/>
                  <a:pt x="552" y="580"/>
                </a:cubicBezTo>
                <a:lnTo>
                  <a:pt x="55" y="580"/>
                </a:lnTo>
                <a:lnTo>
                  <a:pt x="55" y="580"/>
                </a:lnTo>
                <a:cubicBezTo>
                  <a:pt x="39" y="580"/>
                  <a:pt x="27" y="567"/>
                  <a:pt x="27" y="552"/>
                </a:cubicBezTo>
                <a:lnTo>
                  <a:pt x="27" y="55"/>
                </a:lnTo>
                <a:lnTo>
                  <a:pt x="27" y="55"/>
                </a:lnTo>
                <a:cubicBezTo>
                  <a:pt x="27" y="40"/>
                  <a:pt x="39" y="27"/>
                  <a:pt x="55" y="27"/>
                </a:cubicBezTo>
                <a:lnTo>
                  <a:pt x="552" y="27"/>
                </a:lnTo>
                <a:lnTo>
                  <a:pt x="552" y="27"/>
                </a:lnTo>
                <a:cubicBezTo>
                  <a:pt x="567" y="27"/>
                  <a:pt x="580" y="40"/>
                  <a:pt x="580" y="55"/>
                </a:cubicBezTo>
                <a:lnTo>
                  <a:pt x="580" y="552"/>
                </a:lnTo>
                <a:close/>
                <a:moveTo>
                  <a:pt x="552" y="0"/>
                </a:moveTo>
                <a:lnTo>
                  <a:pt x="55" y="0"/>
                </a:lnTo>
                <a:lnTo>
                  <a:pt x="55" y="0"/>
                </a:lnTo>
                <a:cubicBezTo>
                  <a:pt x="25" y="0"/>
                  <a:pt x="0" y="25"/>
                  <a:pt x="0" y="55"/>
                </a:cubicBezTo>
                <a:lnTo>
                  <a:pt x="0" y="552"/>
                </a:lnTo>
                <a:lnTo>
                  <a:pt x="0" y="552"/>
                </a:lnTo>
                <a:cubicBezTo>
                  <a:pt x="0" y="583"/>
                  <a:pt x="25" y="608"/>
                  <a:pt x="55" y="608"/>
                </a:cubicBezTo>
                <a:lnTo>
                  <a:pt x="552" y="608"/>
                </a:lnTo>
                <a:lnTo>
                  <a:pt x="552" y="608"/>
                </a:lnTo>
                <a:cubicBezTo>
                  <a:pt x="583" y="608"/>
                  <a:pt x="608" y="583"/>
                  <a:pt x="608" y="552"/>
                </a:cubicBezTo>
                <a:lnTo>
                  <a:pt x="608" y="55"/>
                </a:lnTo>
                <a:lnTo>
                  <a:pt x="608" y="55"/>
                </a:lnTo>
                <a:cubicBezTo>
                  <a:pt x="608" y="25"/>
                  <a:pt x="583" y="0"/>
                  <a:pt x="552" y="0"/>
                </a:cubicBezTo>
                <a:close/>
                <a:moveTo>
                  <a:pt x="511" y="124"/>
                </a:moveTo>
                <a:lnTo>
                  <a:pt x="262" y="124"/>
                </a:lnTo>
                <a:lnTo>
                  <a:pt x="262" y="124"/>
                </a:lnTo>
                <a:cubicBezTo>
                  <a:pt x="255" y="124"/>
                  <a:pt x="249" y="131"/>
                  <a:pt x="249" y="138"/>
                </a:cubicBezTo>
                <a:lnTo>
                  <a:pt x="249" y="138"/>
                </a:lnTo>
                <a:cubicBezTo>
                  <a:pt x="249" y="145"/>
                  <a:pt x="255" y="152"/>
                  <a:pt x="262" y="152"/>
                </a:cubicBezTo>
                <a:lnTo>
                  <a:pt x="511" y="152"/>
                </a:lnTo>
                <a:lnTo>
                  <a:pt x="511" y="152"/>
                </a:lnTo>
                <a:cubicBezTo>
                  <a:pt x="518" y="152"/>
                  <a:pt x="525" y="145"/>
                  <a:pt x="525" y="138"/>
                </a:cubicBezTo>
                <a:lnTo>
                  <a:pt x="525" y="138"/>
                </a:lnTo>
                <a:cubicBezTo>
                  <a:pt x="525" y="131"/>
                  <a:pt x="518" y="124"/>
                  <a:pt x="511" y="124"/>
                </a:cubicBezTo>
                <a:close/>
                <a:moveTo>
                  <a:pt x="138" y="83"/>
                </a:moveTo>
                <a:lnTo>
                  <a:pt x="123" y="123"/>
                </a:lnTo>
                <a:lnTo>
                  <a:pt x="83" y="123"/>
                </a:lnTo>
                <a:lnTo>
                  <a:pt x="115" y="148"/>
                </a:lnTo>
                <a:lnTo>
                  <a:pt x="100" y="193"/>
                </a:lnTo>
                <a:lnTo>
                  <a:pt x="138" y="165"/>
                </a:lnTo>
                <a:lnTo>
                  <a:pt x="176" y="193"/>
                </a:lnTo>
                <a:lnTo>
                  <a:pt x="161" y="148"/>
                </a:lnTo>
                <a:lnTo>
                  <a:pt x="193" y="123"/>
                </a:lnTo>
                <a:lnTo>
                  <a:pt x="153" y="123"/>
                </a:lnTo>
                <a:lnTo>
                  <a:pt x="138" y="83"/>
                </a:lnTo>
                <a:close/>
                <a:moveTo>
                  <a:pt x="153" y="454"/>
                </a:moveTo>
                <a:lnTo>
                  <a:pt x="138" y="414"/>
                </a:lnTo>
                <a:lnTo>
                  <a:pt x="123" y="454"/>
                </a:lnTo>
                <a:lnTo>
                  <a:pt x="83" y="454"/>
                </a:lnTo>
                <a:lnTo>
                  <a:pt x="115" y="479"/>
                </a:lnTo>
                <a:lnTo>
                  <a:pt x="100" y="525"/>
                </a:lnTo>
                <a:lnTo>
                  <a:pt x="138" y="497"/>
                </a:lnTo>
                <a:lnTo>
                  <a:pt x="176" y="525"/>
                </a:lnTo>
                <a:lnTo>
                  <a:pt x="161" y="479"/>
                </a:lnTo>
                <a:lnTo>
                  <a:pt x="193" y="454"/>
                </a:lnTo>
                <a:lnTo>
                  <a:pt x="153" y="454"/>
                </a:lnTo>
                <a:close/>
                <a:moveTo>
                  <a:pt x="138" y="249"/>
                </a:moveTo>
                <a:lnTo>
                  <a:pt x="123" y="288"/>
                </a:lnTo>
                <a:lnTo>
                  <a:pt x="83" y="288"/>
                </a:lnTo>
                <a:lnTo>
                  <a:pt x="115" y="313"/>
                </a:lnTo>
                <a:lnTo>
                  <a:pt x="100" y="359"/>
                </a:lnTo>
                <a:lnTo>
                  <a:pt x="138" y="331"/>
                </a:lnTo>
                <a:lnTo>
                  <a:pt x="176" y="359"/>
                </a:lnTo>
                <a:lnTo>
                  <a:pt x="161" y="313"/>
                </a:lnTo>
                <a:lnTo>
                  <a:pt x="193" y="288"/>
                </a:lnTo>
                <a:lnTo>
                  <a:pt x="153" y="288"/>
                </a:lnTo>
                <a:lnTo>
                  <a:pt x="138" y="249"/>
                </a:lnTo>
                <a:close/>
              </a:path>
            </a:pathLst>
          </a:custGeom>
          <a:solidFill>
            <a:schemeClr val="accent1"/>
          </a:solidFill>
          <a:ln>
            <a:noFill/>
          </a:ln>
          <a:effectLst/>
        </p:spPr>
        <p:txBody>
          <a:bodyPr wrap="none" anchor="ctr"/>
          <a:lstStyle/>
          <a:p>
            <a:endParaRPr lang="en-US" sz="3178"/>
          </a:p>
        </p:txBody>
      </p:sp>
      <p:sp>
        <p:nvSpPr>
          <p:cNvPr id="10" name="TextBox 9">
            <a:extLst>
              <a:ext uri="{FF2B5EF4-FFF2-40B4-BE49-F238E27FC236}">
                <a16:creationId xmlns:a16="http://schemas.microsoft.com/office/drawing/2014/main" id="{0BB8D6AA-5A33-1B4E-9CC6-6BC1C6F324C1}"/>
              </a:ext>
            </a:extLst>
          </p:cNvPr>
          <p:cNvSpPr txBox="1"/>
          <p:nvPr/>
        </p:nvSpPr>
        <p:spPr>
          <a:xfrm>
            <a:off x="783531" y="2895750"/>
            <a:ext cx="2686161" cy="553998"/>
          </a:xfrm>
          <a:prstGeom prst="rect">
            <a:avLst/>
          </a:prstGeom>
          <a:noFill/>
        </p:spPr>
        <p:txBody>
          <a:bodyPr wrap="square" rtlCol="0" anchor="t">
            <a:spAutoFit/>
          </a:bodyPr>
          <a:lstStyle/>
          <a:p>
            <a:pPr>
              <a:lnSpc>
                <a:spcPts val="1752"/>
              </a:lnSpc>
            </a:pPr>
            <a:r>
              <a:rPr lang="en-US" sz="1600" spc="-15" dirty="0">
                <a:solidFill>
                  <a:schemeClr val="accent1"/>
                </a:solidFill>
                <a:latin typeface="Source Sans Pro" panose="020B0503030403020204" pitchFamily="34" charset="0"/>
                <a:ea typeface="Source Sans Pro" panose="020B0503030403020204" pitchFamily="34" charset="0"/>
              </a:rPr>
              <a:t>User Lifecycle Management and Access Governance</a:t>
            </a:r>
          </a:p>
        </p:txBody>
      </p:sp>
      <p:sp>
        <p:nvSpPr>
          <p:cNvPr id="11" name="TextBox 10">
            <a:extLst>
              <a:ext uri="{FF2B5EF4-FFF2-40B4-BE49-F238E27FC236}">
                <a16:creationId xmlns:a16="http://schemas.microsoft.com/office/drawing/2014/main" id="{DB5C585E-790D-8A48-A1E7-FA66B2355AF3}"/>
              </a:ext>
            </a:extLst>
          </p:cNvPr>
          <p:cNvSpPr txBox="1"/>
          <p:nvPr/>
        </p:nvSpPr>
        <p:spPr>
          <a:xfrm>
            <a:off x="1412861" y="2577810"/>
            <a:ext cx="1320554" cy="374526"/>
          </a:xfrm>
          <a:prstGeom prst="rect">
            <a:avLst/>
          </a:prstGeom>
          <a:noFill/>
        </p:spPr>
        <p:txBody>
          <a:bodyPr wrap="none" rtlCol="0" anchor="b">
            <a:spAutoFit/>
          </a:bodyPr>
          <a:lstStyle/>
          <a:p>
            <a:pPr>
              <a:lnSpc>
                <a:spcPts val="2103"/>
              </a:lnSpc>
            </a:pPr>
            <a:r>
              <a:rPr lang="en-US" sz="2400" b="1" spc="-15" dirty="0">
                <a:solidFill>
                  <a:schemeClr val="accent1"/>
                </a:solidFill>
                <a:latin typeface="Source Sans Pro" panose="020B0503030403020204" pitchFamily="34" charset="0"/>
                <a:ea typeface="Source Sans Pro" panose="020B0503030403020204" pitchFamily="34" charset="0"/>
              </a:rPr>
              <a:t>IDM+IGA</a:t>
            </a:r>
          </a:p>
        </p:txBody>
      </p:sp>
      <p:sp>
        <p:nvSpPr>
          <p:cNvPr id="12" name="Freeform 3">
            <a:extLst>
              <a:ext uri="{FF2B5EF4-FFF2-40B4-BE49-F238E27FC236}">
                <a16:creationId xmlns:a16="http://schemas.microsoft.com/office/drawing/2014/main" id="{94291B7E-140A-E04F-9822-0FE5E248C677}"/>
              </a:ext>
            </a:extLst>
          </p:cNvPr>
          <p:cNvSpPr>
            <a:spLocks noChangeArrowheads="1"/>
          </p:cNvSpPr>
          <p:nvPr/>
        </p:nvSpPr>
        <p:spPr bwMode="auto">
          <a:xfrm>
            <a:off x="7473238" y="3626213"/>
            <a:ext cx="45452" cy="644358"/>
          </a:xfrm>
          <a:custGeom>
            <a:avLst/>
            <a:gdLst>
              <a:gd name="T0" fmla="*/ 36 w 73"/>
              <a:gd name="T1" fmla="*/ 1060 h 1061"/>
              <a:gd name="T2" fmla="*/ 36 w 73"/>
              <a:gd name="T3" fmla="*/ 1060 h 1061"/>
              <a:gd name="T4" fmla="*/ 0 w 73"/>
              <a:gd name="T5" fmla="*/ 1024 h 1061"/>
              <a:gd name="T6" fmla="*/ 0 w 73"/>
              <a:gd name="T7" fmla="*/ 36 h 1061"/>
              <a:gd name="T8" fmla="*/ 0 w 73"/>
              <a:gd name="T9" fmla="*/ 36 h 1061"/>
              <a:gd name="T10" fmla="*/ 36 w 73"/>
              <a:gd name="T11" fmla="*/ 0 h 1061"/>
              <a:gd name="T12" fmla="*/ 36 w 73"/>
              <a:gd name="T13" fmla="*/ 0 h 1061"/>
              <a:gd name="T14" fmla="*/ 72 w 73"/>
              <a:gd name="T15" fmla="*/ 36 h 1061"/>
              <a:gd name="T16" fmla="*/ 72 w 73"/>
              <a:gd name="T17" fmla="*/ 1024 h 1061"/>
              <a:gd name="T18" fmla="*/ 72 w 73"/>
              <a:gd name="T19" fmla="*/ 1024 h 1061"/>
              <a:gd name="T20" fmla="*/ 36 w 73"/>
              <a:gd name="T21" fmla="*/ 1060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061">
                <a:moveTo>
                  <a:pt x="36" y="1060"/>
                </a:moveTo>
                <a:lnTo>
                  <a:pt x="36" y="1060"/>
                </a:lnTo>
                <a:cubicBezTo>
                  <a:pt x="16" y="1060"/>
                  <a:pt x="0" y="1044"/>
                  <a:pt x="0" y="1024"/>
                </a:cubicBezTo>
                <a:lnTo>
                  <a:pt x="0" y="36"/>
                </a:lnTo>
                <a:lnTo>
                  <a:pt x="0" y="36"/>
                </a:lnTo>
                <a:cubicBezTo>
                  <a:pt x="0" y="16"/>
                  <a:pt x="16" y="0"/>
                  <a:pt x="36" y="0"/>
                </a:cubicBezTo>
                <a:lnTo>
                  <a:pt x="36" y="0"/>
                </a:lnTo>
                <a:cubicBezTo>
                  <a:pt x="56" y="0"/>
                  <a:pt x="72" y="16"/>
                  <a:pt x="72" y="36"/>
                </a:cubicBezTo>
                <a:lnTo>
                  <a:pt x="72" y="1024"/>
                </a:lnTo>
                <a:lnTo>
                  <a:pt x="72" y="1024"/>
                </a:lnTo>
                <a:cubicBezTo>
                  <a:pt x="72" y="1044"/>
                  <a:pt x="56" y="1060"/>
                  <a:pt x="36" y="1060"/>
                </a:cubicBezTo>
              </a:path>
            </a:pathLst>
          </a:custGeom>
          <a:solidFill>
            <a:schemeClr val="accent3"/>
          </a:solidFill>
          <a:ln>
            <a:noFill/>
          </a:ln>
          <a:effectLst/>
        </p:spPr>
        <p:txBody>
          <a:bodyPr wrap="none" anchor="ctr"/>
          <a:lstStyle/>
          <a:p>
            <a:endParaRPr lang="en-US" sz="3178"/>
          </a:p>
        </p:txBody>
      </p:sp>
      <p:sp>
        <p:nvSpPr>
          <p:cNvPr id="13" name="Freeform 4">
            <a:extLst>
              <a:ext uri="{FF2B5EF4-FFF2-40B4-BE49-F238E27FC236}">
                <a16:creationId xmlns:a16="http://schemas.microsoft.com/office/drawing/2014/main" id="{61CCA24F-8D2D-1346-870A-FB9710BB38D7}"/>
              </a:ext>
            </a:extLst>
          </p:cNvPr>
          <p:cNvSpPr>
            <a:spLocks noChangeArrowheads="1"/>
          </p:cNvSpPr>
          <p:nvPr/>
        </p:nvSpPr>
        <p:spPr bwMode="auto">
          <a:xfrm>
            <a:off x="7419763" y="3508569"/>
            <a:ext cx="149727" cy="149727"/>
          </a:xfrm>
          <a:custGeom>
            <a:avLst/>
            <a:gdLst>
              <a:gd name="T0" fmla="*/ 245 w 246"/>
              <a:gd name="T1" fmla="*/ 122 h 245"/>
              <a:gd name="T2" fmla="*/ 245 w 246"/>
              <a:gd name="T3" fmla="*/ 122 h 245"/>
              <a:gd name="T4" fmla="*/ 122 w 246"/>
              <a:gd name="T5" fmla="*/ 244 h 245"/>
              <a:gd name="T6" fmla="*/ 122 w 246"/>
              <a:gd name="T7" fmla="*/ 244 h 245"/>
              <a:gd name="T8" fmla="*/ 0 w 246"/>
              <a:gd name="T9" fmla="*/ 122 h 245"/>
              <a:gd name="T10" fmla="*/ 0 w 246"/>
              <a:gd name="T11" fmla="*/ 122 h 245"/>
              <a:gd name="T12" fmla="*/ 122 w 246"/>
              <a:gd name="T13" fmla="*/ 0 h 245"/>
              <a:gd name="T14" fmla="*/ 122 w 246"/>
              <a:gd name="T15" fmla="*/ 0 h 245"/>
              <a:gd name="T16" fmla="*/ 245 w 246"/>
              <a:gd name="T17" fmla="*/ 1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45">
                <a:moveTo>
                  <a:pt x="245" y="122"/>
                </a:moveTo>
                <a:lnTo>
                  <a:pt x="245" y="122"/>
                </a:lnTo>
                <a:cubicBezTo>
                  <a:pt x="245" y="189"/>
                  <a:pt x="190" y="244"/>
                  <a:pt x="122" y="244"/>
                </a:cubicBezTo>
                <a:lnTo>
                  <a:pt x="122" y="244"/>
                </a:lnTo>
                <a:cubicBezTo>
                  <a:pt x="54" y="244"/>
                  <a:pt x="0" y="189"/>
                  <a:pt x="0" y="122"/>
                </a:cubicBezTo>
                <a:lnTo>
                  <a:pt x="0" y="122"/>
                </a:lnTo>
                <a:cubicBezTo>
                  <a:pt x="0" y="54"/>
                  <a:pt x="54" y="0"/>
                  <a:pt x="122" y="0"/>
                </a:cubicBezTo>
                <a:lnTo>
                  <a:pt x="122" y="0"/>
                </a:lnTo>
                <a:cubicBezTo>
                  <a:pt x="190" y="0"/>
                  <a:pt x="245" y="54"/>
                  <a:pt x="245" y="122"/>
                </a:cubicBezTo>
              </a:path>
            </a:pathLst>
          </a:custGeom>
          <a:solidFill>
            <a:schemeClr val="accent3"/>
          </a:solidFill>
          <a:ln>
            <a:noFill/>
          </a:ln>
          <a:effectLst/>
        </p:spPr>
        <p:txBody>
          <a:bodyPr wrap="none" anchor="ctr"/>
          <a:lstStyle/>
          <a:p>
            <a:endParaRPr lang="en-US" sz="3178"/>
          </a:p>
        </p:txBody>
      </p:sp>
      <p:sp>
        <p:nvSpPr>
          <p:cNvPr id="14" name="Freeform 5">
            <a:extLst>
              <a:ext uri="{FF2B5EF4-FFF2-40B4-BE49-F238E27FC236}">
                <a16:creationId xmlns:a16="http://schemas.microsoft.com/office/drawing/2014/main" id="{07EFBA31-9ECB-FC4B-A8E9-2EC4BE57F142}"/>
              </a:ext>
            </a:extLst>
          </p:cNvPr>
          <p:cNvSpPr>
            <a:spLocks noChangeArrowheads="1"/>
          </p:cNvSpPr>
          <p:nvPr/>
        </p:nvSpPr>
        <p:spPr bwMode="auto">
          <a:xfrm>
            <a:off x="6360983" y="4136885"/>
            <a:ext cx="2264613" cy="2267287"/>
          </a:xfrm>
          <a:custGeom>
            <a:avLst/>
            <a:gdLst>
              <a:gd name="T0" fmla="*/ 3736 w 3737"/>
              <a:gd name="T1" fmla="*/ 1868 h 3738"/>
              <a:gd name="T2" fmla="*/ 3736 w 3737"/>
              <a:gd name="T3" fmla="*/ 1868 h 3738"/>
              <a:gd name="T4" fmla="*/ 1868 w 3737"/>
              <a:gd name="T5" fmla="*/ 3737 h 3738"/>
              <a:gd name="T6" fmla="*/ 1868 w 3737"/>
              <a:gd name="T7" fmla="*/ 3737 h 3738"/>
              <a:gd name="T8" fmla="*/ 0 w 3737"/>
              <a:gd name="T9" fmla="*/ 1868 h 3738"/>
              <a:gd name="T10" fmla="*/ 0 w 3737"/>
              <a:gd name="T11" fmla="*/ 1868 h 3738"/>
              <a:gd name="T12" fmla="*/ 1868 w 3737"/>
              <a:gd name="T13" fmla="*/ 0 h 3738"/>
              <a:gd name="T14" fmla="*/ 1868 w 3737"/>
              <a:gd name="T15" fmla="*/ 0 h 3738"/>
              <a:gd name="T16" fmla="*/ 3736 w 3737"/>
              <a:gd name="T17" fmla="*/ 1868 h 3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7" h="3738">
                <a:moveTo>
                  <a:pt x="3736" y="1868"/>
                </a:moveTo>
                <a:lnTo>
                  <a:pt x="3736" y="1868"/>
                </a:lnTo>
                <a:cubicBezTo>
                  <a:pt x="3736" y="2900"/>
                  <a:pt x="2900" y="3737"/>
                  <a:pt x="1868" y="3737"/>
                </a:cubicBezTo>
                <a:lnTo>
                  <a:pt x="1868" y="3737"/>
                </a:lnTo>
                <a:cubicBezTo>
                  <a:pt x="837" y="3737"/>
                  <a:pt x="0" y="2900"/>
                  <a:pt x="0" y="1868"/>
                </a:cubicBezTo>
                <a:lnTo>
                  <a:pt x="0" y="1868"/>
                </a:lnTo>
                <a:cubicBezTo>
                  <a:pt x="0" y="837"/>
                  <a:pt x="837" y="0"/>
                  <a:pt x="1868" y="0"/>
                </a:cubicBezTo>
                <a:lnTo>
                  <a:pt x="1868" y="0"/>
                </a:lnTo>
                <a:cubicBezTo>
                  <a:pt x="2900" y="0"/>
                  <a:pt x="3736" y="837"/>
                  <a:pt x="3736" y="1868"/>
                </a:cubicBezTo>
              </a:path>
            </a:pathLst>
          </a:custGeom>
          <a:solidFill>
            <a:schemeClr val="accent3">
              <a:lumMod val="75000"/>
            </a:schemeClr>
          </a:solidFill>
          <a:ln>
            <a:noFill/>
          </a:ln>
          <a:effectLst/>
        </p:spPr>
        <p:txBody>
          <a:bodyPr wrap="none" anchor="ctr"/>
          <a:lstStyle/>
          <a:p>
            <a:endParaRPr lang="en-US" sz="3178"/>
          </a:p>
        </p:txBody>
      </p:sp>
      <p:sp>
        <p:nvSpPr>
          <p:cNvPr id="15" name="Freeform 10">
            <a:extLst>
              <a:ext uri="{FF2B5EF4-FFF2-40B4-BE49-F238E27FC236}">
                <a16:creationId xmlns:a16="http://schemas.microsoft.com/office/drawing/2014/main" id="{3F158C54-DBC6-DE4A-9FC4-1A46F6A32EC7}"/>
              </a:ext>
            </a:extLst>
          </p:cNvPr>
          <p:cNvSpPr>
            <a:spLocks noChangeArrowheads="1"/>
          </p:cNvSpPr>
          <p:nvPr/>
        </p:nvSpPr>
        <p:spPr bwMode="auto">
          <a:xfrm>
            <a:off x="6815511" y="4299981"/>
            <a:ext cx="1374276" cy="1786024"/>
          </a:xfrm>
          <a:custGeom>
            <a:avLst/>
            <a:gdLst>
              <a:gd name="T0" fmla="*/ 2230 w 2265"/>
              <a:gd name="T1" fmla="*/ 2071 h 2945"/>
              <a:gd name="T2" fmla="*/ 2160 w 2265"/>
              <a:gd name="T3" fmla="*/ 2067 h 2945"/>
              <a:gd name="T4" fmla="*/ 1590 w 2265"/>
              <a:gd name="T5" fmla="*/ 1809 h 2945"/>
              <a:gd name="T6" fmla="*/ 1885 w 2265"/>
              <a:gd name="T7" fmla="*/ 1474 h 2945"/>
              <a:gd name="T8" fmla="*/ 2229 w 2265"/>
              <a:gd name="T9" fmla="*/ 1553 h 2945"/>
              <a:gd name="T10" fmla="*/ 2264 w 2265"/>
              <a:gd name="T11" fmla="*/ 674 h 2945"/>
              <a:gd name="T12" fmla="*/ 1448 w 2265"/>
              <a:gd name="T13" fmla="*/ 674 h 2945"/>
              <a:gd name="T14" fmla="*/ 1347 w 2265"/>
              <a:gd name="T15" fmla="*/ 618 h 2945"/>
              <a:gd name="T16" fmla="*/ 1343 w 2265"/>
              <a:gd name="T17" fmla="*/ 505 h 2945"/>
              <a:gd name="T18" fmla="*/ 1408 w 2265"/>
              <a:gd name="T19" fmla="*/ 171 h 2945"/>
              <a:gd name="T20" fmla="*/ 1349 w 2265"/>
              <a:gd name="T21" fmla="*/ 77 h 2945"/>
              <a:gd name="T22" fmla="*/ 922 w 2265"/>
              <a:gd name="T23" fmla="*/ 65 h 2945"/>
              <a:gd name="T24" fmla="*/ 887 w 2265"/>
              <a:gd name="T25" fmla="*/ 100 h 2945"/>
              <a:gd name="T26" fmla="*/ 881 w 2265"/>
              <a:gd name="T27" fmla="*/ 109 h 2945"/>
              <a:gd name="T28" fmla="*/ 877 w 2265"/>
              <a:gd name="T29" fmla="*/ 114 h 2945"/>
              <a:gd name="T30" fmla="*/ 870 w 2265"/>
              <a:gd name="T31" fmla="*/ 125 h 2945"/>
              <a:gd name="T32" fmla="*/ 870 w 2265"/>
              <a:gd name="T33" fmla="*/ 125 h 2945"/>
              <a:gd name="T34" fmla="*/ 838 w 2265"/>
              <a:gd name="T35" fmla="*/ 251 h 2945"/>
              <a:gd name="T36" fmla="*/ 911 w 2265"/>
              <a:gd name="T37" fmla="*/ 505 h 2945"/>
              <a:gd name="T38" fmla="*/ 807 w 2265"/>
              <a:gd name="T39" fmla="*/ 674 h 2945"/>
              <a:gd name="T40" fmla="*/ 0 w 2265"/>
              <a:gd name="T41" fmla="*/ 1494 h 2945"/>
              <a:gd name="T42" fmla="*/ 54 w 2265"/>
              <a:gd name="T43" fmla="*/ 1592 h 2945"/>
              <a:gd name="T44" fmla="*/ 423 w 2265"/>
              <a:gd name="T45" fmla="*/ 1525 h 2945"/>
              <a:gd name="T46" fmla="*/ 437 w 2265"/>
              <a:gd name="T47" fmla="*/ 1525 h 2945"/>
              <a:gd name="T48" fmla="*/ 549 w 2265"/>
              <a:gd name="T49" fmla="*/ 1557 h 2945"/>
              <a:gd name="T50" fmla="*/ 557 w 2265"/>
              <a:gd name="T51" fmla="*/ 1561 h 2945"/>
              <a:gd name="T52" fmla="*/ 565 w 2265"/>
              <a:gd name="T53" fmla="*/ 1567 h 2945"/>
              <a:gd name="T54" fmla="*/ 571 w 2265"/>
              <a:gd name="T55" fmla="*/ 1572 h 2945"/>
              <a:gd name="T56" fmla="*/ 609 w 2265"/>
              <a:gd name="T57" fmla="*/ 1609 h 2945"/>
              <a:gd name="T58" fmla="*/ 674 w 2265"/>
              <a:gd name="T59" fmla="*/ 1815 h 2945"/>
              <a:gd name="T60" fmla="*/ 503 w 2265"/>
              <a:gd name="T61" fmla="*/ 2094 h 2945"/>
              <a:gd name="T62" fmla="*/ 423 w 2265"/>
              <a:gd name="T63" fmla="*/ 2106 h 2945"/>
              <a:gd name="T64" fmla="*/ 56 w 2265"/>
              <a:gd name="T65" fmla="*/ 2034 h 2945"/>
              <a:gd name="T66" fmla="*/ 50 w 2265"/>
              <a:gd name="T67" fmla="*/ 2038 h 2945"/>
              <a:gd name="T68" fmla="*/ 0 w 2265"/>
              <a:gd name="T69" fmla="*/ 2944 h 2945"/>
              <a:gd name="T70" fmla="*/ 905 w 2265"/>
              <a:gd name="T71" fmla="*/ 2890 h 2945"/>
              <a:gd name="T72" fmla="*/ 911 w 2265"/>
              <a:gd name="T73" fmla="*/ 2775 h 2945"/>
              <a:gd name="T74" fmla="*/ 839 w 2265"/>
              <a:gd name="T75" fmla="*/ 2507 h 2945"/>
              <a:gd name="T76" fmla="*/ 870 w 2265"/>
              <a:gd name="T77" fmla="*/ 2396 h 2945"/>
              <a:gd name="T78" fmla="*/ 875 w 2265"/>
              <a:gd name="T79" fmla="*/ 2388 h 2945"/>
              <a:gd name="T80" fmla="*/ 877 w 2265"/>
              <a:gd name="T81" fmla="*/ 2384 h 2945"/>
              <a:gd name="T82" fmla="*/ 885 w 2265"/>
              <a:gd name="T83" fmla="*/ 2373 h 2945"/>
              <a:gd name="T84" fmla="*/ 887 w 2265"/>
              <a:gd name="T85" fmla="*/ 2370 h 2945"/>
              <a:gd name="T86" fmla="*/ 1129 w 2265"/>
              <a:gd name="T87" fmla="*/ 2270 h 2945"/>
              <a:gd name="T88" fmla="*/ 1349 w 2265"/>
              <a:gd name="T89" fmla="*/ 2347 h 2945"/>
              <a:gd name="T90" fmla="*/ 1420 w 2265"/>
              <a:gd name="T91" fmla="*/ 2521 h 2945"/>
              <a:gd name="T92" fmla="*/ 1343 w 2265"/>
              <a:gd name="T93" fmla="*/ 2775 h 2945"/>
              <a:gd name="T94" fmla="*/ 1352 w 2265"/>
              <a:gd name="T95" fmla="*/ 2895 h 2945"/>
              <a:gd name="T96" fmla="*/ 1448 w 2265"/>
              <a:gd name="T97" fmla="*/ 2944 h 2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5" h="2945">
                <a:moveTo>
                  <a:pt x="2264" y="2131"/>
                </a:moveTo>
                <a:lnTo>
                  <a:pt x="2264" y="2131"/>
                </a:lnTo>
                <a:cubicBezTo>
                  <a:pt x="2264" y="2106"/>
                  <a:pt x="2252" y="2084"/>
                  <a:pt x="2230" y="2071"/>
                </a:cubicBezTo>
                <a:lnTo>
                  <a:pt x="2230" y="2071"/>
                </a:lnTo>
                <a:cubicBezTo>
                  <a:pt x="2209" y="2057"/>
                  <a:pt x="2182" y="2056"/>
                  <a:pt x="2160" y="2067"/>
                </a:cubicBezTo>
                <a:lnTo>
                  <a:pt x="2160" y="2067"/>
                </a:lnTo>
                <a:cubicBezTo>
                  <a:pt x="2059" y="2116"/>
                  <a:pt x="1959" y="2144"/>
                  <a:pt x="1885" y="2144"/>
                </a:cubicBezTo>
                <a:lnTo>
                  <a:pt x="1885" y="2144"/>
                </a:lnTo>
                <a:cubicBezTo>
                  <a:pt x="1709" y="2144"/>
                  <a:pt x="1590" y="2010"/>
                  <a:pt x="1590" y="1809"/>
                </a:cubicBezTo>
                <a:lnTo>
                  <a:pt x="1590" y="1809"/>
                </a:lnTo>
                <a:cubicBezTo>
                  <a:pt x="1590" y="1609"/>
                  <a:pt x="1709" y="1474"/>
                  <a:pt x="1885" y="1474"/>
                </a:cubicBezTo>
                <a:lnTo>
                  <a:pt x="1885" y="1474"/>
                </a:lnTo>
                <a:cubicBezTo>
                  <a:pt x="1957" y="1474"/>
                  <a:pt x="2057" y="1504"/>
                  <a:pt x="2160" y="1556"/>
                </a:cubicBezTo>
                <a:lnTo>
                  <a:pt x="2160" y="1556"/>
                </a:lnTo>
                <a:cubicBezTo>
                  <a:pt x="2182" y="1567"/>
                  <a:pt x="2208" y="1566"/>
                  <a:pt x="2229" y="1553"/>
                </a:cubicBezTo>
                <a:lnTo>
                  <a:pt x="2229" y="1553"/>
                </a:lnTo>
                <a:cubicBezTo>
                  <a:pt x="2251" y="1539"/>
                  <a:pt x="2264" y="1516"/>
                  <a:pt x="2264" y="1490"/>
                </a:cubicBezTo>
                <a:lnTo>
                  <a:pt x="2264" y="674"/>
                </a:lnTo>
                <a:lnTo>
                  <a:pt x="1448" y="674"/>
                </a:lnTo>
                <a:lnTo>
                  <a:pt x="1448" y="674"/>
                </a:lnTo>
                <a:lnTo>
                  <a:pt x="1448" y="674"/>
                </a:lnTo>
                <a:cubicBezTo>
                  <a:pt x="1409" y="674"/>
                  <a:pt x="1374" y="656"/>
                  <a:pt x="1352" y="624"/>
                </a:cubicBezTo>
                <a:lnTo>
                  <a:pt x="1352" y="624"/>
                </a:lnTo>
                <a:cubicBezTo>
                  <a:pt x="1351" y="622"/>
                  <a:pt x="1349" y="620"/>
                  <a:pt x="1347" y="618"/>
                </a:cubicBezTo>
                <a:lnTo>
                  <a:pt x="1347" y="618"/>
                </a:lnTo>
                <a:cubicBezTo>
                  <a:pt x="1326" y="583"/>
                  <a:pt x="1324" y="541"/>
                  <a:pt x="1343" y="505"/>
                </a:cubicBezTo>
                <a:lnTo>
                  <a:pt x="1343" y="505"/>
                </a:lnTo>
                <a:cubicBezTo>
                  <a:pt x="1391" y="410"/>
                  <a:pt x="1420" y="315"/>
                  <a:pt x="1420" y="251"/>
                </a:cubicBezTo>
                <a:lnTo>
                  <a:pt x="1420" y="251"/>
                </a:lnTo>
                <a:cubicBezTo>
                  <a:pt x="1420" y="222"/>
                  <a:pt x="1415" y="195"/>
                  <a:pt x="1408" y="171"/>
                </a:cubicBezTo>
                <a:lnTo>
                  <a:pt x="1408" y="171"/>
                </a:lnTo>
                <a:cubicBezTo>
                  <a:pt x="1396" y="135"/>
                  <a:pt x="1376" y="103"/>
                  <a:pt x="1349" y="77"/>
                </a:cubicBezTo>
                <a:lnTo>
                  <a:pt x="1349" y="77"/>
                </a:lnTo>
                <a:cubicBezTo>
                  <a:pt x="1299" y="28"/>
                  <a:pt x="1223" y="0"/>
                  <a:pt x="1129" y="0"/>
                </a:cubicBezTo>
                <a:lnTo>
                  <a:pt x="1129" y="0"/>
                </a:lnTo>
                <a:cubicBezTo>
                  <a:pt x="1047" y="0"/>
                  <a:pt x="973" y="23"/>
                  <a:pt x="922" y="65"/>
                </a:cubicBezTo>
                <a:lnTo>
                  <a:pt x="922" y="65"/>
                </a:lnTo>
                <a:cubicBezTo>
                  <a:pt x="908" y="76"/>
                  <a:pt x="897" y="88"/>
                  <a:pt x="887" y="100"/>
                </a:cubicBezTo>
                <a:lnTo>
                  <a:pt x="887" y="100"/>
                </a:lnTo>
                <a:cubicBezTo>
                  <a:pt x="886" y="101"/>
                  <a:pt x="886" y="102"/>
                  <a:pt x="885" y="103"/>
                </a:cubicBezTo>
                <a:lnTo>
                  <a:pt x="885" y="103"/>
                </a:lnTo>
                <a:cubicBezTo>
                  <a:pt x="884" y="105"/>
                  <a:pt x="882" y="106"/>
                  <a:pt x="881" y="109"/>
                </a:cubicBezTo>
                <a:lnTo>
                  <a:pt x="881" y="109"/>
                </a:lnTo>
                <a:cubicBezTo>
                  <a:pt x="880" y="110"/>
                  <a:pt x="878" y="112"/>
                  <a:pt x="877" y="114"/>
                </a:cubicBezTo>
                <a:lnTo>
                  <a:pt x="877" y="114"/>
                </a:lnTo>
                <a:cubicBezTo>
                  <a:pt x="876" y="115"/>
                  <a:pt x="876" y="116"/>
                  <a:pt x="875" y="117"/>
                </a:cubicBezTo>
                <a:lnTo>
                  <a:pt x="875" y="117"/>
                </a:lnTo>
                <a:cubicBezTo>
                  <a:pt x="874" y="120"/>
                  <a:pt x="872" y="122"/>
                  <a:pt x="870" y="125"/>
                </a:cubicBezTo>
                <a:lnTo>
                  <a:pt x="870" y="125"/>
                </a:lnTo>
                <a:lnTo>
                  <a:pt x="870" y="125"/>
                </a:lnTo>
                <a:lnTo>
                  <a:pt x="870" y="125"/>
                </a:lnTo>
                <a:cubicBezTo>
                  <a:pt x="851" y="158"/>
                  <a:pt x="840" y="195"/>
                  <a:pt x="839" y="236"/>
                </a:cubicBezTo>
                <a:lnTo>
                  <a:pt x="839" y="236"/>
                </a:lnTo>
                <a:cubicBezTo>
                  <a:pt x="839" y="241"/>
                  <a:pt x="838" y="246"/>
                  <a:pt x="838" y="251"/>
                </a:cubicBezTo>
                <a:lnTo>
                  <a:pt x="838" y="251"/>
                </a:lnTo>
                <a:cubicBezTo>
                  <a:pt x="838" y="316"/>
                  <a:pt x="865" y="412"/>
                  <a:pt x="911" y="505"/>
                </a:cubicBezTo>
                <a:lnTo>
                  <a:pt x="911" y="505"/>
                </a:lnTo>
                <a:cubicBezTo>
                  <a:pt x="929" y="542"/>
                  <a:pt x="927" y="585"/>
                  <a:pt x="905" y="620"/>
                </a:cubicBezTo>
                <a:lnTo>
                  <a:pt x="905" y="620"/>
                </a:lnTo>
                <a:cubicBezTo>
                  <a:pt x="884" y="654"/>
                  <a:pt x="847" y="674"/>
                  <a:pt x="807" y="674"/>
                </a:cubicBezTo>
                <a:lnTo>
                  <a:pt x="0" y="674"/>
                </a:lnTo>
                <a:lnTo>
                  <a:pt x="0" y="682"/>
                </a:lnTo>
                <a:lnTo>
                  <a:pt x="0" y="1494"/>
                </a:lnTo>
                <a:lnTo>
                  <a:pt x="0" y="1494"/>
                </a:lnTo>
                <a:cubicBezTo>
                  <a:pt x="0" y="1534"/>
                  <a:pt x="20" y="1571"/>
                  <a:pt x="54" y="1592"/>
                </a:cubicBezTo>
                <a:lnTo>
                  <a:pt x="54" y="1592"/>
                </a:lnTo>
                <a:cubicBezTo>
                  <a:pt x="89" y="1613"/>
                  <a:pt x="132" y="1616"/>
                  <a:pt x="168" y="1598"/>
                </a:cubicBezTo>
                <a:lnTo>
                  <a:pt x="168" y="1598"/>
                </a:lnTo>
                <a:cubicBezTo>
                  <a:pt x="262" y="1552"/>
                  <a:pt x="357" y="1525"/>
                  <a:pt x="423" y="1525"/>
                </a:cubicBezTo>
                <a:lnTo>
                  <a:pt x="423" y="1525"/>
                </a:lnTo>
                <a:cubicBezTo>
                  <a:pt x="428" y="1525"/>
                  <a:pt x="433" y="1525"/>
                  <a:pt x="437" y="1525"/>
                </a:cubicBezTo>
                <a:lnTo>
                  <a:pt x="437" y="1525"/>
                </a:lnTo>
                <a:cubicBezTo>
                  <a:pt x="479" y="1527"/>
                  <a:pt x="516" y="1538"/>
                  <a:pt x="548" y="1556"/>
                </a:cubicBezTo>
                <a:lnTo>
                  <a:pt x="548" y="1556"/>
                </a:lnTo>
                <a:cubicBezTo>
                  <a:pt x="548" y="1556"/>
                  <a:pt x="549" y="1556"/>
                  <a:pt x="549" y="1557"/>
                </a:cubicBezTo>
                <a:lnTo>
                  <a:pt x="549" y="1557"/>
                </a:lnTo>
                <a:cubicBezTo>
                  <a:pt x="551" y="1558"/>
                  <a:pt x="554" y="1560"/>
                  <a:pt x="557" y="1561"/>
                </a:cubicBezTo>
                <a:lnTo>
                  <a:pt x="557" y="1561"/>
                </a:lnTo>
                <a:cubicBezTo>
                  <a:pt x="558" y="1563"/>
                  <a:pt x="559" y="1563"/>
                  <a:pt x="560" y="1564"/>
                </a:cubicBezTo>
                <a:lnTo>
                  <a:pt x="560" y="1564"/>
                </a:lnTo>
                <a:cubicBezTo>
                  <a:pt x="562" y="1565"/>
                  <a:pt x="564" y="1566"/>
                  <a:pt x="565" y="1567"/>
                </a:cubicBezTo>
                <a:lnTo>
                  <a:pt x="565" y="1567"/>
                </a:lnTo>
                <a:cubicBezTo>
                  <a:pt x="567" y="1569"/>
                  <a:pt x="569" y="1570"/>
                  <a:pt x="571" y="1572"/>
                </a:cubicBezTo>
                <a:lnTo>
                  <a:pt x="571" y="1572"/>
                </a:lnTo>
                <a:cubicBezTo>
                  <a:pt x="572" y="1572"/>
                  <a:pt x="572" y="1573"/>
                  <a:pt x="573" y="1574"/>
                </a:cubicBezTo>
                <a:lnTo>
                  <a:pt x="573" y="1574"/>
                </a:lnTo>
                <a:cubicBezTo>
                  <a:pt x="586" y="1583"/>
                  <a:pt x="598" y="1595"/>
                  <a:pt x="609" y="1609"/>
                </a:cubicBezTo>
                <a:lnTo>
                  <a:pt x="609" y="1609"/>
                </a:lnTo>
                <a:cubicBezTo>
                  <a:pt x="650" y="1660"/>
                  <a:pt x="674" y="1733"/>
                  <a:pt x="674" y="1815"/>
                </a:cubicBezTo>
                <a:lnTo>
                  <a:pt x="674" y="1815"/>
                </a:lnTo>
                <a:cubicBezTo>
                  <a:pt x="674" y="1909"/>
                  <a:pt x="646" y="1985"/>
                  <a:pt x="597" y="2036"/>
                </a:cubicBezTo>
                <a:lnTo>
                  <a:pt x="597" y="2036"/>
                </a:lnTo>
                <a:cubicBezTo>
                  <a:pt x="571" y="2063"/>
                  <a:pt x="540" y="2083"/>
                  <a:pt x="503" y="2094"/>
                </a:cubicBezTo>
                <a:lnTo>
                  <a:pt x="503" y="2094"/>
                </a:lnTo>
                <a:cubicBezTo>
                  <a:pt x="478" y="2102"/>
                  <a:pt x="451" y="2106"/>
                  <a:pt x="423" y="2106"/>
                </a:cubicBezTo>
                <a:lnTo>
                  <a:pt x="423" y="2106"/>
                </a:lnTo>
                <a:cubicBezTo>
                  <a:pt x="359" y="2106"/>
                  <a:pt x="264" y="2077"/>
                  <a:pt x="169" y="2029"/>
                </a:cubicBezTo>
                <a:lnTo>
                  <a:pt x="169" y="2029"/>
                </a:lnTo>
                <a:cubicBezTo>
                  <a:pt x="133" y="2011"/>
                  <a:pt x="91" y="2013"/>
                  <a:pt x="56" y="2034"/>
                </a:cubicBezTo>
                <a:lnTo>
                  <a:pt x="56" y="2034"/>
                </a:lnTo>
                <a:cubicBezTo>
                  <a:pt x="53" y="2035"/>
                  <a:pt x="52" y="2037"/>
                  <a:pt x="50" y="2038"/>
                </a:cubicBezTo>
                <a:lnTo>
                  <a:pt x="50" y="2038"/>
                </a:lnTo>
                <a:cubicBezTo>
                  <a:pt x="19" y="2060"/>
                  <a:pt x="0" y="2095"/>
                  <a:pt x="0" y="2134"/>
                </a:cubicBezTo>
                <a:lnTo>
                  <a:pt x="0" y="2134"/>
                </a:lnTo>
                <a:lnTo>
                  <a:pt x="0" y="2944"/>
                </a:lnTo>
                <a:lnTo>
                  <a:pt x="807" y="2944"/>
                </a:lnTo>
                <a:lnTo>
                  <a:pt x="807" y="2944"/>
                </a:lnTo>
                <a:cubicBezTo>
                  <a:pt x="847" y="2944"/>
                  <a:pt x="884" y="2924"/>
                  <a:pt x="905" y="2890"/>
                </a:cubicBezTo>
                <a:lnTo>
                  <a:pt x="905" y="2890"/>
                </a:lnTo>
                <a:cubicBezTo>
                  <a:pt x="927" y="2855"/>
                  <a:pt x="929" y="2812"/>
                  <a:pt x="911" y="2775"/>
                </a:cubicBezTo>
                <a:lnTo>
                  <a:pt x="911" y="2775"/>
                </a:lnTo>
                <a:cubicBezTo>
                  <a:pt x="865" y="2682"/>
                  <a:pt x="838" y="2587"/>
                  <a:pt x="838" y="2521"/>
                </a:cubicBezTo>
                <a:lnTo>
                  <a:pt x="838" y="2521"/>
                </a:lnTo>
                <a:cubicBezTo>
                  <a:pt x="838" y="2516"/>
                  <a:pt x="839" y="2511"/>
                  <a:pt x="839" y="2507"/>
                </a:cubicBezTo>
                <a:lnTo>
                  <a:pt x="839" y="2507"/>
                </a:lnTo>
                <a:cubicBezTo>
                  <a:pt x="840" y="2465"/>
                  <a:pt x="851" y="2428"/>
                  <a:pt x="870" y="2396"/>
                </a:cubicBezTo>
                <a:lnTo>
                  <a:pt x="870" y="2396"/>
                </a:lnTo>
                <a:cubicBezTo>
                  <a:pt x="870" y="2396"/>
                  <a:pt x="870" y="2396"/>
                  <a:pt x="870" y="2395"/>
                </a:cubicBezTo>
                <a:lnTo>
                  <a:pt x="870" y="2395"/>
                </a:lnTo>
                <a:cubicBezTo>
                  <a:pt x="872" y="2393"/>
                  <a:pt x="874" y="2390"/>
                  <a:pt x="875" y="2388"/>
                </a:cubicBezTo>
                <a:lnTo>
                  <a:pt x="875" y="2388"/>
                </a:lnTo>
                <a:cubicBezTo>
                  <a:pt x="876" y="2386"/>
                  <a:pt x="876" y="2385"/>
                  <a:pt x="877" y="2384"/>
                </a:cubicBezTo>
                <a:lnTo>
                  <a:pt x="877" y="2384"/>
                </a:lnTo>
                <a:cubicBezTo>
                  <a:pt x="878" y="2382"/>
                  <a:pt x="880" y="2381"/>
                  <a:pt x="881" y="2379"/>
                </a:cubicBezTo>
                <a:lnTo>
                  <a:pt x="881" y="2379"/>
                </a:lnTo>
                <a:cubicBezTo>
                  <a:pt x="882" y="2377"/>
                  <a:pt x="884" y="2375"/>
                  <a:pt x="885" y="2373"/>
                </a:cubicBezTo>
                <a:lnTo>
                  <a:pt x="885" y="2373"/>
                </a:lnTo>
                <a:cubicBezTo>
                  <a:pt x="886" y="2372"/>
                  <a:pt x="886" y="2372"/>
                  <a:pt x="887" y="2370"/>
                </a:cubicBezTo>
                <a:lnTo>
                  <a:pt x="887" y="2370"/>
                </a:lnTo>
                <a:cubicBezTo>
                  <a:pt x="897" y="2358"/>
                  <a:pt x="908" y="2346"/>
                  <a:pt x="922" y="2335"/>
                </a:cubicBezTo>
                <a:lnTo>
                  <a:pt x="922" y="2335"/>
                </a:lnTo>
                <a:cubicBezTo>
                  <a:pt x="973" y="2294"/>
                  <a:pt x="1047" y="2270"/>
                  <a:pt x="1129" y="2270"/>
                </a:cubicBezTo>
                <a:lnTo>
                  <a:pt x="1129" y="2270"/>
                </a:lnTo>
                <a:cubicBezTo>
                  <a:pt x="1223" y="2270"/>
                  <a:pt x="1299" y="2298"/>
                  <a:pt x="1349" y="2347"/>
                </a:cubicBezTo>
                <a:lnTo>
                  <a:pt x="1349" y="2347"/>
                </a:lnTo>
                <a:cubicBezTo>
                  <a:pt x="1376" y="2373"/>
                  <a:pt x="1396" y="2405"/>
                  <a:pt x="1408" y="2441"/>
                </a:cubicBezTo>
                <a:lnTo>
                  <a:pt x="1408" y="2441"/>
                </a:lnTo>
                <a:cubicBezTo>
                  <a:pt x="1415" y="2466"/>
                  <a:pt x="1420" y="2492"/>
                  <a:pt x="1420" y="2521"/>
                </a:cubicBezTo>
                <a:lnTo>
                  <a:pt x="1420" y="2521"/>
                </a:lnTo>
                <a:cubicBezTo>
                  <a:pt x="1420" y="2585"/>
                  <a:pt x="1391" y="2680"/>
                  <a:pt x="1343" y="2775"/>
                </a:cubicBezTo>
                <a:lnTo>
                  <a:pt x="1343" y="2775"/>
                </a:lnTo>
                <a:cubicBezTo>
                  <a:pt x="1324" y="2811"/>
                  <a:pt x="1326" y="2853"/>
                  <a:pt x="1347" y="2888"/>
                </a:cubicBezTo>
                <a:lnTo>
                  <a:pt x="1347" y="2888"/>
                </a:lnTo>
                <a:cubicBezTo>
                  <a:pt x="1349" y="2890"/>
                  <a:pt x="1351" y="2892"/>
                  <a:pt x="1352" y="2895"/>
                </a:cubicBezTo>
                <a:lnTo>
                  <a:pt x="1352" y="2895"/>
                </a:lnTo>
                <a:cubicBezTo>
                  <a:pt x="1374" y="2926"/>
                  <a:pt x="1409" y="2944"/>
                  <a:pt x="1448" y="2944"/>
                </a:cubicBezTo>
                <a:lnTo>
                  <a:pt x="1448" y="2944"/>
                </a:lnTo>
                <a:lnTo>
                  <a:pt x="2264" y="2944"/>
                </a:lnTo>
                <a:lnTo>
                  <a:pt x="2264" y="2131"/>
                </a:lnTo>
              </a:path>
            </a:pathLst>
          </a:custGeom>
          <a:solidFill>
            <a:schemeClr val="bg1"/>
          </a:solidFill>
          <a:ln>
            <a:noFill/>
          </a:ln>
          <a:effectLst/>
        </p:spPr>
        <p:txBody>
          <a:bodyPr wrap="none" anchor="ctr"/>
          <a:lstStyle/>
          <a:p>
            <a:endParaRPr lang="en-US" sz="3178"/>
          </a:p>
        </p:txBody>
      </p:sp>
      <p:sp>
        <p:nvSpPr>
          <p:cNvPr id="16" name="Freeform 59">
            <a:extLst>
              <a:ext uri="{FF2B5EF4-FFF2-40B4-BE49-F238E27FC236}">
                <a16:creationId xmlns:a16="http://schemas.microsoft.com/office/drawing/2014/main" id="{4B17140E-6E0C-BB40-8C6B-51B0AFB9806B}"/>
              </a:ext>
            </a:extLst>
          </p:cNvPr>
          <p:cNvSpPr>
            <a:spLocks noChangeArrowheads="1"/>
          </p:cNvSpPr>
          <p:nvPr/>
        </p:nvSpPr>
        <p:spPr bwMode="auto">
          <a:xfrm>
            <a:off x="7310143" y="5043267"/>
            <a:ext cx="368969" cy="368969"/>
          </a:xfrm>
          <a:custGeom>
            <a:avLst/>
            <a:gdLst>
              <a:gd name="T0" fmla="*/ 414 w 609"/>
              <a:gd name="T1" fmla="*/ 331 h 608"/>
              <a:gd name="T2" fmla="*/ 387 w 609"/>
              <a:gd name="T3" fmla="*/ 303 h 608"/>
              <a:gd name="T4" fmla="*/ 414 w 609"/>
              <a:gd name="T5" fmla="*/ 276 h 608"/>
              <a:gd name="T6" fmla="*/ 442 w 609"/>
              <a:gd name="T7" fmla="*/ 303 h 608"/>
              <a:gd name="T8" fmla="*/ 511 w 609"/>
              <a:gd name="T9" fmla="*/ 290 h 608"/>
              <a:gd name="T10" fmla="*/ 468 w 609"/>
              <a:gd name="T11" fmla="*/ 290 h 608"/>
              <a:gd name="T12" fmla="*/ 414 w 609"/>
              <a:gd name="T13" fmla="*/ 248 h 608"/>
              <a:gd name="T14" fmla="*/ 97 w 609"/>
              <a:gd name="T15" fmla="*/ 290 h 608"/>
              <a:gd name="T16" fmla="*/ 83 w 609"/>
              <a:gd name="T17" fmla="*/ 303 h 608"/>
              <a:gd name="T18" fmla="*/ 97 w 609"/>
              <a:gd name="T19" fmla="*/ 317 h 608"/>
              <a:gd name="T20" fmla="*/ 361 w 609"/>
              <a:gd name="T21" fmla="*/ 317 h 608"/>
              <a:gd name="T22" fmla="*/ 414 w 609"/>
              <a:gd name="T23" fmla="*/ 359 h 608"/>
              <a:gd name="T24" fmla="*/ 511 w 609"/>
              <a:gd name="T25" fmla="*/ 317 h 608"/>
              <a:gd name="T26" fmla="*/ 525 w 609"/>
              <a:gd name="T27" fmla="*/ 303 h 608"/>
              <a:gd name="T28" fmla="*/ 511 w 609"/>
              <a:gd name="T29" fmla="*/ 290 h 608"/>
              <a:gd name="T30" fmla="*/ 221 w 609"/>
              <a:gd name="T31" fmla="*/ 179 h 608"/>
              <a:gd name="T32" fmla="*/ 194 w 609"/>
              <a:gd name="T33" fmla="*/ 152 h 608"/>
              <a:gd name="T34" fmla="*/ 221 w 609"/>
              <a:gd name="T35" fmla="*/ 124 h 608"/>
              <a:gd name="T36" fmla="*/ 249 w 609"/>
              <a:gd name="T37" fmla="*/ 152 h 608"/>
              <a:gd name="T38" fmla="*/ 511 w 609"/>
              <a:gd name="T39" fmla="*/ 138 h 608"/>
              <a:gd name="T40" fmla="*/ 274 w 609"/>
              <a:gd name="T41" fmla="*/ 138 h 608"/>
              <a:gd name="T42" fmla="*/ 221 w 609"/>
              <a:gd name="T43" fmla="*/ 97 h 608"/>
              <a:gd name="T44" fmla="*/ 97 w 609"/>
              <a:gd name="T45" fmla="*/ 138 h 608"/>
              <a:gd name="T46" fmla="*/ 83 w 609"/>
              <a:gd name="T47" fmla="*/ 152 h 608"/>
              <a:gd name="T48" fmla="*/ 97 w 609"/>
              <a:gd name="T49" fmla="*/ 166 h 608"/>
              <a:gd name="T50" fmla="*/ 168 w 609"/>
              <a:gd name="T51" fmla="*/ 166 h 608"/>
              <a:gd name="T52" fmla="*/ 221 w 609"/>
              <a:gd name="T53" fmla="*/ 207 h 608"/>
              <a:gd name="T54" fmla="*/ 511 w 609"/>
              <a:gd name="T55" fmla="*/ 166 h 608"/>
              <a:gd name="T56" fmla="*/ 525 w 609"/>
              <a:gd name="T57" fmla="*/ 152 h 608"/>
              <a:gd name="T58" fmla="*/ 511 w 609"/>
              <a:gd name="T59" fmla="*/ 138 h 608"/>
              <a:gd name="T60" fmla="*/ 580 w 609"/>
              <a:gd name="T61" fmla="*/ 552 h 608"/>
              <a:gd name="T62" fmla="*/ 56 w 609"/>
              <a:gd name="T63" fmla="*/ 580 h 608"/>
              <a:gd name="T64" fmla="*/ 28 w 609"/>
              <a:gd name="T65" fmla="*/ 552 h 608"/>
              <a:gd name="T66" fmla="*/ 28 w 609"/>
              <a:gd name="T67" fmla="*/ 55 h 608"/>
              <a:gd name="T68" fmla="*/ 553 w 609"/>
              <a:gd name="T69" fmla="*/ 28 h 608"/>
              <a:gd name="T70" fmla="*/ 580 w 609"/>
              <a:gd name="T71" fmla="*/ 55 h 608"/>
              <a:gd name="T72" fmla="*/ 553 w 609"/>
              <a:gd name="T73" fmla="*/ 0 h 608"/>
              <a:gd name="T74" fmla="*/ 56 w 609"/>
              <a:gd name="T75" fmla="*/ 0 h 608"/>
              <a:gd name="T76" fmla="*/ 0 w 609"/>
              <a:gd name="T77" fmla="*/ 552 h 608"/>
              <a:gd name="T78" fmla="*/ 56 w 609"/>
              <a:gd name="T79" fmla="*/ 607 h 608"/>
              <a:gd name="T80" fmla="*/ 553 w 609"/>
              <a:gd name="T81" fmla="*/ 607 h 608"/>
              <a:gd name="T82" fmla="*/ 608 w 609"/>
              <a:gd name="T83" fmla="*/ 55 h 608"/>
              <a:gd name="T84" fmla="*/ 553 w 609"/>
              <a:gd name="T85" fmla="*/ 0 h 608"/>
              <a:gd name="T86" fmla="*/ 276 w 609"/>
              <a:gd name="T87" fmla="*/ 483 h 608"/>
              <a:gd name="T88" fmla="*/ 249 w 609"/>
              <a:gd name="T89" fmla="*/ 456 h 608"/>
              <a:gd name="T90" fmla="*/ 276 w 609"/>
              <a:gd name="T91" fmla="*/ 428 h 608"/>
              <a:gd name="T92" fmla="*/ 304 w 609"/>
              <a:gd name="T93" fmla="*/ 456 h 608"/>
              <a:gd name="T94" fmla="*/ 511 w 609"/>
              <a:gd name="T95" fmla="*/ 442 h 608"/>
              <a:gd name="T96" fmla="*/ 330 w 609"/>
              <a:gd name="T97" fmla="*/ 442 h 608"/>
              <a:gd name="T98" fmla="*/ 276 w 609"/>
              <a:gd name="T99" fmla="*/ 401 h 608"/>
              <a:gd name="T100" fmla="*/ 97 w 609"/>
              <a:gd name="T101" fmla="*/ 442 h 608"/>
              <a:gd name="T102" fmla="*/ 83 w 609"/>
              <a:gd name="T103" fmla="*/ 456 h 608"/>
              <a:gd name="T104" fmla="*/ 97 w 609"/>
              <a:gd name="T105" fmla="*/ 469 h 608"/>
              <a:gd name="T106" fmla="*/ 223 w 609"/>
              <a:gd name="T107" fmla="*/ 469 h 608"/>
              <a:gd name="T108" fmla="*/ 276 w 609"/>
              <a:gd name="T109" fmla="*/ 511 h 608"/>
              <a:gd name="T110" fmla="*/ 511 w 609"/>
              <a:gd name="T111" fmla="*/ 469 h 608"/>
              <a:gd name="T112" fmla="*/ 525 w 609"/>
              <a:gd name="T113" fmla="*/ 456 h 608"/>
              <a:gd name="T114" fmla="*/ 511 w 609"/>
              <a:gd name="T115" fmla="*/ 442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9" h="608">
                <a:moveTo>
                  <a:pt x="414" y="331"/>
                </a:moveTo>
                <a:lnTo>
                  <a:pt x="414" y="331"/>
                </a:lnTo>
                <a:cubicBezTo>
                  <a:pt x="399" y="331"/>
                  <a:pt x="387" y="319"/>
                  <a:pt x="387" y="303"/>
                </a:cubicBezTo>
                <a:lnTo>
                  <a:pt x="387" y="303"/>
                </a:lnTo>
                <a:cubicBezTo>
                  <a:pt x="387" y="288"/>
                  <a:pt x="399" y="276"/>
                  <a:pt x="414" y="276"/>
                </a:cubicBezTo>
                <a:lnTo>
                  <a:pt x="414" y="276"/>
                </a:lnTo>
                <a:cubicBezTo>
                  <a:pt x="430" y="276"/>
                  <a:pt x="442" y="288"/>
                  <a:pt x="442" y="303"/>
                </a:cubicBezTo>
                <a:lnTo>
                  <a:pt x="442" y="303"/>
                </a:lnTo>
                <a:cubicBezTo>
                  <a:pt x="442" y="319"/>
                  <a:pt x="430" y="331"/>
                  <a:pt x="414" y="331"/>
                </a:cubicBezTo>
                <a:close/>
                <a:moveTo>
                  <a:pt x="511" y="290"/>
                </a:moveTo>
                <a:lnTo>
                  <a:pt x="468" y="290"/>
                </a:lnTo>
                <a:lnTo>
                  <a:pt x="468" y="290"/>
                </a:lnTo>
                <a:cubicBezTo>
                  <a:pt x="462" y="266"/>
                  <a:pt x="440" y="248"/>
                  <a:pt x="414" y="248"/>
                </a:cubicBezTo>
                <a:lnTo>
                  <a:pt x="414" y="248"/>
                </a:lnTo>
                <a:cubicBezTo>
                  <a:pt x="389" y="248"/>
                  <a:pt x="367" y="266"/>
                  <a:pt x="361" y="290"/>
                </a:cubicBezTo>
                <a:lnTo>
                  <a:pt x="97" y="290"/>
                </a:lnTo>
                <a:lnTo>
                  <a:pt x="97" y="290"/>
                </a:lnTo>
                <a:cubicBezTo>
                  <a:pt x="89" y="290"/>
                  <a:pt x="83" y="296"/>
                  <a:pt x="83" y="303"/>
                </a:cubicBezTo>
                <a:lnTo>
                  <a:pt x="83" y="303"/>
                </a:lnTo>
                <a:cubicBezTo>
                  <a:pt x="83" y="311"/>
                  <a:pt x="89" y="317"/>
                  <a:pt x="97" y="317"/>
                </a:cubicBezTo>
                <a:lnTo>
                  <a:pt x="361" y="317"/>
                </a:lnTo>
                <a:lnTo>
                  <a:pt x="361" y="317"/>
                </a:lnTo>
                <a:cubicBezTo>
                  <a:pt x="367" y="341"/>
                  <a:pt x="389" y="359"/>
                  <a:pt x="414" y="359"/>
                </a:cubicBezTo>
                <a:lnTo>
                  <a:pt x="414" y="359"/>
                </a:lnTo>
                <a:cubicBezTo>
                  <a:pt x="440" y="359"/>
                  <a:pt x="462" y="341"/>
                  <a:pt x="468" y="317"/>
                </a:cubicBezTo>
                <a:lnTo>
                  <a:pt x="511" y="317"/>
                </a:lnTo>
                <a:lnTo>
                  <a:pt x="511" y="317"/>
                </a:lnTo>
                <a:cubicBezTo>
                  <a:pt x="519" y="317"/>
                  <a:pt x="525" y="311"/>
                  <a:pt x="525" y="303"/>
                </a:cubicBezTo>
                <a:lnTo>
                  <a:pt x="525" y="303"/>
                </a:lnTo>
                <a:cubicBezTo>
                  <a:pt x="525" y="296"/>
                  <a:pt x="519" y="290"/>
                  <a:pt x="511" y="290"/>
                </a:cubicBezTo>
                <a:close/>
                <a:moveTo>
                  <a:pt x="221" y="179"/>
                </a:moveTo>
                <a:lnTo>
                  <a:pt x="221" y="179"/>
                </a:lnTo>
                <a:cubicBezTo>
                  <a:pt x="206" y="179"/>
                  <a:pt x="194" y="167"/>
                  <a:pt x="194" y="152"/>
                </a:cubicBezTo>
                <a:lnTo>
                  <a:pt x="194" y="152"/>
                </a:lnTo>
                <a:cubicBezTo>
                  <a:pt x="194" y="136"/>
                  <a:pt x="206" y="124"/>
                  <a:pt x="221" y="124"/>
                </a:cubicBezTo>
                <a:lnTo>
                  <a:pt x="221" y="124"/>
                </a:lnTo>
                <a:cubicBezTo>
                  <a:pt x="236" y="124"/>
                  <a:pt x="249" y="136"/>
                  <a:pt x="249" y="152"/>
                </a:cubicBezTo>
                <a:lnTo>
                  <a:pt x="249" y="152"/>
                </a:lnTo>
                <a:cubicBezTo>
                  <a:pt x="249" y="167"/>
                  <a:pt x="236" y="179"/>
                  <a:pt x="221" y="179"/>
                </a:cubicBezTo>
                <a:close/>
                <a:moveTo>
                  <a:pt x="511" y="138"/>
                </a:moveTo>
                <a:lnTo>
                  <a:pt x="274" y="138"/>
                </a:lnTo>
                <a:lnTo>
                  <a:pt x="274" y="138"/>
                </a:lnTo>
                <a:cubicBezTo>
                  <a:pt x="268" y="115"/>
                  <a:pt x="247" y="97"/>
                  <a:pt x="221" y="97"/>
                </a:cubicBezTo>
                <a:lnTo>
                  <a:pt x="221" y="97"/>
                </a:lnTo>
                <a:cubicBezTo>
                  <a:pt x="195" y="97"/>
                  <a:pt x="174" y="115"/>
                  <a:pt x="168" y="138"/>
                </a:cubicBezTo>
                <a:lnTo>
                  <a:pt x="97" y="138"/>
                </a:lnTo>
                <a:lnTo>
                  <a:pt x="97" y="138"/>
                </a:lnTo>
                <a:cubicBezTo>
                  <a:pt x="89" y="138"/>
                  <a:pt x="83" y="144"/>
                  <a:pt x="83" y="152"/>
                </a:cubicBezTo>
                <a:lnTo>
                  <a:pt x="83" y="152"/>
                </a:lnTo>
                <a:cubicBezTo>
                  <a:pt x="83" y="160"/>
                  <a:pt x="89" y="166"/>
                  <a:pt x="97" y="166"/>
                </a:cubicBezTo>
                <a:lnTo>
                  <a:pt x="168" y="166"/>
                </a:lnTo>
                <a:lnTo>
                  <a:pt x="168" y="166"/>
                </a:lnTo>
                <a:cubicBezTo>
                  <a:pt x="174" y="190"/>
                  <a:pt x="195" y="207"/>
                  <a:pt x="221" y="207"/>
                </a:cubicBezTo>
                <a:lnTo>
                  <a:pt x="221" y="207"/>
                </a:lnTo>
                <a:cubicBezTo>
                  <a:pt x="247" y="207"/>
                  <a:pt x="268" y="190"/>
                  <a:pt x="274" y="166"/>
                </a:cubicBezTo>
                <a:lnTo>
                  <a:pt x="511" y="166"/>
                </a:lnTo>
                <a:lnTo>
                  <a:pt x="511" y="166"/>
                </a:lnTo>
                <a:cubicBezTo>
                  <a:pt x="519" y="166"/>
                  <a:pt x="525" y="160"/>
                  <a:pt x="525" y="152"/>
                </a:cubicBezTo>
                <a:lnTo>
                  <a:pt x="525" y="152"/>
                </a:lnTo>
                <a:cubicBezTo>
                  <a:pt x="525" y="144"/>
                  <a:pt x="519" y="138"/>
                  <a:pt x="511" y="138"/>
                </a:cubicBezTo>
                <a:close/>
                <a:moveTo>
                  <a:pt x="580" y="552"/>
                </a:moveTo>
                <a:lnTo>
                  <a:pt x="580" y="552"/>
                </a:lnTo>
                <a:cubicBezTo>
                  <a:pt x="580" y="568"/>
                  <a:pt x="568" y="580"/>
                  <a:pt x="553" y="580"/>
                </a:cubicBezTo>
                <a:lnTo>
                  <a:pt x="56" y="580"/>
                </a:lnTo>
                <a:lnTo>
                  <a:pt x="56" y="580"/>
                </a:lnTo>
                <a:cubicBezTo>
                  <a:pt x="40" y="580"/>
                  <a:pt x="28" y="568"/>
                  <a:pt x="28" y="552"/>
                </a:cubicBezTo>
                <a:lnTo>
                  <a:pt x="28" y="55"/>
                </a:lnTo>
                <a:lnTo>
                  <a:pt x="28" y="55"/>
                </a:lnTo>
                <a:cubicBezTo>
                  <a:pt x="28" y="40"/>
                  <a:pt x="40" y="28"/>
                  <a:pt x="56" y="28"/>
                </a:cubicBezTo>
                <a:lnTo>
                  <a:pt x="553" y="28"/>
                </a:lnTo>
                <a:lnTo>
                  <a:pt x="553" y="28"/>
                </a:lnTo>
                <a:cubicBezTo>
                  <a:pt x="568" y="28"/>
                  <a:pt x="580" y="40"/>
                  <a:pt x="580" y="55"/>
                </a:cubicBezTo>
                <a:lnTo>
                  <a:pt x="580" y="552"/>
                </a:lnTo>
                <a:close/>
                <a:moveTo>
                  <a:pt x="553" y="0"/>
                </a:moveTo>
                <a:lnTo>
                  <a:pt x="56" y="0"/>
                </a:lnTo>
                <a:lnTo>
                  <a:pt x="56" y="0"/>
                </a:lnTo>
                <a:cubicBezTo>
                  <a:pt x="25" y="0"/>
                  <a:pt x="0" y="24"/>
                  <a:pt x="0" y="55"/>
                </a:cubicBezTo>
                <a:lnTo>
                  <a:pt x="0" y="552"/>
                </a:lnTo>
                <a:lnTo>
                  <a:pt x="0" y="552"/>
                </a:lnTo>
                <a:cubicBezTo>
                  <a:pt x="0" y="583"/>
                  <a:pt x="25" y="607"/>
                  <a:pt x="56" y="607"/>
                </a:cubicBezTo>
                <a:lnTo>
                  <a:pt x="553" y="607"/>
                </a:lnTo>
                <a:lnTo>
                  <a:pt x="553" y="607"/>
                </a:lnTo>
                <a:cubicBezTo>
                  <a:pt x="583" y="607"/>
                  <a:pt x="608" y="583"/>
                  <a:pt x="608" y="552"/>
                </a:cubicBezTo>
                <a:lnTo>
                  <a:pt x="608" y="55"/>
                </a:lnTo>
                <a:lnTo>
                  <a:pt x="608" y="55"/>
                </a:lnTo>
                <a:cubicBezTo>
                  <a:pt x="608" y="24"/>
                  <a:pt x="583" y="0"/>
                  <a:pt x="553" y="0"/>
                </a:cubicBezTo>
                <a:close/>
                <a:moveTo>
                  <a:pt x="276" y="483"/>
                </a:moveTo>
                <a:lnTo>
                  <a:pt x="276" y="483"/>
                </a:lnTo>
                <a:cubicBezTo>
                  <a:pt x="262" y="483"/>
                  <a:pt x="249" y="471"/>
                  <a:pt x="249" y="456"/>
                </a:cubicBezTo>
                <a:lnTo>
                  <a:pt x="249" y="456"/>
                </a:lnTo>
                <a:cubicBezTo>
                  <a:pt x="249" y="440"/>
                  <a:pt x="262" y="428"/>
                  <a:pt x="276" y="428"/>
                </a:cubicBezTo>
                <a:lnTo>
                  <a:pt x="276" y="428"/>
                </a:lnTo>
                <a:cubicBezTo>
                  <a:pt x="292" y="428"/>
                  <a:pt x="304" y="440"/>
                  <a:pt x="304" y="456"/>
                </a:cubicBezTo>
                <a:lnTo>
                  <a:pt x="304" y="456"/>
                </a:lnTo>
                <a:cubicBezTo>
                  <a:pt x="304" y="471"/>
                  <a:pt x="292" y="483"/>
                  <a:pt x="276" y="483"/>
                </a:cubicBezTo>
                <a:close/>
                <a:moveTo>
                  <a:pt x="511" y="442"/>
                </a:moveTo>
                <a:lnTo>
                  <a:pt x="330" y="442"/>
                </a:lnTo>
                <a:lnTo>
                  <a:pt x="330" y="442"/>
                </a:lnTo>
                <a:cubicBezTo>
                  <a:pt x="324" y="418"/>
                  <a:pt x="303" y="401"/>
                  <a:pt x="276" y="401"/>
                </a:cubicBezTo>
                <a:lnTo>
                  <a:pt x="276" y="401"/>
                </a:lnTo>
                <a:cubicBezTo>
                  <a:pt x="251" y="401"/>
                  <a:pt x="229" y="418"/>
                  <a:pt x="223" y="442"/>
                </a:cubicBezTo>
                <a:lnTo>
                  <a:pt x="97" y="442"/>
                </a:lnTo>
                <a:lnTo>
                  <a:pt x="97" y="442"/>
                </a:lnTo>
                <a:cubicBezTo>
                  <a:pt x="89" y="442"/>
                  <a:pt x="83" y="448"/>
                  <a:pt x="83" y="456"/>
                </a:cubicBezTo>
                <a:lnTo>
                  <a:pt x="83" y="456"/>
                </a:lnTo>
                <a:cubicBezTo>
                  <a:pt x="83" y="463"/>
                  <a:pt x="89" y="469"/>
                  <a:pt x="97" y="469"/>
                </a:cubicBezTo>
                <a:lnTo>
                  <a:pt x="223" y="469"/>
                </a:lnTo>
                <a:lnTo>
                  <a:pt x="223" y="469"/>
                </a:lnTo>
                <a:cubicBezTo>
                  <a:pt x="229" y="493"/>
                  <a:pt x="251" y="511"/>
                  <a:pt x="276" y="511"/>
                </a:cubicBezTo>
                <a:lnTo>
                  <a:pt x="276" y="511"/>
                </a:lnTo>
                <a:cubicBezTo>
                  <a:pt x="303" y="511"/>
                  <a:pt x="324" y="493"/>
                  <a:pt x="330" y="469"/>
                </a:cubicBezTo>
                <a:lnTo>
                  <a:pt x="511" y="469"/>
                </a:lnTo>
                <a:lnTo>
                  <a:pt x="511" y="469"/>
                </a:lnTo>
                <a:cubicBezTo>
                  <a:pt x="519" y="469"/>
                  <a:pt x="525" y="463"/>
                  <a:pt x="525" y="456"/>
                </a:cubicBezTo>
                <a:lnTo>
                  <a:pt x="525" y="456"/>
                </a:lnTo>
                <a:cubicBezTo>
                  <a:pt x="525" y="448"/>
                  <a:pt x="519" y="442"/>
                  <a:pt x="511" y="442"/>
                </a:cubicBezTo>
                <a:close/>
              </a:path>
            </a:pathLst>
          </a:custGeom>
          <a:solidFill>
            <a:schemeClr val="accent3">
              <a:lumMod val="75000"/>
            </a:schemeClr>
          </a:solidFill>
          <a:ln>
            <a:noFill/>
          </a:ln>
          <a:effectLst/>
        </p:spPr>
        <p:txBody>
          <a:bodyPr wrap="none" anchor="ctr"/>
          <a:lstStyle/>
          <a:p>
            <a:endParaRPr lang="en-US" sz="3178"/>
          </a:p>
        </p:txBody>
      </p:sp>
      <p:sp>
        <p:nvSpPr>
          <p:cNvPr id="17" name="TextBox 16">
            <a:extLst>
              <a:ext uri="{FF2B5EF4-FFF2-40B4-BE49-F238E27FC236}">
                <a16:creationId xmlns:a16="http://schemas.microsoft.com/office/drawing/2014/main" id="{C24B4CA0-70B0-974B-95BD-58E50B32A533}"/>
              </a:ext>
            </a:extLst>
          </p:cNvPr>
          <p:cNvSpPr txBox="1"/>
          <p:nvPr/>
        </p:nvSpPr>
        <p:spPr>
          <a:xfrm>
            <a:off x="6297150" y="2383188"/>
            <a:ext cx="2392278" cy="553998"/>
          </a:xfrm>
          <a:prstGeom prst="rect">
            <a:avLst/>
          </a:prstGeom>
          <a:noFill/>
        </p:spPr>
        <p:txBody>
          <a:bodyPr wrap="square" rtlCol="0" anchor="t">
            <a:spAutoFit/>
          </a:bodyPr>
          <a:lstStyle/>
          <a:p>
            <a:pPr>
              <a:lnSpc>
                <a:spcPts val="1752"/>
              </a:lnSpc>
            </a:pPr>
            <a:r>
              <a:rPr lang="en-US" sz="1600" spc="-15" dirty="0">
                <a:solidFill>
                  <a:schemeClr val="accent3">
                    <a:lumMod val="75000"/>
                  </a:schemeClr>
                </a:solidFill>
                <a:latin typeface="Source Sans Pro" panose="020B0503030403020204" pitchFamily="34" charset="0"/>
                <a:ea typeface="Source Sans Pro" panose="020B0503030403020204" pitchFamily="34" charset="0"/>
              </a:rPr>
              <a:t>Secure Privileged Account and IT resources</a:t>
            </a:r>
          </a:p>
        </p:txBody>
      </p:sp>
      <p:sp>
        <p:nvSpPr>
          <p:cNvPr id="18" name="TextBox 17">
            <a:extLst>
              <a:ext uri="{FF2B5EF4-FFF2-40B4-BE49-F238E27FC236}">
                <a16:creationId xmlns:a16="http://schemas.microsoft.com/office/drawing/2014/main" id="{F42A1713-9811-C94B-A855-AF3C9412B956}"/>
              </a:ext>
            </a:extLst>
          </p:cNvPr>
          <p:cNvSpPr txBox="1"/>
          <p:nvPr/>
        </p:nvSpPr>
        <p:spPr>
          <a:xfrm>
            <a:off x="6804161" y="1965773"/>
            <a:ext cx="1378262" cy="374526"/>
          </a:xfrm>
          <a:prstGeom prst="rect">
            <a:avLst/>
          </a:prstGeom>
          <a:noFill/>
        </p:spPr>
        <p:txBody>
          <a:bodyPr wrap="none" rtlCol="0" anchor="b">
            <a:spAutoFit/>
          </a:bodyPr>
          <a:lstStyle>
            <a:defPPr>
              <a:defRPr lang="en-US"/>
            </a:defPPr>
            <a:lvl1pPr>
              <a:lnSpc>
                <a:spcPts val="2103"/>
              </a:lnSpc>
              <a:defRPr sz="2400" b="1" spc="-15">
                <a:solidFill>
                  <a:schemeClr val="accent2">
                    <a:lumMod val="75000"/>
                  </a:schemeClr>
                </a:solidFill>
                <a:latin typeface="Source Sans Pro" panose="020B0503030403020204" pitchFamily="34" charset="0"/>
                <a:ea typeface="Source Sans Pro" panose="020B0503030403020204" pitchFamily="34" charset="0"/>
              </a:defRPr>
            </a:lvl1pPr>
          </a:lstStyle>
          <a:p>
            <a:r>
              <a:rPr lang="en-US" dirty="0">
                <a:solidFill>
                  <a:schemeClr val="accent3">
                    <a:lumMod val="75000"/>
                  </a:schemeClr>
                </a:solidFill>
              </a:rPr>
              <a:t>PIM/PAM</a:t>
            </a:r>
          </a:p>
        </p:txBody>
      </p:sp>
      <p:sp>
        <p:nvSpPr>
          <p:cNvPr id="19" name="Freeform 6">
            <a:extLst>
              <a:ext uri="{FF2B5EF4-FFF2-40B4-BE49-F238E27FC236}">
                <a16:creationId xmlns:a16="http://schemas.microsoft.com/office/drawing/2014/main" id="{6C996583-661D-E549-B519-A54371C7E51B}"/>
              </a:ext>
            </a:extLst>
          </p:cNvPr>
          <p:cNvSpPr>
            <a:spLocks noChangeArrowheads="1"/>
          </p:cNvSpPr>
          <p:nvPr/>
        </p:nvSpPr>
        <p:spPr bwMode="auto">
          <a:xfrm>
            <a:off x="3597891" y="1703831"/>
            <a:ext cx="2267288" cy="2264614"/>
          </a:xfrm>
          <a:custGeom>
            <a:avLst/>
            <a:gdLst>
              <a:gd name="T0" fmla="*/ 3737 w 3738"/>
              <a:gd name="T1" fmla="*/ 1869 h 3737"/>
              <a:gd name="T2" fmla="*/ 3737 w 3738"/>
              <a:gd name="T3" fmla="*/ 1869 h 3737"/>
              <a:gd name="T4" fmla="*/ 1868 w 3738"/>
              <a:gd name="T5" fmla="*/ 3736 h 3737"/>
              <a:gd name="T6" fmla="*/ 1868 w 3738"/>
              <a:gd name="T7" fmla="*/ 3736 h 3737"/>
              <a:gd name="T8" fmla="*/ 0 w 3738"/>
              <a:gd name="T9" fmla="*/ 1869 h 3737"/>
              <a:gd name="T10" fmla="*/ 0 w 3738"/>
              <a:gd name="T11" fmla="*/ 1869 h 3737"/>
              <a:gd name="T12" fmla="*/ 1868 w 3738"/>
              <a:gd name="T13" fmla="*/ 0 h 3737"/>
              <a:gd name="T14" fmla="*/ 1868 w 3738"/>
              <a:gd name="T15" fmla="*/ 0 h 3737"/>
              <a:gd name="T16" fmla="*/ 3737 w 3738"/>
              <a:gd name="T17" fmla="*/ 1869 h 3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8" h="3737">
                <a:moveTo>
                  <a:pt x="3737" y="1869"/>
                </a:moveTo>
                <a:lnTo>
                  <a:pt x="3737" y="1869"/>
                </a:lnTo>
                <a:cubicBezTo>
                  <a:pt x="3737" y="2899"/>
                  <a:pt x="2900" y="3736"/>
                  <a:pt x="1868" y="3736"/>
                </a:cubicBezTo>
                <a:lnTo>
                  <a:pt x="1868" y="3736"/>
                </a:lnTo>
                <a:cubicBezTo>
                  <a:pt x="836" y="3736"/>
                  <a:pt x="0" y="2899"/>
                  <a:pt x="0" y="1869"/>
                </a:cubicBezTo>
                <a:lnTo>
                  <a:pt x="0" y="1869"/>
                </a:lnTo>
                <a:cubicBezTo>
                  <a:pt x="0" y="837"/>
                  <a:pt x="836" y="0"/>
                  <a:pt x="1868" y="0"/>
                </a:cubicBezTo>
                <a:lnTo>
                  <a:pt x="1868" y="0"/>
                </a:lnTo>
                <a:cubicBezTo>
                  <a:pt x="2900" y="0"/>
                  <a:pt x="3737" y="837"/>
                  <a:pt x="3737" y="1869"/>
                </a:cubicBezTo>
              </a:path>
            </a:pathLst>
          </a:custGeom>
          <a:solidFill>
            <a:schemeClr val="accent2"/>
          </a:solidFill>
          <a:ln>
            <a:noFill/>
          </a:ln>
          <a:effectLst/>
        </p:spPr>
        <p:txBody>
          <a:bodyPr wrap="none" anchor="ctr"/>
          <a:lstStyle/>
          <a:p>
            <a:endParaRPr lang="en-US" sz="3178"/>
          </a:p>
        </p:txBody>
      </p:sp>
      <p:sp>
        <p:nvSpPr>
          <p:cNvPr id="20" name="Freeform 7">
            <a:extLst>
              <a:ext uri="{FF2B5EF4-FFF2-40B4-BE49-F238E27FC236}">
                <a16:creationId xmlns:a16="http://schemas.microsoft.com/office/drawing/2014/main" id="{A3E673F0-C9A4-D14C-A5B6-109DF23DAD76}"/>
              </a:ext>
            </a:extLst>
          </p:cNvPr>
          <p:cNvSpPr>
            <a:spLocks noChangeArrowheads="1"/>
          </p:cNvSpPr>
          <p:nvPr/>
        </p:nvSpPr>
        <p:spPr bwMode="auto">
          <a:xfrm>
            <a:off x="4710145" y="3898929"/>
            <a:ext cx="42779" cy="644358"/>
          </a:xfrm>
          <a:custGeom>
            <a:avLst/>
            <a:gdLst>
              <a:gd name="T0" fmla="*/ 35 w 71"/>
              <a:gd name="T1" fmla="*/ 1060 h 1061"/>
              <a:gd name="T2" fmla="*/ 35 w 71"/>
              <a:gd name="T3" fmla="*/ 1060 h 1061"/>
              <a:gd name="T4" fmla="*/ 0 w 71"/>
              <a:gd name="T5" fmla="*/ 1025 h 1061"/>
              <a:gd name="T6" fmla="*/ 0 w 71"/>
              <a:gd name="T7" fmla="*/ 36 h 1061"/>
              <a:gd name="T8" fmla="*/ 0 w 71"/>
              <a:gd name="T9" fmla="*/ 36 h 1061"/>
              <a:gd name="T10" fmla="*/ 35 w 71"/>
              <a:gd name="T11" fmla="*/ 0 h 1061"/>
              <a:gd name="T12" fmla="*/ 35 w 71"/>
              <a:gd name="T13" fmla="*/ 0 h 1061"/>
              <a:gd name="T14" fmla="*/ 70 w 71"/>
              <a:gd name="T15" fmla="*/ 36 h 1061"/>
              <a:gd name="T16" fmla="*/ 70 w 71"/>
              <a:gd name="T17" fmla="*/ 1025 h 1061"/>
              <a:gd name="T18" fmla="*/ 70 w 71"/>
              <a:gd name="T19" fmla="*/ 1025 h 1061"/>
              <a:gd name="T20" fmla="*/ 35 w 71"/>
              <a:gd name="T21" fmla="*/ 1060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061">
                <a:moveTo>
                  <a:pt x="35" y="1060"/>
                </a:moveTo>
                <a:lnTo>
                  <a:pt x="35" y="1060"/>
                </a:lnTo>
                <a:cubicBezTo>
                  <a:pt x="16" y="1060"/>
                  <a:pt x="0" y="1044"/>
                  <a:pt x="0" y="1025"/>
                </a:cubicBezTo>
                <a:lnTo>
                  <a:pt x="0" y="36"/>
                </a:lnTo>
                <a:lnTo>
                  <a:pt x="0" y="36"/>
                </a:lnTo>
                <a:cubicBezTo>
                  <a:pt x="0" y="16"/>
                  <a:pt x="16" y="0"/>
                  <a:pt x="35" y="0"/>
                </a:cubicBezTo>
                <a:lnTo>
                  <a:pt x="35" y="0"/>
                </a:lnTo>
                <a:cubicBezTo>
                  <a:pt x="55" y="0"/>
                  <a:pt x="70" y="16"/>
                  <a:pt x="70" y="36"/>
                </a:cubicBezTo>
                <a:lnTo>
                  <a:pt x="70" y="1025"/>
                </a:lnTo>
                <a:lnTo>
                  <a:pt x="70" y="1025"/>
                </a:lnTo>
                <a:cubicBezTo>
                  <a:pt x="70" y="1044"/>
                  <a:pt x="55" y="1060"/>
                  <a:pt x="35" y="1060"/>
                </a:cubicBezTo>
              </a:path>
            </a:pathLst>
          </a:custGeom>
          <a:solidFill>
            <a:schemeClr val="accent2"/>
          </a:solidFill>
          <a:ln>
            <a:noFill/>
          </a:ln>
          <a:effectLst/>
        </p:spPr>
        <p:txBody>
          <a:bodyPr wrap="none" anchor="ctr"/>
          <a:lstStyle/>
          <a:p>
            <a:endParaRPr lang="en-US" sz="3178"/>
          </a:p>
        </p:txBody>
      </p:sp>
      <p:sp>
        <p:nvSpPr>
          <p:cNvPr id="21" name="Freeform 8">
            <a:extLst>
              <a:ext uri="{FF2B5EF4-FFF2-40B4-BE49-F238E27FC236}">
                <a16:creationId xmlns:a16="http://schemas.microsoft.com/office/drawing/2014/main" id="{AA837FDE-79DD-C043-BB21-75CD4CC98511}"/>
              </a:ext>
            </a:extLst>
          </p:cNvPr>
          <p:cNvSpPr>
            <a:spLocks noChangeArrowheads="1"/>
          </p:cNvSpPr>
          <p:nvPr/>
        </p:nvSpPr>
        <p:spPr bwMode="auto">
          <a:xfrm>
            <a:off x="4656672" y="4497834"/>
            <a:ext cx="149727" cy="149727"/>
          </a:xfrm>
          <a:custGeom>
            <a:avLst/>
            <a:gdLst>
              <a:gd name="T0" fmla="*/ 244 w 245"/>
              <a:gd name="T1" fmla="*/ 122 h 246"/>
              <a:gd name="T2" fmla="*/ 244 w 245"/>
              <a:gd name="T3" fmla="*/ 122 h 246"/>
              <a:gd name="T4" fmla="*/ 122 w 245"/>
              <a:gd name="T5" fmla="*/ 245 h 246"/>
              <a:gd name="T6" fmla="*/ 122 w 245"/>
              <a:gd name="T7" fmla="*/ 245 h 246"/>
              <a:gd name="T8" fmla="*/ 0 w 245"/>
              <a:gd name="T9" fmla="*/ 122 h 246"/>
              <a:gd name="T10" fmla="*/ 0 w 245"/>
              <a:gd name="T11" fmla="*/ 122 h 246"/>
              <a:gd name="T12" fmla="*/ 122 w 245"/>
              <a:gd name="T13" fmla="*/ 0 h 246"/>
              <a:gd name="T14" fmla="*/ 122 w 245"/>
              <a:gd name="T15" fmla="*/ 0 h 246"/>
              <a:gd name="T16" fmla="*/ 244 w 245"/>
              <a:gd name="T17" fmla="*/ 12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246">
                <a:moveTo>
                  <a:pt x="244" y="122"/>
                </a:moveTo>
                <a:lnTo>
                  <a:pt x="244" y="122"/>
                </a:lnTo>
                <a:cubicBezTo>
                  <a:pt x="244" y="190"/>
                  <a:pt x="189" y="245"/>
                  <a:pt x="122" y="245"/>
                </a:cubicBezTo>
                <a:lnTo>
                  <a:pt x="122" y="245"/>
                </a:lnTo>
                <a:cubicBezTo>
                  <a:pt x="55" y="245"/>
                  <a:pt x="0" y="190"/>
                  <a:pt x="0" y="122"/>
                </a:cubicBezTo>
                <a:lnTo>
                  <a:pt x="0" y="122"/>
                </a:lnTo>
                <a:cubicBezTo>
                  <a:pt x="0" y="55"/>
                  <a:pt x="55" y="0"/>
                  <a:pt x="122" y="0"/>
                </a:cubicBezTo>
                <a:lnTo>
                  <a:pt x="122" y="0"/>
                </a:lnTo>
                <a:cubicBezTo>
                  <a:pt x="189" y="0"/>
                  <a:pt x="244" y="55"/>
                  <a:pt x="244" y="122"/>
                </a:cubicBezTo>
              </a:path>
            </a:pathLst>
          </a:custGeom>
          <a:solidFill>
            <a:schemeClr val="accent2"/>
          </a:solidFill>
          <a:ln>
            <a:noFill/>
          </a:ln>
          <a:effectLst/>
        </p:spPr>
        <p:txBody>
          <a:bodyPr wrap="none" anchor="ctr"/>
          <a:lstStyle/>
          <a:p>
            <a:endParaRPr lang="en-US" sz="3178"/>
          </a:p>
        </p:txBody>
      </p:sp>
      <p:sp>
        <p:nvSpPr>
          <p:cNvPr id="22" name="Freeform 9">
            <a:extLst>
              <a:ext uri="{FF2B5EF4-FFF2-40B4-BE49-F238E27FC236}">
                <a16:creationId xmlns:a16="http://schemas.microsoft.com/office/drawing/2014/main" id="{EFDA550F-E020-7040-9C2B-6E0158F3693E}"/>
              </a:ext>
            </a:extLst>
          </p:cNvPr>
          <p:cNvSpPr>
            <a:spLocks noChangeArrowheads="1"/>
          </p:cNvSpPr>
          <p:nvPr/>
        </p:nvSpPr>
        <p:spPr bwMode="auto">
          <a:xfrm>
            <a:off x="4044398" y="1829493"/>
            <a:ext cx="1374276" cy="1786024"/>
          </a:xfrm>
          <a:custGeom>
            <a:avLst/>
            <a:gdLst>
              <a:gd name="T0" fmla="*/ 2230 w 2265"/>
              <a:gd name="T1" fmla="*/ 2071 h 2944"/>
              <a:gd name="T2" fmla="*/ 2159 w 2265"/>
              <a:gd name="T3" fmla="*/ 2067 h 2944"/>
              <a:gd name="T4" fmla="*/ 1590 w 2265"/>
              <a:gd name="T5" fmla="*/ 1809 h 2944"/>
              <a:gd name="T6" fmla="*/ 1885 w 2265"/>
              <a:gd name="T7" fmla="*/ 1474 h 2944"/>
              <a:gd name="T8" fmla="*/ 2229 w 2265"/>
              <a:gd name="T9" fmla="*/ 1553 h 2944"/>
              <a:gd name="T10" fmla="*/ 2264 w 2265"/>
              <a:gd name="T11" fmla="*/ 674 h 2944"/>
              <a:gd name="T12" fmla="*/ 1448 w 2265"/>
              <a:gd name="T13" fmla="*/ 674 h 2944"/>
              <a:gd name="T14" fmla="*/ 1347 w 2265"/>
              <a:gd name="T15" fmla="*/ 618 h 2944"/>
              <a:gd name="T16" fmla="*/ 1342 w 2265"/>
              <a:gd name="T17" fmla="*/ 505 h 2944"/>
              <a:gd name="T18" fmla="*/ 1408 w 2265"/>
              <a:gd name="T19" fmla="*/ 171 h 2944"/>
              <a:gd name="T20" fmla="*/ 1350 w 2265"/>
              <a:gd name="T21" fmla="*/ 77 h 2944"/>
              <a:gd name="T22" fmla="*/ 922 w 2265"/>
              <a:gd name="T23" fmla="*/ 65 h 2944"/>
              <a:gd name="T24" fmla="*/ 887 w 2265"/>
              <a:gd name="T25" fmla="*/ 101 h 2944"/>
              <a:gd name="T26" fmla="*/ 881 w 2265"/>
              <a:gd name="T27" fmla="*/ 109 h 2944"/>
              <a:gd name="T28" fmla="*/ 878 w 2265"/>
              <a:gd name="T29" fmla="*/ 114 h 2944"/>
              <a:gd name="T30" fmla="*/ 870 w 2265"/>
              <a:gd name="T31" fmla="*/ 125 h 2944"/>
              <a:gd name="T32" fmla="*/ 870 w 2265"/>
              <a:gd name="T33" fmla="*/ 126 h 2944"/>
              <a:gd name="T34" fmla="*/ 838 w 2265"/>
              <a:gd name="T35" fmla="*/ 251 h 2944"/>
              <a:gd name="T36" fmla="*/ 911 w 2265"/>
              <a:gd name="T37" fmla="*/ 505 h 2944"/>
              <a:gd name="T38" fmla="*/ 807 w 2265"/>
              <a:gd name="T39" fmla="*/ 674 h 2944"/>
              <a:gd name="T40" fmla="*/ 0 w 2265"/>
              <a:gd name="T41" fmla="*/ 1494 h 2944"/>
              <a:gd name="T42" fmla="*/ 54 w 2265"/>
              <a:gd name="T43" fmla="*/ 1592 h 2944"/>
              <a:gd name="T44" fmla="*/ 423 w 2265"/>
              <a:gd name="T45" fmla="*/ 1525 h 2944"/>
              <a:gd name="T46" fmla="*/ 437 w 2265"/>
              <a:gd name="T47" fmla="*/ 1526 h 2944"/>
              <a:gd name="T48" fmla="*/ 549 w 2265"/>
              <a:gd name="T49" fmla="*/ 1557 h 2944"/>
              <a:gd name="T50" fmla="*/ 557 w 2265"/>
              <a:gd name="T51" fmla="*/ 1562 h 2944"/>
              <a:gd name="T52" fmla="*/ 565 w 2265"/>
              <a:gd name="T53" fmla="*/ 1568 h 2944"/>
              <a:gd name="T54" fmla="*/ 571 w 2265"/>
              <a:gd name="T55" fmla="*/ 1572 h 2944"/>
              <a:gd name="T56" fmla="*/ 609 w 2265"/>
              <a:gd name="T57" fmla="*/ 1609 h 2944"/>
              <a:gd name="T58" fmla="*/ 674 w 2265"/>
              <a:gd name="T59" fmla="*/ 1816 h 2944"/>
              <a:gd name="T60" fmla="*/ 503 w 2265"/>
              <a:gd name="T61" fmla="*/ 2095 h 2944"/>
              <a:gd name="T62" fmla="*/ 423 w 2265"/>
              <a:gd name="T63" fmla="*/ 2106 h 2944"/>
              <a:gd name="T64" fmla="*/ 56 w 2265"/>
              <a:gd name="T65" fmla="*/ 2034 h 2944"/>
              <a:gd name="T66" fmla="*/ 50 w 2265"/>
              <a:gd name="T67" fmla="*/ 2039 h 2944"/>
              <a:gd name="T68" fmla="*/ 0 w 2265"/>
              <a:gd name="T69" fmla="*/ 2134 h 2944"/>
              <a:gd name="T70" fmla="*/ 807 w 2265"/>
              <a:gd name="T71" fmla="*/ 2943 h 2944"/>
              <a:gd name="T72" fmla="*/ 911 w 2265"/>
              <a:gd name="T73" fmla="*/ 2774 h 2944"/>
              <a:gd name="T74" fmla="*/ 838 w 2265"/>
              <a:gd name="T75" fmla="*/ 2521 h 2944"/>
              <a:gd name="T76" fmla="*/ 870 w 2265"/>
              <a:gd name="T77" fmla="*/ 2396 h 2944"/>
              <a:gd name="T78" fmla="*/ 870 w 2265"/>
              <a:gd name="T79" fmla="*/ 2395 h 2944"/>
              <a:gd name="T80" fmla="*/ 878 w 2265"/>
              <a:gd name="T81" fmla="*/ 2384 h 2944"/>
              <a:gd name="T82" fmla="*/ 881 w 2265"/>
              <a:gd name="T83" fmla="*/ 2379 h 2944"/>
              <a:gd name="T84" fmla="*/ 887 w 2265"/>
              <a:gd name="T85" fmla="*/ 2371 h 2944"/>
              <a:gd name="T86" fmla="*/ 922 w 2265"/>
              <a:gd name="T87" fmla="*/ 2336 h 2944"/>
              <a:gd name="T88" fmla="*/ 1350 w 2265"/>
              <a:gd name="T89" fmla="*/ 2347 h 2944"/>
              <a:gd name="T90" fmla="*/ 1408 w 2265"/>
              <a:gd name="T91" fmla="*/ 2441 h 2944"/>
              <a:gd name="T92" fmla="*/ 1342 w 2265"/>
              <a:gd name="T93" fmla="*/ 2774 h 2944"/>
              <a:gd name="T94" fmla="*/ 1347 w 2265"/>
              <a:gd name="T95" fmla="*/ 2887 h 2944"/>
              <a:gd name="T96" fmla="*/ 1448 w 2265"/>
              <a:gd name="T97" fmla="*/ 2943 h 2944"/>
              <a:gd name="T98" fmla="*/ 2264 w 2265"/>
              <a:gd name="T99" fmla="*/ 213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65" h="2944">
                <a:moveTo>
                  <a:pt x="2264" y="2131"/>
                </a:moveTo>
                <a:lnTo>
                  <a:pt x="2264" y="2131"/>
                </a:lnTo>
                <a:cubicBezTo>
                  <a:pt x="2264" y="2106"/>
                  <a:pt x="2252" y="2084"/>
                  <a:pt x="2230" y="2071"/>
                </a:cubicBezTo>
                <a:lnTo>
                  <a:pt x="2230" y="2071"/>
                </a:lnTo>
                <a:cubicBezTo>
                  <a:pt x="2209" y="2058"/>
                  <a:pt x="2183" y="2056"/>
                  <a:pt x="2159" y="2067"/>
                </a:cubicBezTo>
                <a:lnTo>
                  <a:pt x="2159" y="2067"/>
                </a:lnTo>
                <a:cubicBezTo>
                  <a:pt x="2059" y="2116"/>
                  <a:pt x="1959" y="2144"/>
                  <a:pt x="1885" y="2144"/>
                </a:cubicBezTo>
                <a:lnTo>
                  <a:pt x="1885" y="2144"/>
                </a:lnTo>
                <a:cubicBezTo>
                  <a:pt x="1709" y="2144"/>
                  <a:pt x="1590" y="2010"/>
                  <a:pt x="1590" y="1809"/>
                </a:cubicBezTo>
                <a:lnTo>
                  <a:pt x="1590" y="1809"/>
                </a:lnTo>
                <a:cubicBezTo>
                  <a:pt x="1590" y="1609"/>
                  <a:pt x="1709" y="1474"/>
                  <a:pt x="1885" y="1474"/>
                </a:cubicBezTo>
                <a:lnTo>
                  <a:pt x="1885" y="1474"/>
                </a:lnTo>
                <a:cubicBezTo>
                  <a:pt x="1958" y="1474"/>
                  <a:pt x="2057" y="1504"/>
                  <a:pt x="2160" y="1556"/>
                </a:cubicBezTo>
                <a:lnTo>
                  <a:pt x="2160" y="1556"/>
                </a:lnTo>
                <a:cubicBezTo>
                  <a:pt x="2182" y="1567"/>
                  <a:pt x="2208" y="1566"/>
                  <a:pt x="2229" y="1553"/>
                </a:cubicBezTo>
                <a:lnTo>
                  <a:pt x="2229" y="1553"/>
                </a:lnTo>
                <a:cubicBezTo>
                  <a:pt x="2251" y="1539"/>
                  <a:pt x="2264" y="1516"/>
                  <a:pt x="2264" y="1491"/>
                </a:cubicBezTo>
                <a:lnTo>
                  <a:pt x="2264" y="674"/>
                </a:lnTo>
                <a:lnTo>
                  <a:pt x="1448" y="674"/>
                </a:lnTo>
                <a:lnTo>
                  <a:pt x="1448" y="674"/>
                </a:lnTo>
                <a:lnTo>
                  <a:pt x="1448" y="674"/>
                </a:lnTo>
                <a:cubicBezTo>
                  <a:pt x="1409" y="674"/>
                  <a:pt x="1374" y="656"/>
                  <a:pt x="1352" y="625"/>
                </a:cubicBezTo>
                <a:lnTo>
                  <a:pt x="1352" y="625"/>
                </a:lnTo>
                <a:cubicBezTo>
                  <a:pt x="1350" y="622"/>
                  <a:pt x="1349" y="620"/>
                  <a:pt x="1347" y="618"/>
                </a:cubicBezTo>
                <a:lnTo>
                  <a:pt x="1347" y="618"/>
                </a:lnTo>
                <a:cubicBezTo>
                  <a:pt x="1326" y="583"/>
                  <a:pt x="1324" y="541"/>
                  <a:pt x="1342" y="505"/>
                </a:cubicBezTo>
                <a:lnTo>
                  <a:pt x="1342" y="505"/>
                </a:lnTo>
                <a:cubicBezTo>
                  <a:pt x="1391" y="410"/>
                  <a:pt x="1419" y="315"/>
                  <a:pt x="1419" y="251"/>
                </a:cubicBezTo>
                <a:lnTo>
                  <a:pt x="1419" y="251"/>
                </a:lnTo>
                <a:cubicBezTo>
                  <a:pt x="1419" y="222"/>
                  <a:pt x="1416" y="196"/>
                  <a:pt x="1408" y="171"/>
                </a:cubicBezTo>
                <a:lnTo>
                  <a:pt x="1408" y="171"/>
                </a:lnTo>
                <a:cubicBezTo>
                  <a:pt x="1396" y="135"/>
                  <a:pt x="1377" y="103"/>
                  <a:pt x="1350" y="77"/>
                </a:cubicBezTo>
                <a:lnTo>
                  <a:pt x="1350" y="77"/>
                </a:lnTo>
                <a:cubicBezTo>
                  <a:pt x="1299" y="28"/>
                  <a:pt x="1223" y="0"/>
                  <a:pt x="1129" y="0"/>
                </a:cubicBezTo>
                <a:lnTo>
                  <a:pt x="1129" y="0"/>
                </a:lnTo>
                <a:cubicBezTo>
                  <a:pt x="1047" y="0"/>
                  <a:pt x="974" y="23"/>
                  <a:pt x="922" y="65"/>
                </a:cubicBezTo>
                <a:lnTo>
                  <a:pt x="922" y="65"/>
                </a:lnTo>
                <a:cubicBezTo>
                  <a:pt x="909" y="76"/>
                  <a:pt x="897" y="88"/>
                  <a:pt x="887" y="101"/>
                </a:cubicBezTo>
                <a:lnTo>
                  <a:pt x="887" y="101"/>
                </a:lnTo>
                <a:cubicBezTo>
                  <a:pt x="886" y="102"/>
                  <a:pt x="885" y="102"/>
                  <a:pt x="885" y="103"/>
                </a:cubicBezTo>
                <a:lnTo>
                  <a:pt x="885" y="103"/>
                </a:lnTo>
                <a:cubicBezTo>
                  <a:pt x="884" y="105"/>
                  <a:pt x="883" y="107"/>
                  <a:pt x="881" y="109"/>
                </a:cubicBezTo>
                <a:lnTo>
                  <a:pt x="881" y="109"/>
                </a:lnTo>
                <a:cubicBezTo>
                  <a:pt x="879" y="111"/>
                  <a:pt x="879" y="112"/>
                  <a:pt x="878" y="114"/>
                </a:cubicBezTo>
                <a:lnTo>
                  <a:pt x="878" y="114"/>
                </a:lnTo>
                <a:cubicBezTo>
                  <a:pt x="877" y="115"/>
                  <a:pt x="876" y="117"/>
                  <a:pt x="875" y="118"/>
                </a:cubicBezTo>
                <a:lnTo>
                  <a:pt x="875" y="118"/>
                </a:lnTo>
                <a:cubicBezTo>
                  <a:pt x="873" y="120"/>
                  <a:pt x="872" y="123"/>
                  <a:pt x="870" y="125"/>
                </a:cubicBezTo>
                <a:lnTo>
                  <a:pt x="870" y="125"/>
                </a:lnTo>
                <a:cubicBezTo>
                  <a:pt x="870" y="126"/>
                  <a:pt x="870" y="126"/>
                  <a:pt x="870" y="126"/>
                </a:cubicBezTo>
                <a:lnTo>
                  <a:pt x="870" y="126"/>
                </a:lnTo>
                <a:cubicBezTo>
                  <a:pt x="851" y="158"/>
                  <a:pt x="841" y="195"/>
                  <a:pt x="839" y="237"/>
                </a:cubicBezTo>
                <a:lnTo>
                  <a:pt x="839" y="237"/>
                </a:lnTo>
                <a:cubicBezTo>
                  <a:pt x="838" y="241"/>
                  <a:pt x="838" y="246"/>
                  <a:pt x="838" y="251"/>
                </a:cubicBezTo>
                <a:lnTo>
                  <a:pt x="838" y="251"/>
                </a:lnTo>
                <a:cubicBezTo>
                  <a:pt x="838" y="316"/>
                  <a:pt x="866" y="412"/>
                  <a:pt x="911" y="505"/>
                </a:cubicBezTo>
                <a:lnTo>
                  <a:pt x="911" y="505"/>
                </a:lnTo>
                <a:cubicBezTo>
                  <a:pt x="930" y="542"/>
                  <a:pt x="927" y="585"/>
                  <a:pt x="906" y="620"/>
                </a:cubicBezTo>
                <a:lnTo>
                  <a:pt x="906" y="620"/>
                </a:lnTo>
                <a:cubicBezTo>
                  <a:pt x="884" y="654"/>
                  <a:pt x="847" y="674"/>
                  <a:pt x="807" y="674"/>
                </a:cubicBezTo>
                <a:lnTo>
                  <a:pt x="0" y="674"/>
                </a:lnTo>
                <a:lnTo>
                  <a:pt x="0" y="683"/>
                </a:lnTo>
                <a:lnTo>
                  <a:pt x="0" y="1494"/>
                </a:lnTo>
                <a:lnTo>
                  <a:pt x="0" y="1494"/>
                </a:lnTo>
                <a:cubicBezTo>
                  <a:pt x="0" y="1534"/>
                  <a:pt x="20" y="1571"/>
                  <a:pt x="54" y="1592"/>
                </a:cubicBezTo>
                <a:lnTo>
                  <a:pt x="54" y="1592"/>
                </a:lnTo>
                <a:cubicBezTo>
                  <a:pt x="89" y="1613"/>
                  <a:pt x="132" y="1616"/>
                  <a:pt x="169" y="1598"/>
                </a:cubicBezTo>
                <a:lnTo>
                  <a:pt x="169" y="1598"/>
                </a:lnTo>
                <a:cubicBezTo>
                  <a:pt x="263" y="1552"/>
                  <a:pt x="358" y="1525"/>
                  <a:pt x="423" y="1525"/>
                </a:cubicBezTo>
                <a:lnTo>
                  <a:pt x="423" y="1525"/>
                </a:lnTo>
                <a:cubicBezTo>
                  <a:pt x="428" y="1525"/>
                  <a:pt x="433" y="1526"/>
                  <a:pt x="437" y="1526"/>
                </a:cubicBezTo>
                <a:lnTo>
                  <a:pt x="437" y="1526"/>
                </a:lnTo>
                <a:cubicBezTo>
                  <a:pt x="479" y="1527"/>
                  <a:pt x="516" y="1538"/>
                  <a:pt x="548" y="1557"/>
                </a:cubicBezTo>
                <a:lnTo>
                  <a:pt x="548" y="1557"/>
                </a:lnTo>
                <a:cubicBezTo>
                  <a:pt x="549" y="1557"/>
                  <a:pt x="549" y="1557"/>
                  <a:pt x="549" y="1557"/>
                </a:cubicBezTo>
                <a:lnTo>
                  <a:pt x="549" y="1557"/>
                </a:lnTo>
                <a:cubicBezTo>
                  <a:pt x="552" y="1559"/>
                  <a:pt x="554" y="1560"/>
                  <a:pt x="557" y="1562"/>
                </a:cubicBezTo>
                <a:lnTo>
                  <a:pt x="557" y="1562"/>
                </a:lnTo>
                <a:cubicBezTo>
                  <a:pt x="558" y="1563"/>
                  <a:pt x="559" y="1563"/>
                  <a:pt x="560" y="1564"/>
                </a:cubicBezTo>
                <a:lnTo>
                  <a:pt x="560" y="1564"/>
                </a:lnTo>
                <a:cubicBezTo>
                  <a:pt x="562" y="1565"/>
                  <a:pt x="563" y="1566"/>
                  <a:pt x="565" y="1568"/>
                </a:cubicBezTo>
                <a:lnTo>
                  <a:pt x="565" y="1568"/>
                </a:lnTo>
                <a:cubicBezTo>
                  <a:pt x="567" y="1569"/>
                  <a:pt x="569" y="1570"/>
                  <a:pt x="571" y="1572"/>
                </a:cubicBezTo>
                <a:lnTo>
                  <a:pt x="571" y="1572"/>
                </a:lnTo>
                <a:cubicBezTo>
                  <a:pt x="572" y="1573"/>
                  <a:pt x="573" y="1573"/>
                  <a:pt x="574" y="1574"/>
                </a:cubicBezTo>
                <a:lnTo>
                  <a:pt x="574" y="1574"/>
                </a:lnTo>
                <a:cubicBezTo>
                  <a:pt x="586" y="1584"/>
                  <a:pt x="598" y="1595"/>
                  <a:pt x="609" y="1609"/>
                </a:cubicBezTo>
                <a:lnTo>
                  <a:pt x="609" y="1609"/>
                </a:lnTo>
                <a:cubicBezTo>
                  <a:pt x="651" y="1660"/>
                  <a:pt x="674" y="1733"/>
                  <a:pt x="674" y="1816"/>
                </a:cubicBezTo>
                <a:lnTo>
                  <a:pt x="674" y="1816"/>
                </a:lnTo>
                <a:cubicBezTo>
                  <a:pt x="674" y="1910"/>
                  <a:pt x="646" y="1985"/>
                  <a:pt x="597" y="2036"/>
                </a:cubicBezTo>
                <a:lnTo>
                  <a:pt x="597" y="2036"/>
                </a:lnTo>
                <a:cubicBezTo>
                  <a:pt x="571" y="2063"/>
                  <a:pt x="539" y="2083"/>
                  <a:pt x="503" y="2095"/>
                </a:cubicBezTo>
                <a:lnTo>
                  <a:pt x="503" y="2095"/>
                </a:lnTo>
                <a:cubicBezTo>
                  <a:pt x="478" y="2102"/>
                  <a:pt x="452" y="2106"/>
                  <a:pt x="423" y="2106"/>
                </a:cubicBezTo>
                <a:lnTo>
                  <a:pt x="423" y="2106"/>
                </a:lnTo>
                <a:cubicBezTo>
                  <a:pt x="359" y="2106"/>
                  <a:pt x="264" y="2078"/>
                  <a:pt x="169" y="2029"/>
                </a:cubicBezTo>
                <a:lnTo>
                  <a:pt x="169" y="2029"/>
                </a:lnTo>
                <a:cubicBezTo>
                  <a:pt x="133" y="2011"/>
                  <a:pt x="91" y="2013"/>
                  <a:pt x="56" y="2034"/>
                </a:cubicBezTo>
                <a:lnTo>
                  <a:pt x="56" y="2034"/>
                </a:lnTo>
                <a:cubicBezTo>
                  <a:pt x="54" y="2036"/>
                  <a:pt x="52" y="2037"/>
                  <a:pt x="50" y="2039"/>
                </a:cubicBezTo>
                <a:lnTo>
                  <a:pt x="50" y="2039"/>
                </a:lnTo>
                <a:cubicBezTo>
                  <a:pt x="18" y="2061"/>
                  <a:pt x="0" y="2095"/>
                  <a:pt x="0" y="2134"/>
                </a:cubicBezTo>
                <a:lnTo>
                  <a:pt x="0" y="2134"/>
                </a:lnTo>
                <a:lnTo>
                  <a:pt x="0" y="2134"/>
                </a:lnTo>
                <a:lnTo>
                  <a:pt x="0" y="2943"/>
                </a:lnTo>
                <a:lnTo>
                  <a:pt x="807" y="2943"/>
                </a:lnTo>
                <a:lnTo>
                  <a:pt x="807" y="2943"/>
                </a:lnTo>
                <a:cubicBezTo>
                  <a:pt x="847" y="2943"/>
                  <a:pt x="884" y="2923"/>
                  <a:pt x="906" y="2889"/>
                </a:cubicBezTo>
                <a:lnTo>
                  <a:pt x="906" y="2889"/>
                </a:lnTo>
                <a:cubicBezTo>
                  <a:pt x="927" y="2854"/>
                  <a:pt x="930" y="2812"/>
                  <a:pt x="911" y="2774"/>
                </a:cubicBezTo>
                <a:lnTo>
                  <a:pt x="911" y="2774"/>
                </a:lnTo>
                <a:cubicBezTo>
                  <a:pt x="866" y="2681"/>
                  <a:pt x="838" y="2587"/>
                  <a:pt x="838" y="2521"/>
                </a:cubicBezTo>
                <a:lnTo>
                  <a:pt x="838" y="2521"/>
                </a:lnTo>
                <a:cubicBezTo>
                  <a:pt x="838" y="2516"/>
                  <a:pt x="838" y="2511"/>
                  <a:pt x="839" y="2507"/>
                </a:cubicBezTo>
                <a:lnTo>
                  <a:pt x="839" y="2507"/>
                </a:lnTo>
                <a:cubicBezTo>
                  <a:pt x="841" y="2465"/>
                  <a:pt x="851" y="2428"/>
                  <a:pt x="870" y="2396"/>
                </a:cubicBezTo>
                <a:lnTo>
                  <a:pt x="870" y="2396"/>
                </a:lnTo>
                <a:cubicBezTo>
                  <a:pt x="870" y="2396"/>
                  <a:pt x="870" y="2396"/>
                  <a:pt x="870" y="2395"/>
                </a:cubicBezTo>
                <a:lnTo>
                  <a:pt x="870" y="2395"/>
                </a:lnTo>
                <a:cubicBezTo>
                  <a:pt x="872" y="2393"/>
                  <a:pt x="873" y="2390"/>
                  <a:pt x="875" y="2388"/>
                </a:cubicBezTo>
                <a:lnTo>
                  <a:pt x="875" y="2388"/>
                </a:lnTo>
                <a:cubicBezTo>
                  <a:pt x="876" y="2387"/>
                  <a:pt x="877" y="2385"/>
                  <a:pt x="878" y="2384"/>
                </a:cubicBezTo>
                <a:lnTo>
                  <a:pt x="878" y="2384"/>
                </a:lnTo>
                <a:cubicBezTo>
                  <a:pt x="879" y="2382"/>
                  <a:pt x="879" y="2381"/>
                  <a:pt x="881" y="2379"/>
                </a:cubicBezTo>
                <a:lnTo>
                  <a:pt x="881" y="2379"/>
                </a:lnTo>
                <a:cubicBezTo>
                  <a:pt x="883" y="2377"/>
                  <a:pt x="884" y="2375"/>
                  <a:pt x="885" y="2373"/>
                </a:cubicBezTo>
                <a:lnTo>
                  <a:pt x="885" y="2373"/>
                </a:lnTo>
                <a:cubicBezTo>
                  <a:pt x="885" y="2372"/>
                  <a:pt x="886" y="2372"/>
                  <a:pt x="887" y="2371"/>
                </a:cubicBezTo>
                <a:lnTo>
                  <a:pt x="887" y="2371"/>
                </a:lnTo>
                <a:cubicBezTo>
                  <a:pt x="897" y="2358"/>
                  <a:pt x="909" y="2346"/>
                  <a:pt x="922" y="2336"/>
                </a:cubicBezTo>
                <a:lnTo>
                  <a:pt x="922" y="2336"/>
                </a:lnTo>
                <a:cubicBezTo>
                  <a:pt x="974" y="2294"/>
                  <a:pt x="1047" y="2270"/>
                  <a:pt x="1129" y="2270"/>
                </a:cubicBezTo>
                <a:lnTo>
                  <a:pt x="1129" y="2270"/>
                </a:lnTo>
                <a:cubicBezTo>
                  <a:pt x="1223" y="2270"/>
                  <a:pt x="1299" y="2298"/>
                  <a:pt x="1350" y="2347"/>
                </a:cubicBezTo>
                <a:lnTo>
                  <a:pt x="1350" y="2347"/>
                </a:lnTo>
                <a:cubicBezTo>
                  <a:pt x="1377" y="2373"/>
                  <a:pt x="1396" y="2405"/>
                  <a:pt x="1408" y="2441"/>
                </a:cubicBezTo>
                <a:lnTo>
                  <a:pt x="1408" y="2441"/>
                </a:lnTo>
                <a:cubicBezTo>
                  <a:pt x="1416" y="2466"/>
                  <a:pt x="1419" y="2492"/>
                  <a:pt x="1419" y="2521"/>
                </a:cubicBezTo>
                <a:lnTo>
                  <a:pt x="1419" y="2521"/>
                </a:lnTo>
                <a:cubicBezTo>
                  <a:pt x="1419" y="2585"/>
                  <a:pt x="1391" y="2679"/>
                  <a:pt x="1342" y="2774"/>
                </a:cubicBezTo>
                <a:lnTo>
                  <a:pt x="1342" y="2774"/>
                </a:lnTo>
                <a:cubicBezTo>
                  <a:pt x="1324" y="2810"/>
                  <a:pt x="1326" y="2853"/>
                  <a:pt x="1347" y="2887"/>
                </a:cubicBezTo>
                <a:lnTo>
                  <a:pt x="1347" y="2887"/>
                </a:lnTo>
                <a:cubicBezTo>
                  <a:pt x="1349" y="2889"/>
                  <a:pt x="1350" y="2891"/>
                  <a:pt x="1352" y="2894"/>
                </a:cubicBezTo>
                <a:lnTo>
                  <a:pt x="1352" y="2894"/>
                </a:lnTo>
                <a:cubicBezTo>
                  <a:pt x="1374" y="2925"/>
                  <a:pt x="1409" y="2943"/>
                  <a:pt x="1448" y="2943"/>
                </a:cubicBezTo>
                <a:lnTo>
                  <a:pt x="1448" y="2943"/>
                </a:lnTo>
                <a:lnTo>
                  <a:pt x="2264" y="2943"/>
                </a:lnTo>
                <a:lnTo>
                  <a:pt x="2264" y="2131"/>
                </a:lnTo>
              </a:path>
            </a:pathLst>
          </a:custGeom>
          <a:solidFill>
            <a:schemeClr val="bg1"/>
          </a:solidFill>
          <a:ln>
            <a:noFill/>
          </a:ln>
          <a:effectLst/>
        </p:spPr>
        <p:txBody>
          <a:bodyPr wrap="none" anchor="ctr"/>
          <a:lstStyle/>
          <a:p>
            <a:endParaRPr lang="en-US" sz="3178"/>
          </a:p>
        </p:txBody>
      </p:sp>
      <p:sp>
        <p:nvSpPr>
          <p:cNvPr id="23" name="Freeform 56">
            <a:extLst>
              <a:ext uri="{FF2B5EF4-FFF2-40B4-BE49-F238E27FC236}">
                <a16:creationId xmlns:a16="http://schemas.microsoft.com/office/drawing/2014/main" id="{EB8B5876-818C-FE4A-B869-E700CD219C7A}"/>
              </a:ext>
            </a:extLst>
          </p:cNvPr>
          <p:cNvSpPr>
            <a:spLocks noChangeArrowheads="1"/>
          </p:cNvSpPr>
          <p:nvPr/>
        </p:nvSpPr>
        <p:spPr bwMode="auto">
          <a:xfrm>
            <a:off x="4547051" y="2521979"/>
            <a:ext cx="368969" cy="368969"/>
          </a:xfrm>
          <a:custGeom>
            <a:avLst/>
            <a:gdLst>
              <a:gd name="T0" fmla="*/ 207 w 609"/>
              <a:gd name="T1" fmla="*/ 370 h 609"/>
              <a:gd name="T2" fmla="*/ 250 w 609"/>
              <a:gd name="T3" fmla="*/ 434 h 609"/>
              <a:gd name="T4" fmla="*/ 262 w 609"/>
              <a:gd name="T5" fmla="*/ 443 h 609"/>
              <a:gd name="T6" fmla="*/ 315 w 609"/>
              <a:gd name="T7" fmla="*/ 396 h 609"/>
              <a:gd name="T8" fmla="*/ 123 w 609"/>
              <a:gd name="T9" fmla="*/ 498 h 609"/>
              <a:gd name="T10" fmla="*/ 413 w 609"/>
              <a:gd name="T11" fmla="*/ 506 h 609"/>
              <a:gd name="T12" fmla="*/ 413 w 609"/>
              <a:gd name="T13" fmla="*/ 506 h 609"/>
              <a:gd name="T14" fmla="*/ 331 w 609"/>
              <a:gd name="T15" fmla="*/ 368 h 609"/>
              <a:gd name="T16" fmla="*/ 318 w 609"/>
              <a:gd name="T17" fmla="*/ 359 h 609"/>
              <a:gd name="T18" fmla="*/ 308 w 609"/>
              <a:gd name="T19" fmla="*/ 364 h 609"/>
              <a:gd name="T20" fmla="*/ 220 w 609"/>
              <a:gd name="T21" fmla="*/ 340 h 609"/>
              <a:gd name="T22" fmla="*/ 207 w 609"/>
              <a:gd name="T23" fmla="*/ 332 h 609"/>
              <a:gd name="T24" fmla="*/ 196 w 609"/>
              <a:gd name="T25" fmla="*/ 338 h 609"/>
              <a:gd name="T26" fmla="*/ 86 w 609"/>
              <a:gd name="T27" fmla="*/ 504 h 609"/>
              <a:gd name="T28" fmla="*/ 86 w 609"/>
              <a:gd name="T29" fmla="*/ 504 h 609"/>
              <a:gd name="T30" fmla="*/ 83 w 609"/>
              <a:gd name="T31" fmla="*/ 512 h 609"/>
              <a:gd name="T32" fmla="*/ 401 w 609"/>
              <a:gd name="T33" fmla="*/ 525 h 609"/>
              <a:gd name="T34" fmla="*/ 415 w 609"/>
              <a:gd name="T35" fmla="*/ 512 h 609"/>
              <a:gd name="T36" fmla="*/ 413 w 609"/>
              <a:gd name="T37" fmla="*/ 506 h 609"/>
              <a:gd name="T38" fmla="*/ 470 w 609"/>
              <a:gd name="T39" fmla="*/ 553 h 609"/>
              <a:gd name="T40" fmla="*/ 56 w 609"/>
              <a:gd name="T41" fmla="*/ 581 h 609"/>
              <a:gd name="T42" fmla="*/ 28 w 609"/>
              <a:gd name="T43" fmla="*/ 553 h 609"/>
              <a:gd name="T44" fmla="*/ 28 w 609"/>
              <a:gd name="T45" fmla="*/ 166 h 609"/>
              <a:gd name="T46" fmla="*/ 442 w 609"/>
              <a:gd name="T47" fmla="*/ 139 h 609"/>
              <a:gd name="T48" fmla="*/ 470 w 609"/>
              <a:gd name="T49" fmla="*/ 166 h 609"/>
              <a:gd name="T50" fmla="*/ 442 w 609"/>
              <a:gd name="T51" fmla="*/ 111 h 609"/>
              <a:gd name="T52" fmla="*/ 56 w 609"/>
              <a:gd name="T53" fmla="*/ 111 h 609"/>
              <a:gd name="T54" fmla="*/ 0 w 609"/>
              <a:gd name="T55" fmla="*/ 553 h 609"/>
              <a:gd name="T56" fmla="*/ 56 w 609"/>
              <a:gd name="T57" fmla="*/ 608 h 609"/>
              <a:gd name="T58" fmla="*/ 442 w 609"/>
              <a:gd name="T59" fmla="*/ 608 h 609"/>
              <a:gd name="T60" fmla="*/ 497 w 609"/>
              <a:gd name="T61" fmla="*/ 166 h 609"/>
              <a:gd name="T62" fmla="*/ 442 w 609"/>
              <a:gd name="T63" fmla="*/ 111 h 609"/>
              <a:gd name="T64" fmla="*/ 166 w 609"/>
              <a:gd name="T65" fmla="*/ 0 h 609"/>
              <a:gd name="T66" fmla="*/ 111 w 609"/>
              <a:gd name="T67" fmla="*/ 56 h 609"/>
              <a:gd name="T68" fmla="*/ 111 w 609"/>
              <a:gd name="T69" fmla="*/ 70 h 609"/>
              <a:gd name="T70" fmla="*/ 124 w 609"/>
              <a:gd name="T71" fmla="*/ 84 h 609"/>
              <a:gd name="T72" fmla="*/ 138 w 609"/>
              <a:gd name="T73" fmla="*/ 56 h 609"/>
              <a:gd name="T74" fmla="*/ 166 w 609"/>
              <a:gd name="T75" fmla="*/ 28 h 609"/>
              <a:gd name="T76" fmla="*/ 552 w 609"/>
              <a:gd name="T77" fmla="*/ 28 h 609"/>
              <a:gd name="T78" fmla="*/ 580 w 609"/>
              <a:gd name="T79" fmla="*/ 443 h 609"/>
              <a:gd name="T80" fmla="*/ 552 w 609"/>
              <a:gd name="T81" fmla="*/ 470 h 609"/>
              <a:gd name="T82" fmla="*/ 539 w 609"/>
              <a:gd name="T83" fmla="*/ 470 h 609"/>
              <a:gd name="T84" fmla="*/ 525 w 609"/>
              <a:gd name="T85" fmla="*/ 484 h 609"/>
              <a:gd name="T86" fmla="*/ 552 w 609"/>
              <a:gd name="T87" fmla="*/ 498 h 609"/>
              <a:gd name="T88" fmla="*/ 608 w 609"/>
              <a:gd name="T89" fmla="*/ 443 h 609"/>
              <a:gd name="T90" fmla="*/ 608 w 609"/>
              <a:gd name="T91" fmla="*/ 56 h 609"/>
              <a:gd name="T92" fmla="*/ 138 w 609"/>
              <a:gd name="T93" fmla="*/ 221 h 609"/>
              <a:gd name="T94" fmla="*/ 166 w 609"/>
              <a:gd name="T95" fmla="*/ 249 h 609"/>
              <a:gd name="T96" fmla="*/ 138 w 609"/>
              <a:gd name="T97" fmla="*/ 277 h 609"/>
              <a:gd name="T98" fmla="*/ 111 w 609"/>
              <a:gd name="T99" fmla="*/ 249 h 609"/>
              <a:gd name="T100" fmla="*/ 138 w 609"/>
              <a:gd name="T101" fmla="*/ 221 h 609"/>
              <a:gd name="T102" fmla="*/ 138 w 609"/>
              <a:gd name="T103" fmla="*/ 304 h 609"/>
              <a:gd name="T104" fmla="*/ 193 w 609"/>
              <a:gd name="T105" fmla="*/ 249 h 609"/>
              <a:gd name="T106" fmla="*/ 138 w 609"/>
              <a:gd name="T107" fmla="*/ 194 h 609"/>
              <a:gd name="T108" fmla="*/ 83 w 609"/>
              <a:gd name="T109" fmla="*/ 24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9" h="609">
                <a:moveTo>
                  <a:pt x="123" y="498"/>
                </a:moveTo>
                <a:lnTo>
                  <a:pt x="207" y="370"/>
                </a:lnTo>
                <a:lnTo>
                  <a:pt x="250" y="434"/>
                </a:lnTo>
                <a:lnTo>
                  <a:pt x="250" y="434"/>
                </a:lnTo>
                <a:cubicBezTo>
                  <a:pt x="252" y="439"/>
                  <a:pt x="257" y="443"/>
                  <a:pt x="262" y="443"/>
                </a:cubicBezTo>
                <a:lnTo>
                  <a:pt x="262" y="443"/>
                </a:lnTo>
                <a:cubicBezTo>
                  <a:pt x="267" y="443"/>
                  <a:pt x="270" y="441"/>
                  <a:pt x="272" y="438"/>
                </a:cubicBezTo>
                <a:lnTo>
                  <a:pt x="315" y="396"/>
                </a:lnTo>
                <a:lnTo>
                  <a:pt x="377" y="498"/>
                </a:lnTo>
                <a:lnTo>
                  <a:pt x="123" y="498"/>
                </a:lnTo>
                <a:close/>
                <a:moveTo>
                  <a:pt x="413" y="506"/>
                </a:moveTo>
                <a:lnTo>
                  <a:pt x="413" y="506"/>
                </a:lnTo>
                <a:lnTo>
                  <a:pt x="413" y="506"/>
                </a:lnTo>
                <a:lnTo>
                  <a:pt x="413" y="506"/>
                </a:lnTo>
                <a:lnTo>
                  <a:pt x="331" y="368"/>
                </a:lnTo>
                <a:lnTo>
                  <a:pt x="331" y="368"/>
                </a:lnTo>
                <a:lnTo>
                  <a:pt x="331" y="368"/>
                </a:lnTo>
                <a:cubicBezTo>
                  <a:pt x="329" y="363"/>
                  <a:pt x="324" y="359"/>
                  <a:pt x="318" y="359"/>
                </a:cubicBezTo>
                <a:lnTo>
                  <a:pt x="318" y="359"/>
                </a:lnTo>
                <a:cubicBezTo>
                  <a:pt x="314" y="359"/>
                  <a:pt x="311" y="361"/>
                  <a:pt x="308" y="364"/>
                </a:cubicBezTo>
                <a:lnTo>
                  <a:pt x="264" y="407"/>
                </a:lnTo>
                <a:lnTo>
                  <a:pt x="220" y="340"/>
                </a:lnTo>
                <a:lnTo>
                  <a:pt x="220" y="340"/>
                </a:lnTo>
                <a:cubicBezTo>
                  <a:pt x="218" y="335"/>
                  <a:pt x="213" y="332"/>
                  <a:pt x="207" y="332"/>
                </a:cubicBezTo>
                <a:lnTo>
                  <a:pt x="207" y="332"/>
                </a:lnTo>
                <a:cubicBezTo>
                  <a:pt x="203" y="332"/>
                  <a:pt x="199" y="334"/>
                  <a:pt x="196" y="338"/>
                </a:cubicBezTo>
                <a:lnTo>
                  <a:pt x="196" y="338"/>
                </a:lnTo>
                <a:lnTo>
                  <a:pt x="86" y="504"/>
                </a:lnTo>
                <a:lnTo>
                  <a:pt x="86" y="504"/>
                </a:lnTo>
                <a:lnTo>
                  <a:pt x="86" y="504"/>
                </a:lnTo>
                <a:cubicBezTo>
                  <a:pt x="84" y="506"/>
                  <a:pt x="83" y="509"/>
                  <a:pt x="83" y="512"/>
                </a:cubicBezTo>
                <a:lnTo>
                  <a:pt x="83" y="512"/>
                </a:lnTo>
                <a:cubicBezTo>
                  <a:pt x="83" y="519"/>
                  <a:pt x="89" y="525"/>
                  <a:pt x="97" y="525"/>
                </a:cubicBezTo>
                <a:lnTo>
                  <a:pt x="401" y="525"/>
                </a:lnTo>
                <a:lnTo>
                  <a:pt x="401" y="525"/>
                </a:lnTo>
                <a:cubicBezTo>
                  <a:pt x="409" y="525"/>
                  <a:pt x="415" y="519"/>
                  <a:pt x="415" y="512"/>
                </a:cubicBezTo>
                <a:lnTo>
                  <a:pt x="415" y="512"/>
                </a:lnTo>
                <a:cubicBezTo>
                  <a:pt x="415" y="510"/>
                  <a:pt x="414" y="508"/>
                  <a:pt x="413" y="506"/>
                </a:cubicBezTo>
                <a:close/>
                <a:moveTo>
                  <a:pt x="470" y="553"/>
                </a:moveTo>
                <a:lnTo>
                  <a:pt x="470" y="553"/>
                </a:lnTo>
                <a:cubicBezTo>
                  <a:pt x="470" y="568"/>
                  <a:pt x="458" y="581"/>
                  <a:pt x="442" y="581"/>
                </a:cubicBezTo>
                <a:lnTo>
                  <a:pt x="56" y="581"/>
                </a:lnTo>
                <a:lnTo>
                  <a:pt x="56" y="581"/>
                </a:lnTo>
                <a:cubicBezTo>
                  <a:pt x="40" y="581"/>
                  <a:pt x="28" y="568"/>
                  <a:pt x="28" y="553"/>
                </a:cubicBezTo>
                <a:lnTo>
                  <a:pt x="28" y="166"/>
                </a:lnTo>
                <a:lnTo>
                  <a:pt x="28" y="166"/>
                </a:lnTo>
                <a:cubicBezTo>
                  <a:pt x="28" y="151"/>
                  <a:pt x="40" y="139"/>
                  <a:pt x="56" y="139"/>
                </a:cubicBezTo>
                <a:lnTo>
                  <a:pt x="442" y="139"/>
                </a:lnTo>
                <a:lnTo>
                  <a:pt x="442" y="139"/>
                </a:lnTo>
                <a:cubicBezTo>
                  <a:pt x="458" y="139"/>
                  <a:pt x="470" y="151"/>
                  <a:pt x="470" y="166"/>
                </a:cubicBezTo>
                <a:lnTo>
                  <a:pt x="470" y="553"/>
                </a:lnTo>
                <a:close/>
                <a:moveTo>
                  <a:pt x="442" y="111"/>
                </a:moveTo>
                <a:lnTo>
                  <a:pt x="56" y="111"/>
                </a:lnTo>
                <a:lnTo>
                  <a:pt x="56" y="111"/>
                </a:lnTo>
                <a:cubicBezTo>
                  <a:pt x="25" y="111"/>
                  <a:pt x="0" y="136"/>
                  <a:pt x="0" y="166"/>
                </a:cubicBezTo>
                <a:lnTo>
                  <a:pt x="0" y="553"/>
                </a:lnTo>
                <a:lnTo>
                  <a:pt x="0" y="553"/>
                </a:lnTo>
                <a:cubicBezTo>
                  <a:pt x="0" y="583"/>
                  <a:pt x="25" y="608"/>
                  <a:pt x="56" y="608"/>
                </a:cubicBezTo>
                <a:lnTo>
                  <a:pt x="442" y="608"/>
                </a:lnTo>
                <a:lnTo>
                  <a:pt x="442" y="608"/>
                </a:lnTo>
                <a:cubicBezTo>
                  <a:pt x="473" y="608"/>
                  <a:pt x="497" y="583"/>
                  <a:pt x="497" y="553"/>
                </a:cubicBezTo>
                <a:lnTo>
                  <a:pt x="497" y="166"/>
                </a:lnTo>
                <a:lnTo>
                  <a:pt x="497" y="166"/>
                </a:lnTo>
                <a:cubicBezTo>
                  <a:pt x="497" y="136"/>
                  <a:pt x="473" y="111"/>
                  <a:pt x="442" y="111"/>
                </a:cubicBezTo>
                <a:close/>
                <a:moveTo>
                  <a:pt x="552" y="0"/>
                </a:moveTo>
                <a:lnTo>
                  <a:pt x="166" y="0"/>
                </a:lnTo>
                <a:lnTo>
                  <a:pt x="166" y="0"/>
                </a:lnTo>
                <a:cubicBezTo>
                  <a:pt x="135" y="0"/>
                  <a:pt x="111" y="25"/>
                  <a:pt x="111" y="56"/>
                </a:cubicBezTo>
                <a:lnTo>
                  <a:pt x="111" y="70"/>
                </a:lnTo>
                <a:lnTo>
                  <a:pt x="111" y="70"/>
                </a:lnTo>
                <a:cubicBezTo>
                  <a:pt x="111" y="77"/>
                  <a:pt x="117" y="84"/>
                  <a:pt x="124" y="84"/>
                </a:cubicBezTo>
                <a:lnTo>
                  <a:pt x="124" y="84"/>
                </a:lnTo>
                <a:cubicBezTo>
                  <a:pt x="132" y="84"/>
                  <a:pt x="138" y="77"/>
                  <a:pt x="138" y="70"/>
                </a:cubicBezTo>
                <a:lnTo>
                  <a:pt x="138" y="56"/>
                </a:lnTo>
                <a:lnTo>
                  <a:pt x="138" y="56"/>
                </a:lnTo>
                <a:cubicBezTo>
                  <a:pt x="138" y="41"/>
                  <a:pt x="151" y="28"/>
                  <a:pt x="166" y="28"/>
                </a:cubicBezTo>
                <a:lnTo>
                  <a:pt x="552" y="28"/>
                </a:lnTo>
                <a:lnTo>
                  <a:pt x="552" y="28"/>
                </a:lnTo>
                <a:cubicBezTo>
                  <a:pt x="568" y="28"/>
                  <a:pt x="580" y="41"/>
                  <a:pt x="580" y="56"/>
                </a:cubicBezTo>
                <a:lnTo>
                  <a:pt x="580" y="443"/>
                </a:lnTo>
                <a:lnTo>
                  <a:pt x="580" y="443"/>
                </a:lnTo>
                <a:cubicBezTo>
                  <a:pt x="580" y="458"/>
                  <a:pt x="568" y="470"/>
                  <a:pt x="552" y="470"/>
                </a:cubicBezTo>
                <a:lnTo>
                  <a:pt x="539" y="470"/>
                </a:lnTo>
                <a:lnTo>
                  <a:pt x="539" y="470"/>
                </a:lnTo>
                <a:cubicBezTo>
                  <a:pt x="531" y="470"/>
                  <a:pt x="525" y="476"/>
                  <a:pt x="525" y="484"/>
                </a:cubicBezTo>
                <a:lnTo>
                  <a:pt x="525" y="484"/>
                </a:lnTo>
                <a:cubicBezTo>
                  <a:pt x="525" y="491"/>
                  <a:pt x="531" y="498"/>
                  <a:pt x="539" y="498"/>
                </a:cubicBezTo>
                <a:lnTo>
                  <a:pt x="552" y="498"/>
                </a:lnTo>
                <a:lnTo>
                  <a:pt x="552" y="498"/>
                </a:lnTo>
                <a:cubicBezTo>
                  <a:pt x="583" y="498"/>
                  <a:pt x="608" y="473"/>
                  <a:pt x="608" y="443"/>
                </a:cubicBezTo>
                <a:lnTo>
                  <a:pt x="608" y="56"/>
                </a:lnTo>
                <a:lnTo>
                  <a:pt x="608" y="56"/>
                </a:lnTo>
                <a:cubicBezTo>
                  <a:pt x="608" y="25"/>
                  <a:pt x="583" y="0"/>
                  <a:pt x="552" y="0"/>
                </a:cubicBezTo>
                <a:close/>
                <a:moveTo>
                  <a:pt x="138" y="221"/>
                </a:moveTo>
                <a:lnTo>
                  <a:pt x="138" y="221"/>
                </a:lnTo>
                <a:cubicBezTo>
                  <a:pt x="154" y="221"/>
                  <a:pt x="166" y="234"/>
                  <a:pt x="166" y="249"/>
                </a:cubicBezTo>
                <a:lnTo>
                  <a:pt x="166" y="249"/>
                </a:lnTo>
                <a:cubicBezTo>
                  <a:pt x="166" y="265"/>
                  <a:pt x="154" y="277"/>
                  <a:pt x="138" y="277"/>
                </a:cubicBezTo>
                <a:lnTo>
                  <a:pt x="138" y="277"/>
                </a:lnTo>
                <a:cubicBezTo>
                  <a:pt x="123" y="277"/>
                  <a:pt x="111" y="265"/>
                  <a:pt x="111" y="249"/>
                </a:cubicBezTo>
                <a:lnTo>
                  <a:pt x="111" y="249"/>
                </a:lnTo>
                <a:cubicBezTo>
                  <a:pt x="111" y="234"/>
                  <a:pt x="123" y="221"/>
                  <a:pt x="138" y="221"/>
                </a:cubicBezTo>
                <a:close/>
                <a:moveTo>
                  <a:pt x="138" y="304"/>
                </a:moveTo>
                <a:lnTo>
                  <a:pt x="138" y="304"/>
                </a:lnTo>
                <a:cubicBezTo>
                  <a:pt x="169" y="304"/>
                  <a:pt x="193" y="279"/>
                  <a:pt x="193" y="249"/>
                </a:cubicBezTo>
                <a:lnTo>
                  <a:pt x="193" y="249"/>
                </a:lnTo>
                <a:cubicBezTo>
                  <a:pt x="193" y="219"/>
                  <a:pt x="169" y="194"/>
                  <a:pt x="138" y="194"/>
                </a:cubicBezTo>
                <a:lnTo>
                  <a:pt x="138" y="194"/>
                </a:lnTo>
                <a:cubicBezTo>
                  <a:pt x="108" y="194"/>
                  <a:pt x="83" y="219"/>
                  <a:pt x="83" y="249"/>
                </a:cubicBezTo>
                <a:lnTo>
                  <a:pt x="83" y="249"/>
                </a:lnTo>
                <a:cubicBezTo>
                  <a:pt x="83" y="279"/>
                  <a:pt x="108" y="304"/>
                  <a:pt x="138" y="304"/>
                </a:cubicBezTo>
                <a:close/>
              </a:path>
            </a:pathLst>
          </a:custGeom>
          <a:solidFill>
            <a:schemeClr val="accent2"/>
          </a:solidFill>
          <a:ln>
            <a:noFill/>
          </a:ln>
          <a:effectLst/>
        </p:spPr>
        <p:txBody>
          <a:bodyPr wrap="none" anchor="ctr"/>
          <a:lstStyle/>
          <a:p>
            <a:endParaRPr lang="en-US" sz="3178"/>
          </a:p>
        </p:txBody>
      </p:sp>
      <p:sp>
        <p:nvSpPr>
          <p:cNvPr id="24" name="TextBox 23">
            <a:extLst>
              <a:ext uri="{FF2B5EF4-FFF2-40B4-BE49-F238E27FC236}">
                <a16:creationId xmlns:a16="http://schemas.microsoft.com/office/drawing/2014/main" id="{8BE79716-F6AD-8E4B-B0D3-6EB007125E38}"/>
              </a:ext>
            </a:extLst>
          </p:cNvPr>
          <p:cNvSpPr txBox="1"/>
          <p:nvPr/>
        </p:nvSpPr>
        <p:spPr>
          <a:xfrm>
            <a:off x="3473270" y="5097314"/>
            <a:ext cx="2516528" cy="323165"/>
          </a:xfrm>
          <a:prstGeom prst="rect">
            <a:avLst/>
          </a:prstGeom>
          <a:noFill/>
        </p:spPr>
        <p:txBody>
          <a:bodyPr wrap="square" rtlCol="0" anchor="t">
            <a:spAutoFit/>
          </a:bodyPr>
          <a:lstStyle/>
          <a:p>
            <a:pPr>
              <a:lnSpc>
                <a:spcPts val="1752"/>
              </a:lnSpc>
            </a:pPr>
            <a:r>
              <a:rPr lang="en-US" sz="1600" spc="-15" dirty="0">
                <a:solidFill>
                  <a:schemeClr val="accent2">
                    <a:lumMod val="75000"/>
                  </a:schemeClr>
                </a:solidFill>
                <a:latin typeface="Source Sans Pro" panose="020B0503030403020204" pitchFamily="34" charset="0"/>
                <a:ea typeface="Source Sans Pro" panose="020B0503030403020204" pitchFamily="34" charset="0"/>
              </a:rPr>
              <a:t>Federation &amp; SSO, MFA</a:t>
            </a:r>
          </a:p>
        </p:txBody>
      </p:sp>
      <p:sp>
        <p:nvSpPr>
          <p:cNvPr id="25" name="TextBox 24">
            <a:extLst>
              <a:ext uri="{FF2B5EF4-FFF2-40B4-BE49-F238E27FC236}">
                <a16:creationId xmlns:a16="http://schemas.microsoft.com/office/drawing/2014/main" id="{F56571C3-265C-8F46-AFCA-05AB3526FBB9}"/>
              </a:ext>
            </a:extLst>
          </p:cNvPr>
          <p:cNvSpPr txBox="1"/>
          <p:nvPr/>
        </p:nvSpPr>
        <p:spPr>
          <a:xfrm>
            <a:off x="3348234" y="4722788"/>
            <a:ext cx="2885084" cy="374526"/>
          </a:xfrm>
          <a:prstGeom prst="rect">
            <a:avLst/>
          </a:prstGeom>
          <a:noFill/>
        </p:spPr>
        <p:txBody>
          <a:bodyPr wrap="none" rtlCol="0" anchor="b">
            <a:spAutoFit/>
          </a:bodyPr>
          <a:lstStyle>
            <a:defPPr>
              <a:defRPr lang="en-US"/>
            </a:defPPr>
            <a:lvl1pPr>
              <a:lnSpc>
                <a:spcPts val="2103"/>
              </a:lnSpc>
              <a:defRPr sz="2800" b="1" spc="-15">
                <a:solidFill>
                  <a:schemeClr val="accent1"/>
                </a:solidFill>
                <a:latin typeface="Source Sans Pro" panose="020B0503030403020204" pitchFamily="34" charset="0"/>
                <a:ea typeface="Source Sans Pro" panose="020B0503030403020204" pitchFamily="34" charset="0"/>
              </a:defRPr>
            </a:lvl1pPr>
          </a:lstStyle>
          <a:p>
            <a:r>
              <a:rPr lang="en-US" sz="2400" dirty="0">
                <a:solidFill>
                  <a:schemeClr val="accent2">
                    <a:lumMod val="75000"/>
                  </a:schemeClr>
                </a:solidFill>
              </a:rPr>
              <a:t>Access Management</a:t>
            </a:r>
          </a:p>
        </p:txBody>
      </p:sp>
      <p:sp>
        <p:nvSpPr>
          <p:cNvPr id="26" name="Freeform 2">
            <a:extLst>
              <a:ext uri="{FF2B5EF4-FFF2-40B4-BE49-F238E27FC236}">
                <a16:creationId xmlns:a16="http://schemas.microsoft.com/office/drawing/2014/main" id="{7238D453-C170-7B46-ABDC-225D63D56566}"/>
              </a:ext>
            </a:extLst>
          </p:cNvPr>
          <p:cNvSpPr>
            <a:spLocks noChangeArrowheads="1"/>
          </p:cNvSpPr>
          <p:nvPr/>
        </p:nvSpPr>
        <p:spPr bwMode="auto">
          <a:xfrm>
            <a:off x="9040770" y="1703831"/>
            <a:ext cx="2264613" cy="2264614"/>
          </a:xfrm>
          <a:custGeom>
            <a:avLst/>
            <a:gdLst>
              <a:gd name="T0" fmla="*/ 3736 w 3737"/>
              <a:gd name="T1" fmla="*/ 1868 h 3736"/>
              <a:gd name="T2" fmla="*/ 3736 w 3737"/>
              <a:gd name="T3" fmla="*/ 1868 h 3736"/>
              <a:gd name="T4" fmla="*/ 1868 w 3737"/>
              <a:gd name="T5" fmla="*/ 3735 h 3736"/>
              <a:gd name="T6" fmla="*/ 1868 w 3737"/>
              <a:gd name="T7" fmla="*/ 3735 h 3736"/>
              <a:gd name="T8" fmla="*/ 0 w 3737"/>
              <a:gd name="T9" fmla="*/ 1868 h 3736"/>
              <a:gd name="T10" fmla="*/ 0 w 3737"/>
              <a:gd name="T11" fmla="*/ 1868 h 3736"/>
              <a:gd name="T12" fmla="*/ 1868 w 3737"/>
              <a:gd name="T13" fmla="*/ 0 h 3736"/>
              <a:gd name="T14" fmla="*/ 1868 w 3737"/>
              <a:gd name="T15" fmla="*/ 0 h 3736"/>
              <a:gd name="T16" fmla="*/ 3736 w 3737"/>
              <a:gd name="T17" fmla="*/ 1868 h 3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7" h="3736">
                <a:moveTo>
                  <a:pt x="3736" y="1868"/>
                </a:moveTo>
                <a:lnTo>
                  <a:pt x="3736" y="1868"/>
                </a:lnTo>
                <a:cubicBezTo>
                  <a:pt x="3736" y="2899"/>
                  <a:pt x="2900" y="3735"/>
                  <a:pt x="1868" y="3735"/>
                </a:cubicBezTo>
                <a:lnTo>
                  <a:pt x="1868" y="3735"/>
                </a:lnTo>
                <a:cubicBezTo>
                  <a:pt x="836" y="3735"/>
                  <a:pt x="0" y="2899"/>
                  <a:pt x="0" y="1868"/>
                </a:cubicBezTo>
                <a:lnTo>
                  <a:pt x="0" y="1868"/>
                </a:lnTo>
                <a:cubicBezTo>
                  <a:pt x="0" y="837"/>
                  <a:pt x="836" y="0"/>
                  <a:pt x="1868" y="0"/>
                </a:cubicBezTo>
                <a:lnTo>
                  <a:pt x="1868" y="0"/>
                </a:lnTo>
                <a:cubicBezTo>
                  <a:pt x="2900" y="0"/>
                  <a:pt x="3736" y="837"/>
                  <a:pt x="3736" y="1868"/>
                </a:cubicBezTo>
              </a:path>
            </a:pathLst>
          </a:custGeom>
          <a:solidFill>
            <a:schemeClr val="accent4"/>
          </a:solidFill>
          <a:ln>
            <a:noFill/>
          </a:ln>
          <a:effectLst/>
        </p:spPr>
        <p:txBody>
          <a:bodyPr wrap="none" anchor="ctr"/>
          <a:lstStyle/>
          <a:p>
            <a:endParaRPr lang="en-US" sz="3178"/>
          </a:p>
        </p:txBody>
      </p:sp>
      <p:sp>
        <p:nvSpPr>
          <p:cNvPr id="27" name="Freeform 11">
            <a:extLst>
              <a:ext uri="{FF2B5EF4-FFF2-40B4-BE49-F238E27FC236}">
                <a16:creationId xmlns:a16="http://schemas.microsoft.com/office/drawing/2014/main" id="{C5A55E8F-F9E2-074A-A7C5-9407E823BFFD}"/>
              </a:ext>
            </a:extLst>
          </p:cNvPr>
          <p:cNvSpPr>
            <a:spLocks noChangeArrowheads="1"/>
          </p:cNvSpPr>
          <p:nvPr/>
        </p:nvSpPr>
        <p:spPr bwMode="auto">
          <a:xfrm>
            <a:off x="9487277" y="1824146"/>
            <a:ext cx="1374276" cy="1783349"/>
          </a:xfrm>
          <a:custGeom>
            <a:avLst/>
            <a:gdLst>
              <a:gd name="T0" fmla="*/ 2230 w 2265"/>
              <a:gd name="T1" fmla="*/ 2070 h 2943"/>
              <a:gd name="T2" fmla="*/ 2160 w 2265"/>
              <a:gd name="T3" fmla="*/ 2067 h 2943"/>
              <a:gd name="T4" fmla="*/ 1590 w 2265"/>
              <a:gd name="T5" fmla="*/ 1808 h 2943"/>
              <a:gd name="T6" fmla="*/ 1886 w 2265"/>
              <a:gd name="T7" fmla="*/ 1473 h 2943"/>
              <a:gd name="T8" fmla="*/ 2229 w 2265"/>
              <a:gd name="T9" fmla="*/ 1552 h 2943"/>
              <a:gd name="T10" fmla="*/ 2264 w 2265"/>
              <a:gd name="T11" fmla="*/ 673 h 2943"/>
              <a:gd name="T12" fmla="*/ 1448 w 2265"/>
              <a:gd name="T13" fmla="*/ 673 h 2943"/>
              <a:gd name="T14" fmla="*/ 1352 w 2265"/>
              <a:gd name="T15" fmla="*/ 624 h 2943"/>
              <a:gd name="T16" fmla="*/ 1342 w 2265"/>
              <a:gd name="T17" fmla="*/ 504 h 2943"/>
              <a:gd name="T18" fmla="*/ 1420 w 2265"/>
              <a:gd name="T19" fmla="*/ 250 h 2943"/>
              <a:gd name="T20" fmla="*/ 1350 w 2265"/>
              <a:gd name="T21" fmla="*/ 76 h 2943"/>
              <a:gd name="T22" fmla="*/ 1129 w 2265"/>
              <a:gd name="T23" fmla="*/ 0 h 2943"/>
              <a:gd name="T24" fmla="*/ 887 w 2265"/>
              <a:gd name="T25" fmla="*/ 100 h 2943"/>
              <a:gd name="T26" fmla="*/ 885 w 2265"/>
              <a:gd name="T27" fmla="*/ 102 h 2943"/>
              <a:gd name="T28" fmla="*/ 878 w 2265"/>
              <a:gd name="T29" fmla="*/ 113 h 2943"/>
              <a:gd name="T30" fmla="*/ 875 w 2265"/>
              <a:gd name="T31" fmla="*/ 116 h 2943"/>
              <a:gd name="T32" fmla="*/ 870 w 2265"/>
              <a:gd name="T33" fmla="*/ 125 h 2943"/>
              <a:gd name="T34" fmla="*/ 839 w 2265"/>
              <a:gd name="T35" fmla="*/ 236 h 2943"/>
              <a:gd name="T36" fmla="*/ 911 w 2265"/>
              <a:gd name="T37" fmla="*/ 505 h 2943"/>
              <a:gd name="T38" fmla="*/ 905 w 2265"/>
              <a:gd name="T39" fmla="*/ 619 h 2943"/>
              <a:gd name="T40" fmla="*/ 0 w 2265"/>
              <a:gd name="T41" fmla="*/ 682 h 2943"/>
              <a:gd name="T42" fmla="*/ 54 w 2265"/>
              <a:gd name="T43" fmla="*/ 1591 h 2943"/>
              <a:gd name="T44" fmla="*/ 169 w 2265"/>
              <a:gd name="T45" fmla="*/ 1597 h 2943"/>
              <a:gd name="T46" fmla="*/ 437 w 2265"/>
              <a:gd name="T47" fmla="*/ 1525 h 2943"/>
              <a:gd name="T48" fmla="*/ 548 w 2265"/>
              <a:gd name="T49" fmla="*/ 1556 h 2943"/>
              <a:gd name="T50" fmla="*/ 557 w 2265"/>
              <a:gd name="T51" fmla="*/ 1561 h 2943"/>
              <a:gd name="T52" fmla="*/ 560 w 2265"/>
              <a:gd name="T53" fmla="*/ 1563 h 2943"/>
              <a:gd name="T54" fmla="*/ 571 w 2265"/>
              <a:gd name="T55" fmla="*/ 1571 h 2943"/>
              <a:gd name="T56" fmla="*/ 573 w 2265"/>
              <a:gd name="T57" fmla="*/ 1573 h 2943"/>
              <a:gd name="T58" fmla="*/ 674 w 2265"/>
              <a:gd name="T59" fmla="*/ 1815 h 2943"/>
              <a:gd name="T60" fmla="*/ 597 w 2265"/>
              <a:gd name="T61" fmla="*/ 2035 h 2943"/>
              <a:gd name="T62" fmla="*/ 423 w 2265"/>
              <a:gd name="T63" fmla="*/ 2106 h 2943"/>
              <a:gd name="T64" fmla="*/ 169 w 2265"/>
              <a:gd name="T65" fmla="*/ 2029 h 2943"/>
              <a:gd name="T66" fmla="*/ 50 w 2265"/>
              <a:gd name="T67" fmla="*/ 2038 h 2943"/>
              <a:gd name="T68" fmla="*/ 0 w 2265"/>
              <a:gd name="T69" fmla="*/ 2133 h 2943"/>
              <a:gd name="T70" fmla="*/ 807 w 2265"/>
              <a:gd name="T71" fmla="*/ 2942 h 2943"/>
              <a:gd name="T72" fmla="*/ 911 w 2265"/>
              <a:gd name="T73" fmla="*/ 2774 h 2943"/>
              <a:gd name="T74" fmla="*/ 839 w 2265"/>
              <a:gd name="T75" fmla="*/ 2520 h 2943"/>
              <a:gd name="T76" fmla="*/ 870 w 2265"/>
              <a:gd name="T77" fmla="*/ 2396 h 2943"/>
              <a:gd name="T78" fmla="*/ 870 w 2265"/>
              <a:gd name="T79" fmla="*/ 2394 h 2943"/>
              <a:gd name="T80" fmla="*/ 878 w 2265"/>
              <a:gd name="T81" fmla="*/ 2383 h 2943"/>
              <a:gd name="T82" fmla="*/ 881 w 2265"/>
              <a:gd name="T83" fmla="*/ 2379 h 2943"/>
              <a:gd name="T84" fmla="*/ 887 w 2265"/>
              <a:gd name="T85" fmla="*/ 2370 h 2943"/>
              <a:gd name="T86" fmla="*/ 922 w 2265"/>
              <a:gd name="T87" fmla="*/ 2334 h 2943"/>
              <a:gd name="T88" fmla="*/ 1350 w 2265"/>
              <a:gd name="T89" fmla="*/ 2346 h 2943"/>
              <a:gd name="T90" fmla="*/ 1408 w 2265"/>
              <a:gd name="T91" fmla="*/ 2441 h 2943"/>
              <a:gd name="T92" fmla="*/ 1342 w 2265"/>
              <a:gd name="T93" fmla="*/ 2773 h 2943"/>
              <a:gd name="T94" fmla="*/ 1347 w 2265"/>
              <a:gd name="T95" fmla="*/ 2886 h 2943"/>
              <a:gd name="T96" fmla="*/ 1448 w 2265"/>
              <a:gd name="T97" fmla="*/ 2942 h 2943"/>
              <a:gd name="T98" fmla="*/ 2264 w 2265"/>
              <a:gd name="T99" fmla="*/ 2942 h 2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65" h="2943">
                <a:moveTo>
                  <a:pt x="2264" y="2131"/>
                </a:moveTo>
                <a:lnTo>
                  <a:pt x="2264" y="2131"/>
                </a:lnTo>
                <a:cubicBezTo>
                  <a:pt x="2264" y="2106"/>
                  <a:pt x="2252" y="2084"/>
                  <a:pt x="2230" y="2070"/>
                </a:cubicBezTo>
                <a:lnTo>
                  <a:pt x="2230" y="2070"/>
                </a:lnTo>
                <a:cubicBezTo>
                  <a:pt x="2209" y="2057"/>
                  <a:pt x="2183" y="2056"/>
                  <a:pt x="2160" y="2067"/>
                </a:cubicBezTo>
                <a:lnTo>
                  <a:pt x="2160" y="2067"/>
                </a:lnTo>
                <a:cubicBezTo>
                  <a:pt x="2059" y="2115"/>
                  <a:pt x="1959" y="2144"/>
                  <a:pt x="1886" y="2144"/>
                </a:cubicBezTo>
                <a:lnTo>
                  <a:pt x="1886" y="2144"/>
                </a:lnTo>
                <a:cubicBezTo>
                  <a:pt x="1709" y="2144"/>
                  <a:pt x="1590" y="2009"/>
                  <a:pt x="1590" y="1808"/>
                </a:cubicBezTo>
                <a:lnTo>
                  <a:pt x="1590" y="1808"/>
                </a:lnTo>
                <a:cubicBezTo>
                  <a:pt x="1590" y="1608"/>
                  <a:pt x="1709" y="1473"/>
                  <a:pt x="1886" y="1473"/>
                </a:cubicBezTo>
                <a:lnTo>
                  <a:pt x="1886" y="1473"/>
                </a:lnTo>
                <a:cubicBezTo>
                  <a:pt x="1957" y="1473"/>
                  <a:pt x="2057" y="1503"/>
                  <a:pt x="2160" y="1555"/>
                </a:cubicBezTo>
                <a:lnTo>
                  <a:pt x="2160" y="1555"/>
                </a:lnTo>
                <a:cubicBezTo>
                  <a:pt x="2182" y="1566"/>
                  <a:pt x="2208" y="1565"/>
                  <a:pt x="2229" y="1552"/>
                </a:cubicBezTo>
                <a:lnTo>
                  <a:pt x="2229" y="1552"/>
                </a:lnTo>
                <a:cubicBezTo>
                  <a:pt x="2251" y="1539"/>
                  <a:pt x="2264" y="1516"/>
                  <a:pt x="2264" y="1490"/>
                </a:cubicBezTo>
                <a:lnTo>
                  <a:pt x="2264" y="673"/>
                </a:lnTo>
                <a:lnTo>
                  <a:pt x="1448" y="673"/>
                </a:lnTo>
                <a:lnTo>
                  <a:pt x="1448" y="673"/>
                </a:lnTo>
                <a:lnTo>
                  <a:pt x="1448" y="673"/>
                </a:lnTo>
                <a:lnTo>
                  <a:pt x="1448" y="673"/>
                </a:lnTo>
                <a:cubicBezTo>
                  <a:pt x="1409" y="673"/>
                  <a:pt x="1374" y="655"/>
                  <a:pt x="1352" y="624"/>
                </a:cubicBezTo>
                <a:lnTo>
                  <a:pt x="1352" y="624"/>
                </a:lnTo>
                <a:cubicBezTo>
                  <a:pt x="1351" y="621"/>
                  <a:pt x="1349" y="620"/>
                  <a:pt x="1347" y="617"/>
                </a:cubicBezTo>
                <a:lnTo>
                  <a:pt x="1347" y="617"/>
                </a:lnTo>
                <a:cubicBezTo>
                  <a:pt x="1326" y="582"/>
                  <a:pt x="1324" y="540"/>
                  <a:pt x="1342" y="504"/>
                </a:cubicBezTo>
                <a:lnTo>
                  <a:pt x="1342" y="504"/>
                </a:lnTo>
                <a:cubicBezTo>
                  <a:pt x="1391" y="409"/>
                  <a:pt x="1420" y="314"/>
                  <a:pt x="1420" y="250"/>
                </a:cubicBezTo>
                <a:lnTo>
                  <a:pt x="1420" y="250"/>
                </a:lnTo>
                <a:cubicBezTo>
                  <a:pt x="1420" y="221"/>
                  <a:pt x="1416" y="195"/>
                  <a:pt x="1408" y="171"/>
                </a:cubicBezTo>
                <a:lnTo>
                  <a:pt x="1408" y="171"/>
                </a:lnTo>
                <a:cubicBezTo>
                  <a:pt x="1396" y="134"/>
                  <a:pt x="1377" y="102"/>
                  <a:pt x="1350" y="76"/>
                </a:cubicBezTo>
                <a:lnTo>
                  <a:pt x="1350" y="76"/>
                </a:lnTo>
                <a:cubicBezTo>
                  <a:pt x="1299" y="28"/>
                  <a:pt x="1223" y="0"/>
                  <a:pt x="1129" y="0"/>
                </a:cubicBezTo>
                <a:lnTo>
                  <a:pt x="1129" y="0"/>
                </a:lnTo>
                <a:cubicBezTo>
                  <a:pt x="1047" y="0"/>
                  <a:pt x="973" y="23"/>
                  <a:pt x="922" y="64"/>
                </a:cubicBezTo>
                <a:lnTo>
                  <a:pt x="922" y="64"/>
                </a:lnTo>
                <a:cubicBezTo>
                  <a:pt x="909" y="75"/>
                  <a:pt x="897" y="87"/>
                  <a:pt x="887" y="100"/>
                </a:cubicBezTo>
                <a:lnTo>
                  <a:pt x="887" y="100"/>
                </a:lnTo>
                <a:cubicBezTo>
                  <a:pt x="886" y="101"/>
                  <a:pt x="886" y="102"/>
                  <a:pt x="885" y="102"/>
                </a:cubicBezTo>
                <a:lnTo>
                  <a:pt x="885" y="102"/>
                </a:lnTo>
                <a:cubicBezTo>
                  <a:pt x="884" y="104"/>
                  <a:pt x="882" y="106"/>
                  <a:pt x="881" y="108"/>
                </a:cubicBezTo>
                <a:lnTo>
                  <a:pt x="881" y="108"/>
                </a:lnTo>
                <a:cubicBezTo>
                  <a:pt x="880" y="110"/>
                  <a:pt x="878" y="111"/>
                  <a:pt x="878" y="113"/>
                </a:cubicBezTo>
                <a:lnTo>
                  <a:pt x="878" y="113"/>
                </a:lnTo>
                <a:cubicBezTo>
                  <a:pt x="876" y="115"/>
                  <a:pt x="876" y="116"/>
                  <a:pt x="875" y="116"/>
                </a:cubicBezTo>
                <a:lnTo>
                  <a:pt x="875" y="116"/>
                </a:lnTo>
                <a:cubicBezTo>
                  <a:pt x="874" y="119"/>
                  <a:pt x="872" y="122"/>
                  <a:pt x="870" y="124"/>
                </a:cubicBezTo>
                <a:lnTo>
                  <a:pt x="870" y="124"/>
                </a:lnTo>
                <a:cubicBezTo>
                  <a:pt x="870" y="125"/>
                  <a:pt x="870" y="125"/>
                  <a:pt x="870" y="125"/>
                </a:cubicBezTo>
                <a:lnTo>
                  <a:pt x="870" y="125"/>
                </a:lnTo>
                <a:cubicBezTo>
                  <a:pt x="851" y="157"/>
                  <a:pt x="841" y="195"/>
                  <a:pt x="839" y="236"/>
                </a:cubicBezTo>
                <a:lnTo>
                  <a:pt x="839" y="236"/>
                </a:lnTo>
                <a:cubicBezTo>
                  <a:pt x="839" y="241"/>
                  <a:pt x="839" y="245"/>
                  <a:pt x="839" y="250"/>
                </a:cubicBezTo>
                <a:lnTo>
                  <a:pt x="839" y="250"/>
                </a:lnTo>
                <a:cubicBezTo>
                  <a:pt x="839" y="316"/>
                  <a:pt x="865" y="411"/>
                  <a:pt x="911" y="505"/>
                </a:cubicBezTo>
                <a:lnTo>
                  <a:pt x="911" y="505"/>
                </a:lnTo>
                <a:cubicBezTo>
                  <a:pt x="929" y="541"/>
                  <a:pt x="927" y="584"/>
                  <a:pt x="905" y="619"/>
                </a:cubicBezTo>
                <a:lnTo>
                  <a:pt x="905" y="619"/>
                </a:lnTo>
                <a:cubicBezTo>
                  <a:pt x="885" y="653"/>
                  <a:pt x="847" y="673"/>
                  <a:pt x="807" y="673"/>
                </a:cubicBezTo>
                <a:lnTo>
                  <a:pt x="0" y="673"/>
                </a:lnTo>
                <a:lnTo>
                  <a:pt x="0" y="682"/>
                </a:lnTo>
                <a:lnTo>
                  <a:pt x="0" y="1493"/>
                </a:lnTo>
                <a:lnTo>
                  <a:pt x="0" y="1493"/>
                </a:lnTo>
                <a:cubicBezTo>
                  <a:pt x="0" y="1533"/>
                  <a:pt x="20" y="1570"/>
                  <a:pt x="54" y="1591"/>
                </a:cubicBezTo>
                <a:lnTo>
                  <a:pt x="54" y="1591"/>
                </a:lnTo>
                <a:cubicBezTo>
                  <a:pt x="89" y="1613"/>
                  <a:pt x="132" y="1615"/>
                  <a:pt x="169" y="1597"/>
                </a:cubicBezTo>
                <a:lnTo>
                  <a:pt x="169" y="1597"/>
                </a:lnTo>
                <a:cubicBezTo>
                  <a:pt x="262" y="1552"/>
                  <a:pt x="357" y="1524"/>
                  <a:pt x="423" y="1524"/>
                </a:cubicBezTo>
                <a:lnTo>
                  <a:pt x="423" y="1524"/>
                </a:lnTo>
                <a:cubicBezTo>
                  <a:pt x="428" y="1524"/>
                  <a:pt x="433" y="1525"/>
                  <a:pt x="437" y="1525"/>
                </a:cubicBezTo>
                <a:lnTo>
                  <a:pt x="437" y="1525"/>
                </a:lnTo>
                <a:cubicBezTo>
                  <a:pt x="479" y="1527"/>
                  <a:pt x="516" y="1537"/>
                  <a:pt x="548" y="1556"/>
                </a:cubicBezTo>
                <a:lnTo>
                  <a:pt x="548" y="1556"/>
                </a:lnTo>
                <a:cubicBezTo>
                  <a:pt x="549" y="1556"/>
                  <a:pt x="549" y="1556"/>
                  <a:pt x="549" y="1557"/>
                </a:cubicBezTo>
                <a:lnTo>
                  <a:pt x="549" y="1557"/>
                </a:lnTo>
                <a:cubicBezTo>
                  <a:pt x="552" y="1558"/>
                  <a:pt x="554" y="1559"/>
                  <a:pt x="557" y="1561"/>
                </a:cubicBezTo>
                <a:lnTo>
                  <a:pt x="557" y="1561"/>
                </a:lnTo>
                <a:cubicBezTo>
                  <a:pt x="558" y="1562"/>
                  <a:pt x="559" y="1563"/>
                  <a:pt x="560" y="1563"/>
                </a:cubicBezTo>
                <a:lnTo>
                  <a:pt x="560" y="1563"/>
                </a:lnTo>
                <a:cubicBezTo>
                  <a:pt x="562" y="1564"/>
                  <a:pt x="563" y="1566"/>
                  <a:pt x="565" y="1567"/>
                </a:cubicBezTo>
                <a:lnTo>
                  <a:pt x="565" y="1567"/>
                </a:lnTo>
                <a:cubicBezTo>
                  <a:pt x="567" y="1568"/>
                  <a:pt x="570" y="1569"/>
                  <a:pt x="571" y="1571"/>
                </a:cubicBezTo>
                <a:lnTo>
                  <a:pt x="571" y="1571"/>
                </a:lnTo>
                <a:cubicBezTo>
                  <a:pt x="572" y="1572"/>
                  <a:pt x="572" y="1572"/>
                  <a:pt x="573" y="1573"/>
                </a:cubicBezTo>
                <a:lnTo>
                  <a:pt x="573" y="1573"/>
                </a:lnTo>
                <a:cubicBezTo>
                  <a:pt x="587" y="1583"/>
                  <a:pt x="598" y="1594"/>
                  <a:pt x="609" y="1608"/>
                </a:cubicBezTo>
                <a:lnTo>
                  <a:pt x="609" y="1608"/>
                </a:lnTo>
                <a:cubicBezTo>
                  <a:pt x="651" y="1659"/>
                  <a:pt x="674" y="1733"/>
                  <a:pt x="674" y="1815"/>
                </a:cubicBezTo>
                <a:lnTo>
                  <a:pt x="674" y="1815"/>
                </a:lnTo>
                <a:cubicBezTo>
                  <a:pt x="674" y="1909"/>
                  <a:pt x="646" y="1985"/>
                  <a:pt x="597" y="2035"/>
                </a:cubicBezTo>
                <a:lnTo>
                  <a:pt x="597" y="2035"/>
                </a:lnTo>
                <a:cubicBezTo>
                  <a:pt x="571" y="2062"/>
                  <a:pt x="540" y="2082"/>
                  <a:pt x="503" y="2093"/>
                </a:cubicBezTo>
                <a:lnTo>
                  <a:pt x="503" y="2093"/>
                </a:lnTo>
                <a:cubicBezTo>
                  <a:pt x="478" y="2101"/>
                  <a:pt x="452" y="2106"/>
                  <a:pt x="423" y="2106"/>
                </a:cubicBezTo>
                <a:lnTo>
                  <a:pt x="423" y="2106"/>
                </a:lnTo>
                <a:cubicBezTo>
                  <a:pt x="359" y="2106"/>
                  <a:pt x="264" y="2077"/>
                  <a:pt x="169" y="2029"/>
                </a:cubicBezTo>
                <a:lnTo>
                  <a:pt x="169" y="2029"/>
                </a:lnTo>
                <a:cubicBezTo>
                  <a:pt x="134" y="2010"/>
                  <a:pt x="91" y="2012"/>
                  <a:pt x="56" y="2033"/>
                </a:cubicBezTo>
                <a:lnTo>
                  <a:pt x="56" y="2033"/>
                </a:lnTo>
                <a:cubicBezTo>
                  <a:pt x="54" y="2035"/>
                  <a:pt x="52" y="2036"/>
                  <a:pt x="50" y="2038"/>
                </a:cubicBezTo>
                <a:lnTo>
                  <a:pt x="50" y="2038"/>
                </a:lnTo>
                <a:cubicBezTo>
                  <a:pt x="19" y="2060"/>
                  <a:pt x="0" y="2095"/>
                  <a:pt x="0" y="2133"/>
                </a:cubicBezTo>
                <a:lnTo>
                  <a:pt x="0" y="2133"/>
                </a:lnTo>
                <a:lnTo>
                  <a:pt x="0" y="2942"/>
                </a:lnTo>
                <a:lnTo>
                  <a:pt x="807" y="2942"/>
                </a:lnTo>
                <a:lnTo>
                  <a:pt x="807" y="2942"/>
                </a:lnTo>
                <a:cubicBezTo>
                  <a:pt x="847" y="2942"/>
                  <a:pt x="885" y="2922"/>
                  <a:pt x="905" y="2888"/>
                </a:cubicBezTo>
                <a:lnTo>
                  <a:pt x="905" y="2888"/>
                </a:lnTo>
                <a:cubicBezTo>
                  <a:pt x="927" y="2853"/>
                  <a:pt x="929" y="2810"/>
                  <a:pt x="911" y="2774"/>
                </a:cubicBezTo>
                <a:lnTo>
                  <a:pt x="911" y="2774"/>
                </a:lnTo>
                <a:cubicBezTo>
                  <a:pt x="865" y="2680"/>
                  <a:pt x="839" y="2586"/>
                  <a:pt x="839" y="2520"/>
                </a:cubicBezTo>
                <a:lnTo>
                  <a:pt x="839" y="2520"/>
                </a:lnTo>
                <a:cubicBezTo>
                  <a:pt x="839" y="2515"/>
                  <a:pt x="839" y="2511"/>
                  <a:pt x="839" y="2506"/>
                </a:cubicBezTo>
                <a:lnTo>
                  <a:pt x="839" y="2506"/>
                </a:lnTo>
                <a:cubicBezTo>
                  <a:pt x="841" y="2465"/>
                  <a:pt x="851" y="2427"/>
                  <a:pt x="870" y="2396"/>
                </a:cubicBezTo>
                <a:lnTo>
                  <a:pt x="870" y="2396"/>
                </a:lnTo>
                <a:cubicBezTo>
                  <a:pt x="870" y="2395"/>
                  <a:pt x="870" y="2395"/>
                  <a:pt x="870" y="2394"/>
                </a:cubicBezTo>
                <a:lnTo>
                  <a:pt x="870" y="2394"/>
                </a:lnTo>
                <a:cubicBezTo>
                  <a:pt x="872" y="2392"/>
                  <a:pt x="874" y="2390"/>
                  <a:pt x="875" y="2387"/>
                </a:cubicBezTo>
                <a:lnTo>
                  <a:pt x="875" y="2387"/>
                </a:lnTo>
                <a:cubicBezTo>
                  <a:pt x="876" y="2386"/>
                  <a:pt x="876" y="2385"/>
                  <a:pt x="878" y="2383"/>
                </a:cubicBezTo>
                <a:lnTo>
                  <a:pt x="878" y="2383"/>
                </a:lnTo>
                <a:cubicBezTo>
                  <a:pt x="878" y="2381"/>
                  <a:pt x="880" y="2380"/>
                  <a:pt x="881" y="2379"/>
                </a:cubicBezTo>
                <a:lnTo>
                  <a:pt x="881" y="2379"/>
                </a:lnTo>
                <a:cubicBezTo>
                  <a:pt x="882" y="2377"/>
                  <a:pt x="884" y="2374"/>
                  <a:pt x="885" y="2372"/>
                </a:cubicBezTo>
                <a:lnTo>
                  <a:pt x="885" y="2372"/>
                </a:lnTo>
                <a:cubicBezTo>
                  <a:pt x="886" y="2372"/>
                  <a:pt x="886" y="2371"/>
                  <a:pt x="887" y="2370"/>
                </a:cubicBezTo>
                <a:lnTo>
                  <a:pt x="887" y="2370"/>
                </a:lnTo>
                <a:cubicBezTo>
                  <a:pt x="897" y="2357"/>
                  <a:pt x="909" y="2345"/>
                  <a:pt x="922" y="2334"/>
                </a:cubicBezTo>
                <a:lnTo>
                  <a:pt x="922" y="2334"/>
                </a:lnTo>
                <a:cubicBezTo>
                  <a:pt x="973" y="2293"/>
                  <a:pt x="1047" y="2270"/>
                  <a:pt x="1129" y="2270"/>
                </a:cubicBezTo>
                <a:lnTo>
                  <a:pt x="1129" y="2270"/>
                </a:lnTo>
                <a:cubicBezTo>
                  <a:pt x="1223" y="2270"/>
                  <a:pt x="1299" y="2298"/>
                  <a:pt x="1350" y="2346"/>
                </a:cubicBezTo>
                <a:lnTo>
                  <a:pt x="1350" y="2346"/>
                </a:lnTo>
                <a:cubicBezTo>
                  <a:pt x="1377" y="2372"/>
                  <a:pt x="1396" y="2404"/>
                  <a:pt x="1408" y="2441"/>
                </a:cubicBezTo>
                <a:lnTo>
                  <a:pt x="1408" y="2441"/>
                </a:lnTo>
                <a:cubicBezTo>
                  <a:pt x="1416" y="2465"/>
                  <a:pt x="1420" y="2492"/>
                  <a:pt x="1420" y="2520"/>
                </a:cubicBezTo>
                <a:lnTo>
                  <a:pt x="1420" y="2520"/>
                </a:lnTo>
                <a:cubicBezTo>
                  <a:pt x="1420" y="2585"/>
                  <a:pt x="1391" y="2678"/>
                  <a:pt x="1342" y="2773"/>
                </a:cubicBezTo>
                <a:lnTo>
                  <a:pt x="1342" y="2773"/>
                </a:lnTo>
                <a:cubicBezTo>
                  <a:pt x="1324" y="2809"/>
                  <a:pt x="1326" y="2852"/>
                  <a:pt x="1347" y="2886"/>
                </a:cubicBezTo>
                <a:lnTo>
                  <a:pt x="1347" y="2886"/>
                </a:lnTo>
                <a:cubicBezTo>
                  <a:pt x="1349" y="2889"/>
                  <a:pt x="1351" y="2891"/>
                  <a:pt x="1352" y="2893"/>
                </a:cubicBezTo>
                <a:lnTo>
                  <a:pt x="1352" y="2893"/>
                </a:lnTo>
                <a:cubicBezTo>
                  <a:pt x="1374" y="2924"/>
                  <a:pt x="1409" y="2942"/>
                  <a:pt x="1448" y="2942"/>
                </a:cubicBezTo>
                <a:lnTo>
                  <a:pt x="1448" y="2942"/>
                </a:lnTo>
                <a:lnTo>
                  <a:pt x="1448" y="2942"/>
                </a:lnTo>
                <a:lnTo>
                  <a:pt x="2264" y="2942"/>
                </a:lnTo>
                <a:lnTo>
                  <a:pt x="2264" y="2131"/>
                </a:lnTo>
              </a:path>
            </a:pathLst>
          </a:custGeom>
          <a:solidFill>
            <a:schemeClr val="bg1"/>
          </a:solidFill>
          <a:ln>
            <a:noFill/>
          </a:ln>
          <a:effectLst/>
        </p:spPr>
        <p:txBody>
          <a:bodyPr wrap="none" anchor="ctr"/>
          <a:lstStyle/>
          <a:p>
            <a:endParaRPr lang="en-US" sz="3178"/>
          </a:p>
        </p:txBody>
      </p:sp>
      <p:sp>
        <p:nvSpPr>
          <p:cNvPr id="28" name="Freeform 12">
            <a:extLst>
              <a:ext uri="{FF2B5EF4-FFF2-40B4-BE49-F238E27FC236}">
                <a16:creationId xmlns:a16="http://schemas.microsoft.com/office/drawing/2014/main" id="{CF5D1EA1-2DE4-D248-86D8-8CB098767899}"/>
              </a:ext>
            </a:extLst>
          </p:cNvPr>
          <p:cNvSpPr>
            <a:spLocks noChangeArrowheads="1"/>
          </p:cNvSpPr>
          <p:nvPr/>
        </p:nvSpPr>
        <p:spPr bwMode="auto">
          <a:xfrm>
            <a:off x="10150350" y="3928337"/>
            <a:ext cx="42779" cy="644360"/>
          </a:xfrm>
          <a:custGeom>
            <a:avLst/>
            <a:gdLst>
              <a:gd name="T0" fmla="*/ 35 w 72"/>
              <a:gd name="T1" fmla="*/ 1060 h 1061"/>
              <a:gd name="T2" fmla="*/ 35 w 72"/>
              <a:gd name="T3" fmla="*/ 1060 h 1061"/>
              <a:gd name="T4" fmla="*/ 0 w 72"/>
              <a:gd name="T5" fmla="*/ 1025 h 1061"/>
              <a:gd name="T6" fmla="*/ 0 w 72"/>
              <a:gd name="T7" fmla="*/ 36 h 1061"/>
              <a:gd name="T8" fmla="*/ 0 w 72"/>
              <a:gd name="T9" fmla="*/ 36 h 1061"/>
              <a:gd name="T10" fmla="*/ 35 w 72"/>
              <a:gd name="T11" fmla="*/ 0 h 1061"/>
              <a:gd name="T12" fmla="*/ 35 w 72"/>
              <a:gd name="T13" fmla="*/ 0 h 1061"/>
              <a:gd name="T14" fmla="*/ 71 w 72"/>
              <a:gd name="T15" fmla="*/ 36 h 1061"/>
              <a:gd name="T16" fmla="*/ 71 w 72"/>
              <a:gd name="T17" fmla="*/ 1025 h 1061"/>
              <a:gd name="T18" fmla="*/ 71 w 72"/>
              <a:gd name="T19" fmla="*/ 1025 h 1061"/>
              <a:gd name="T20" fmla="*/ 35 w 72"/>
              <a:gd name="T21" fmla="*/ 1060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061">
                <a:moveTo>
                  <a:pt x="35" y="1060"/>
                </a:moveTo>
                <a:lnTo>
                  <a:pt x="35" y="1060"/>
                </a:lnTo>
                <a:cubicBezTo>
                  <a:pt x="15" y="1060"/>
                  <a:pt x="0" y="1044"/>
                  <a:pt x="0" y="1025"/>
                </a:cubicBezTo>
                <a:lnTo>
                  <a:pt x="0" y="36"/>
                </a:lnTo>
                <a:lnTo>
                  <a:pt x="0" y="36"/>
                </a:lnTo>
                <a:cubicBezTo>
                  <a:pt x="0" y="16"/>
                  <a:pt x="15" y="0"/>
                  <a:pt x="35" y="0"/>
                </a:cubicBezTo>
                <a:lnTo>
                  <a:pt x="35" y="0"/>
                </a:lnTo>
                <a:cubicBezTo>
                  <a:pt x="55" y="0"/>
                  <a:pt x="71" y="16"/>
                  <a:pt x="71" y="36"/>
                </a:cubicBezTo>
                <a:lnTo>
                  <a:pt x="71" y="1025"/>
                </a:lnTo>
                <a:lnTo>
                  <a:pt x="71" y="1025"/>
                </a:lnTo>
                <a:cubicBezTo>
                  <a:pt x="71" y="1044"/>
                  <a:pt x="55" y="1060"/>
                  <a:pt x="35" y="1060"/>
                </a:cubicBezTo>
              </a:path>
            </a:pathLst>
          </a:custGeom>
          <a:solidFill>
            <a:schemeClr val="accent4"/>
          </a:solidFill>
          <a:ln>
            <a:noFill/>
          </a:ln>
          <a:effectLst/>
        </p:spPr>
        <p:txBody>
          <a:bodyPr wrap="none" anchor="ctr"/>
          <a:lstStyle/>
          <a:p>
            <a:endParaRPr lang="en-US" sz="3178"/>
          </a:p>
        </p:txBody>
      </p:sp>
      <p:sp>
        <p:nvSpPr>
          <p:cNvPr id="29" name="Freeform 13">
            <a:extLst>
              <a:ext uri="{FF2B5EF4-FFF2-40B4-BE49-F238E27FC236}">
                <a16:creationId xmlns:a16="http://schemas.microsoft.com/office/drawing/2014/main" id="{C4003D7F-CEFE-ED47-95E4-E0A507C15116}"/>
              </a:ext>
            </a:extLst>
          </p:cNvPr>
          <p:cNvSpPr>
            <a:spLocks noChangeArrowheads="1"/>
          </p:cNvSpPr>
          <p:nvPr/>
        </p:nvSpPr>
        <p:spPr bwMode="auto">
          <a:xfrm>
            <a:off x="10099551" y="4524570"/>
            <a:ext cx="149727" cy="149727"/>
          </a:xfrm>
          <a:custGeom>
            <a:avLst/>
            <a:gdLst>
              <a:gd name="T0" fmla="*/ 244 w 245"/>
              <a:gd name="T1" fmla="*/ 122 h 246"/>
              <a:gd name="T2" fmla="*/ 244 w 245"/>
              <a:gd name="T3" fmla="*/ 122 h 246"/>
              <a:gd name="T4" fmla="*/ 122 w 245"/>
              <a:gd name="T5" fmla="*/ 245 h 246"/>
              <a:gd name="T6" fmla="*/ 122 w 245"/>
              <a:gd name="T7" fmla="*/ 245 h 246"/>
              <a:gd name="T8" fmla="*/ 0 w 245"/>
              <a:gd name="T9" fmla="*/ 122 h 246"/>
              <a:gd name="T10" fmla="*/ 0 w 245"/>
              <a:gd name="T11" fmla="*/ 122 h 246"/>
              <a:gd name="T12" fmla="*/ 122 w 245"/>
              <a:gd name="T13" fmla="*/ 0 h 246"/>
              <a:gd name="T14" fmla="*/ 122 w 245"/>
              <a:gd name="T15" fmla="*/ 0 h 246"/>
              <a:gd name="T16" fmla="*/ 244 w 245"/>
              <a:gd name="T17" fmla="*/ 12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246">
                <a:moveTo>
                  <a:pt x="244" y="122"/>
                </a:moveTo>
                <a:lnTo>
                  <a:pt x="244" y="122"/>
                </a:lnTo>
                <a:cubicBezTo>
                  <a:pt x="244" y="190"/>
                  <a:pt x="189" y="245"/>
                  <a:pt x="122" y="245"/>
                </a:cubicBezTo>
                <a:lnTo>
                  <a:pt x="122" y="245"/>
                </a:lnTo>
                <a:cubicBezTo>
                  <a:pt x="54" y="245"/>
                  <a:pt x="0" y="190"/>
                  <a:pt x="0" y="122"/>
                </a:cubicBezTo>
                <a:lnTo>
                  <a:pt x="0" y="122"/>
                </a:lnTo>
                <a:cubicBezTo>
                  <a:pt x="0" y="55"/>
                  <a:pt x="54" y="0"/>
                  <a:pt x="122" y="0"/>
                </a:cubicBezTo>
                <a:lnTo>
                  <a:pt x="122" y="0"/>
                </a:lnTo>
                <a:cubicBezTo>
                  <a:pt x="189" y="0"/>
                  <a:pt x="244" y="55"/>
                  <a:pt x="244" y="122"/>
                </a:cubicBezTo>
              </a:path>
            </a:pathLst>
          </a:custGeom>
          <a:solidFill>
            <a:schemeClr val="accent4"/>
          </a:solidFill>
          <a:ln>
            <a:noFill/>
          </a:ln>
          <a:effectLst/>
        </p:spPr>
        <p:txBody>
          <a:bodyPr wrap="none" anchor="ctr"/>
          <a:lstStyle/>
          <a:p>
            <a:endParaRPr lang="en-US" sz="3178"/>
          </a:p>
        </p:txBody>
      </p:sp>
      <p:sp>
        <p:nvSpPr>
          <p:cNvPr id="30" name="TextBox 29">
            <a:extLst>
              <a:ext uri="{FF2B5EF4-FFF2-40B4-BE49-F238E27FC236}">
                <a16:creationId xmlns:a16="http://schemas.microsoft.com/office/drawing/2014/main" id="{BB9E289D-46CD-D04A-AF3D-0C557EA56035}"/>
              </a:ext>
            </a:extLst>
          </p:cNvPr>
          <p:cNvSpPr txBox="1"/>
          <p:nvPr/>
        </p:nvSpPr>
        <p:spPr>
          <a:xfrm>
            <a:off x="8903409" y="5148928"/>
            <a:ext cx="2536659" cy="1015663"/>
          </a:xfrm>
          <a:prstGeom prst="rect">
            <a:avLst/>
          </a:prstGeom>
          <a:noFill/>
        </p:spPr>
        <p:txBody>
          <a:bodyPr wrap="square" rtlCol="0" anchor="t">
            <a:spAutoFit/>
          </a:bodyPr>
          <a:lstStyle/>
          <a:p>
            <a:pPr>
              <a:lnSpc>
                <a:spcPts val="1752"/>
              </a:lnSpc>
            </a:pPr>
            <a:r>
              <a:rPr lang="en-US" sz="1600" spc="-15" dirty="0">
                <a:solidFill>
                  <a:schemeClr val="accent4">
                    <a:lumMod val="75000"/>
                  </a:schemeClr>
                </a:solidFill>
                <a:latin typeface="Source Sans Pro" panose="020B0503030403020204" pitchFamily="34" charset="0"/>
                <a:ea typeface="Source Sans Pro" panose="020B0503030403020204" pitchFamily="34" charset="0"/>
              </a:rPr>
              <a:t>Consumer Identity and Access management needs a separate and dedicated attention</a:t>
            </a:r>
          </a:p>
        </p:txBody>
      </p:sp>
      <p:sp>
        <p:nvSpPr>
          <p:cNvPr id="31" name="TextBox 30">
            <a:extLst>
              <a:ext uri="{FF2B5EF4-FFF2-40B4-BE49-F238E27FC236}">
                <a16:creationId xmlns:a16="http://schemas.microsoft.com/office/drawing/2014/main" id="{D58ACA1E-1CCC-854A-83B9-49C415E12B41}"/>
              </a:ext>
            </a:extLst>
          </p:cNvPr>
          <p:cNvSpPr txBox="1"/>
          <p:nvPr/>
        </p:nvSpPr>
        <p:spPr>
          <a:xfrm>
            <a:off x="9743155" y="4774402"/>
            <a:ext cx="859851" cy="374526"/>
          </a:xfrm>
          <a:prstGeom prst="rect">
            <a:avLst/>
          </a:prstGeom>
          <a:noFill/>
        </p:spPr>
        <p:txBody>
          <a:bodyPr wrap="none" rtlCol="0" anchor="b">
            <a:spAutoFit/>
          </a:bodyPr>
          <a:lstStyle>
            <a:defPPr>
              <a:defRPr lang="en-US"/>
            </a:defPPr>
            <a:lvl1pPr>
              <a:lnSpc>
                <a:spcPts val="2103"/>
              </a:lnSpc>
              <a:defRPr sz="2400" b="1" spc="-15">
                <a:solidFill>
                  <a:schemeClr val="accent3">
                    <a:lumMod val="75000"/>
                  </a:schemeClr>
                </a:solidFill>
                <a:latin typeface="Source Sans Pro" panose="020B0503030403020204" pitchFamily="34" charset="0"/>
                <a:ea typeface="Source Sans Pro" panose="020B0503030403020204" pitchFamily="34" charset="0"/>
              </a:defRPr>
            </a:lvl1pPr>
          </a:lstStyle>
          <a:p>
            <a:r>
              <a:rPr lang="en-US" dirty="0">
                <a:solidFill>
                  <a:schemeClr val="accent4">
                    <a:lumMod val="75000"/>
                  </a:schemeClr>
                </a:solidFill>
              </a:rPr>
              <a:t>CIAM</a:t>
            </a:r>
          </a:p>
        </p:txBody>
      </p:sp>
      <p:sp>
        <p:nvSpPr>
          <p:cNvPr id="32" name="Shape 2569">
            <a:extLst>
              <a:ext uri="{FF2B5EF4-FFF2-40B4-BE49-F238E27FC236}">
                <a16:creationId xmlns:a16="http://schemas.microsoft.com/office/drawing/2014/main" id="{67A1107C-93F8-3C40-887A-BC31DAB62F32}"/>
              </a:ext>
            </a:extLst>
          </p:cNvPr>
          <p:cNvSpPr>
            <a:spLocks noChangeAspect="1"/>
          </p:cNvSpPr>
          <p:nvPr/>
        </p:nvSpPr>
        <p:spPr>
          <a:xfrm>
            <a:off x="9987257" y="2530001"/>
            <a:ext cx="368969" cy="368978"/>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accent4"/>
          </a:solidFill>
          <a:ln w="12700">
            <a:miter lim="400000"/>
          </a:ln>
        </p:spPr>
        <p:txBody>
          <a:bodyPr lIns="18538" tIns="18538" rIns="18538" bIns="18538" anchor="ctr"/>
          <a:lstStyle/>
          <a:p>
            <a:pPr defTabSz="22245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0" b="1" dirty="0">
              <a:latin typeface="Open Sans Semibold" charset="0"/>
              <a:ea typeface="Open Sans Semibold" charset="0"/>
              <a:cs typeface="Open Sans Semibold" charset="0"/>
            </a:endParaRPr>
          </a:p>
        </p:txBody>
      </p:sp>
      <p:sp>
        <p:nvSpPr>
          <p:cNvPr id="33" name="Title 3">
            <a:extLst>
              <a:ext uri="{FF2B5EF4-FFF2-40B4-BE49-F238E27FC236}">
                <a16:creationId xmlns:a16="http://schemas.microsoft.com/office/drawing/2014/main" id="{AF46D2A8-7EA4-864E-8E88-7E25BA75AB3C}"/>
              </a:ext>
            </a:extLst>
          </p:cNvPr>
          <p:cNvSpPr>
            <a:spLocks noGrp="1"/>
          </p:cNvSpPr>
          <p:nvPr>
            <p:ph type="title"/>
          </p:nvPr>
        </p:nvSpPr>
        <p:spPr>
          <a:xfrm>
            <a:off x="915672" y="32099"/>
            <a:ext cx="11168298"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GB" b="1" kern="1200" dirty="0"/>
              <a:t>LTI – IDAM standalone Services offering by LTI PS team</a:t>
            </a:r>
            <a:endParaRPr lang="en-US" b="1" kern="1200" dirty="0"/>
          </a:p>
        </p:txBody>
      </p:sp>
      <p:sp>
        <p:nvSpPr>
          <p:cNvPr id="2" name="TextBox 1">
            <a:extLst>
              <a:ext uri="{FF2B5EF4-FFF2-40B4-BE49-F238E27FC236}">
                <a16:creationId xmlns:a16="http://schemas.microsoft.com/office/drawing/2014/main" id="{8B7F7ED6-900C-2044-B7B6-7C58810B28AD}"/>
              </a:ext>
            </a:extLst>
          </p:cNvPr>
          <p:cNvSpPr txBox="1"/>
          <p:nvPr/>
        </p:nvSpPr>
        <p:spPr>
          <a:xfrm>
            <a:off x="728202" y="666665"/>
            <a:ext cx="10523191" cy="584775"/>
          </a:xfrm>
          <a:prstGeom prst="rect">
            <a:avLst/>
          </a:prstGeom>
          <a:noFill/>
        </p:spPr>
        <p:txBody>
          <a:bodyPr wrap="square" rtlCol="0">
            <a:spAutoFit/>
          </a:bodyPr>
          <a:lstStyle/>
          <a:p>
            <a:pPr algn="l"/>
            <a:r>
              <a:rPr lang="en-US" sz="1600" baseline="0" dirty="0">
                <a:solidFill>
                  <a:schemeClr val="accent1"/>
                </a:solidFill>
                <a:ea typeface="+mj-ea"/>
              </a:rPr>
              <a:t>LTI has dedicated world class professional service team to take care of IDAM implementation, below are the IDAM standalone solution which LTI offer</a:t>
            </a:r>
          </a:p>
        </p:txBody>
      </p:sp>
    </p:spTree>
    <p:extLst>
      <p:ext uri="{BB962C8B-B14F-4D97-AF65-F5344CB8AC3E}">
        <p14:creationId xmlns:p14="http://schemas.microsoft.com/office/powerpoint/2010/main" val="37958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80100" y="3337719"/>
            <a:ext cx="9842406" cy="553998"/>
          </a:xfrm>
        </p:spPr>
        <p:txBody>
          <a:bodyPr/>
          <a:lstStyle/>
          <a:p>
            <a:r>
              <a:rPr lang="en-IN" sz="3600" dirty="0"/>
              <a:t>LTI IGA Implementation- Professional Services</a:t>
            </a:r>
          </a:p>
        </p:txBody>
      </p:sp>
    </p:spTree>
    <p:extLst>
      <p:ext uri="{BB962C8B-B14F-4D97-AF65-F5344CB8AC3E}">
        <p14:creationId xmlns:p14="http://schemas.microsoft.com/office/powerpoint/2010/main" val="2796033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ounded Rectangle 21">
            <a:extLst>
              <a:ext uri="{FF2B5EF4-FFF2-40B4-BE49-F238E27FC236}">
                <a16:creationId xmlns:a16="http://schemas.microsoft.com/office/drawing/2014/main" id="{4104FE41-B2D4-B84C-A928-7C487325D31E}"/>
              </a:ext>
            </a:extLst>
          </p:cNvPr>
          <p:cNvSpPr/>
          <p:nvPr/>
        </p:nvSpPr>
        <p:spPr>
          <a:xfrm>
            <a:off x="9636566" y="1571359"/>
            <a:ext cx="2322642" cy="4516149"/>
          </a:xfrm>
          <a:prstGeom prst="roundRect">
            <a:avLst>
              <a:gd name="adj" fmla="val 6080"/>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1" dirty="0">
              <a:latin typeface="Lato Light" panose="020F0502020204030203" pitchFamily="34" charset="0"/>
            </a:endParaRPr>
          </a:p>
        </p:txBody>
      </p:sp>
      <p:sp>
        <p:nvSpPr>
          <p:cNvPr id="21" name="Rounded Rectangle 20">
            <a:extLst>
              <a:ext uri="{FF2B5EF4-FFF2-40B4-BE49-F238E27FC236}">
                <a16:creationId xmlns:a16="http://schemas.microsoft.com/office/drawing/2014/main" id="{296AE371-D439-0C41-8F3B-8053EA6D35BE}"/>
              </a:ext>
            </a:extLst>
          </p:cNvPr>
          <p:cNvSpPr/>
          <p:nvPr/>
        </p:nvSpPr>
        <p:spPr>
          <a:xfrm>
            <a:off x="7221044" y="1571359"/>
            <a:ext cx="2322642" cy="4516149"/>
          </a:xfrm>
          <a:prstGeom prst="roundRect">
            <a:avLst>
              <a:gd name="adj" fmla="val 608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31" dirty="0">
              <a:latin typeface="Lato Light" panose="020F0502020204030203" pitchFamily="34" charset="0"/>
            </a:endParaRPr>
          </a:p>
        </p:txBody>
      </p:sp>
      <p:sp>
        <p:nvSpPr>
          <p:cNvPr id="20" name="Rounded Rectangle 19">
            <a:extLst>
              <a:ext uri="{FF2B5EF4-FFF2-40B4-BE49-F238E27FC236}">
                <a16:creationId xmlns:a16="http://schemas.microsoft.com/office/drawing/2014/main" id="{5D13D2DC-048F-8C45-B4D5-FEFFB5D0EC8D}"/>
              </a:ext>
            </a:extLst>
          </p:cNvPr>
          <p:cNvSpPr/>
          <p:nvPr/>
        </p:nvSpPr>
        <p:spPr>
          <a:xfrm>
            <a:off x="5350727" y="1588069"/>
            <a:ext cx="1771293" cy="4516149"/>
          </a:xfrm>
          <a:prstGeom prst="roundRect">
            <a:avLst>
              <a:gd name="adj" fmla="val 608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31" dirty="0">
              <a:latin typeface="Lato Light" panose="020F0502020204030203" pitchFamily="34" charset="0"/>
            </a:endParaRPr>
          </a:p>
        </p:txBody>
      </p:sp>
      <p:sp useBgFill="1">
        <p:nvSpPr>
          <p:cNvPr id="19" name="Rounded Rectangle 18">
            <a:extLst>
              <a:ext uri="{FF2B5EF4-FFF2-40B4-BE49-F238E27FC236}">
                <a16:creationId xmlns:a16="http://schemas.microsoft.com/office/drawing/2014/main" id="{6718E934-3FB7-C745-BA65-C9F3EB1DF477}"/>
              </a:ext>
            </a:extLst>
          </p:cNvPr>
          <p:cNvSpPr/>
          <p:nvPr/>
        </p:nvSpPr>
        <p:spPr>
          <a:xfrm>
            <a:off x="2841099" y="1571359"/>
            <a:ext cx="2395694" cy="4516149"/>
          </a:xfrm>
          <a:prstGeom prst="roundRect">
            <a:avLst>
              <a:gd name="adj" fmla="val 6080"/>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1" dirty="0">
              <a:latin typeface="Lato Light" panose="020F0502020204030203" pitchFamily="34" charset="0"/>
            </a:endParaRPr>
          </a:p>
        </p:txBody>
      </p:sp>
      <p:sp useBgFill="1">
        <p:nvSpPr>
          <p:cNvPr id="18" name="Rounded Rectangle 17">
            <a:extLst>
              <a:ext uri="{FF2B5EF4-FFF2-40B4-BE49-F238E27FC236}">
                <a16:creationId xmlns:a16="http://schemas.microsoft.com/office/drawing/2014/main" id="{A152E096-B88F-7C48-87B0-27DA579DE20F}"/>
              </a:ext>
            </a:extLst>
          </p:cNvPr>
          <p:cNvSpPr/>
          <p:nvPr/>
        </p:nvSpPr>
        <p:spPr>
          <a:xfrm>
            <a:off x="591064" y="1571359"/>
            <a:ext cx="2146572" cy="4516149"/>
          </a:xfrm>
          <a:prstGeom prst="roundRect">
            <a:avLst>
              <a:gd name="adj" fmla="val 6080"/>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1" dirty="0">
              <a:latin typeface="Lato Light" panose="020F0502020204030203" pitchFamily="34" charset="0"/>
            </a:endParaRPr>
          </a:p>
        </p:txBody>
      </p:sp>
      <p:sp>
        <p:nvSpPr>
          <p:cNvPr id="2" name="Content Placeholder 1">
            <a:extLst>
              <a:ext uri="{FF2B5EF4-FFF2-40B4-BE49-F238E27FC236}">
                <a16:creationId xmlns:a16="http://schemas.microsoft.com/office/drawing/2014/main" id="{29A5B92D-6D21-2B40-99AD-C1D398A9E485}"/>
              </a:ext>
            </a:extLst>
          </p:cNvPr>
          <p:cNvSpPr>
            <a:spLocks noGrp="1"/>
          </p:cNvSpPr>
          <p:nvPr>
            <p:ph idx="1"/>
          </p:nvPr>
        </p:nvSpPr>
        <p:spPr>
          <a:xfrm>
            <a:off x="557264" y="1827396"/>
            <a:ext cx="2184811" cy="2982996"/>
          </a:xfrm>
        </p:spPr>
        <p:txBody>
          <a:bodyPr wrap="square">
            <a:spAutoFit/>
          </a:bodyPr>
          <a:lstStyle/>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HR source of Truth Integration</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Application/Directory integration for Automated Provisioning &amp; De-provisioning</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Automation (Joiners/Movers/Leavers)</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Birth Rights Automation</a:t>
            </a:r>
          </a:p>
          <a:p>
            <a:pPr marL="321540" indent="-274728" defTabSz="1954736">
              <a:spcAft>
                <a:spcPts val="492"/>
              </a:spcAft>
              <a:buClr>
                <a:schemeClr val="accent2">
                  <a:lumMod val="50000"/>
                </a:schemeClr>
              </a:buClr>
              <a:buFont typeface="Courier New" panose="02070309020205020404" pitchFamily="49" charset="0"/>
              <a:buChar char="o"/>
            </a:pPr>
            <a:endParaRPr lang="en-GB" sz="1363" b="1" kern="1200" dirty="0">
              <a:solidFill>
                <a:schemeClr val="tx2">
                  <a:lumMod val="50000"/>
                </a:schemeClr>
              </a:solidFill>
              <a:latin typeface="Calibri" pitchFamily="34" charset="0"/>
              <a:ea typeface="ヒラギノ角ゴ Pro W3" pitchFamily="124" charset="-128"/>
            </a:endParaRPr>
          </a:p>
        </p:txBody>
      </p:sp>
      <p:sp>
        <p:nvSpPr>
          <p:cNvPr id="3" name="Title 2">
            <a:extLst>
              <a:ext uri="{FF2B5EF4-FFF2-40B4-BE49-F238E27FC236}">
                <a16:creationId xmlns:a16="http://schemas.microsoft.com/office/drawing/2014/main" id="{3B2119C5-BDCB-5B4A-8155-395542C9FF3F}"/>
              </a:ext>
            </a:extLst>
          </p:cNvPr>
          <p:cNvSpPr>
            <a:spLocks noGrp="1"/>
          </p:cNvSpPr>
          <p:nvPr>
            <p:ph type="title"/>
          </p:nvPr>
        </p:nvSpPr>
        <p:spPr>
          <a:xfrm>
            <a:off x="778021" y="160882"/>
            <a:ext cx="8892344" cy="56738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IDM+IGA Solution feature – High Level</a:t>
            </a:r>
          </a:p>
        </p:txBody>
      </p:sp>
      <p:sp>
        <p:nvSpPr>
          <p:cNvPr id="5" name="Content Placeholder 1">
            <a:extLst>
              <a:ext uri="{FF2B5EF4-FFF2-40B4-BE49-F238E27FC236}">
                <a16:creationId xmlns:a16="http://schemas.microsoft.com/office/drawing/2014/main" id="{4E0D9D72-E13B-1A4D-AE40-EE2DC09A2ADC}"/>
              </a:ext>
            </a:extLst>
          </p:cNvPr>
          <p:cNvSpPr txBox="1">
            <a:spLocks/>
          </p:cNvSpPr>
          <p:nvPr/>
        </p:nvSpPr>
        <p:spPr bwMode="gray">
          <a:xfrm>
            <a:off x="2768658" y="1705501"/>
            <a:ext cx="2468135" cy="3937616"/>
          </a:xfrm>
          <a:prstGeom prst="rect">
            <a:avLst/>
          </a:prstGeom>
        </p:spPr>
        <p:txBody>
          <a:bodyPr wrap="square">
            <a:spAutoFit/>
          </a:bodyPr>
          <a:lstStyle>
            <a:defPPr>
              <a:defRPr lang="en-US"/>
            </a:defPPr>
            <a:lvl1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defRPr sz="1363" b="1">
                <a:solidFill>
                  <a:schemeClr val="tx2">
                    <a:lumMod val="50000"/>
                  </a:schemeClr>
                </a:solidFill>
                <a:latin typeface="Calibri" pitchFamily="34" charset="0"/>
                <a:cs typeface="Calibri Light"/>
              </a:defRPr>
            </a:lvl1pPr>
          </a:lstStyle>
          <a:p>
            <a:r>
              <a:rPr lang="en-GB" dirty="0"/>
              <a:t>Self Service</a:t>
            </a:r>
          </a:p>
          <a:p>
            <a:r>
              <a:rPr lang="en-GB" dirty="0"/>
              <a:t>Automation (annual review)</a:t>
            </a:r>
          </a:p>
          <a:p>
            <a:r>
              <a:rPr lang="en-GB" dirty="0"/>
              <a:t>User-Access Re-Certification</a:t>
            </a:r>
          </a:p>
          <a:p>
            <a:r>
              <a:rPr lang="en-GB" dirty="0"/>
              <a:t>Orphan accounts Remediation</a:t>
            </a:r>
          </a:p>
          <a:p>
            <a:r>
              <a:rPr lang="en-GB" dirty="0"/>
              <a:t>SoD Automation for Exceptional Access control</a:t>
            </a:r>
          </a:p>
          <a:p>
            <a:r>
              <a:rPr lang="en-GB" dirty="0"/>
              <a:t>Reports &amp; Dashboard</a:t>
            </a:r>
          </a:p>
          <a:p>
            <a:r>
              <a:rPr lang="en-GB" dirty="0"/>
              <a:t>Un-Authorized Access remediation automation</a:t>
            </a:r>
          </a:p>
        </p:txBody>
      </p:sp>
      <p:sp>
        <p:nvSpPr>
          <p:cNvPr id="6" name="Rectangle 5">
            <a:extLst>
              <a:ext uri="{FF2B5EF4-FFF2-40B4-BE49-F238E27FC236}">
                <a16:creationId xmlns:a16="http://schemas.microsoft.com/office/drawing/2014/main" id="{45C917BF-BE9D-B141-B626-0234DCC7417E}"/>
              </a:ext>
            </a:extLst>
          </p:cNvPr>
          <p:cNvSpPr/>
          <p:nvPr/>
        </p:nvSpPr>
        <p:spPr>
          <a:xfrm>
            <a:off x="5281445" y="1705501"/>
            <a:ext cx="1657849" cy="1164358"/>
          </a:xfrm>
          <a:prstGeom prst="rect">
            <a:avLst/>
          </a:prstGeom>
        </p:spPr>
        <p:txBody>
          <a:bodyPr wrap="square">
            <a:spAutoFit/>
          </a:bodyPr>
          <a:lstStyle/>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RBAC</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ABAC</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PBAC</a:t>
            </a:r>
          </a:p>
        </p:txBody>
      </p:sp>
      <p:sp>
        <p:nvSpPr>
          <p:cNvPr id="8" name="Rectangle 7">
            <a:extLst>
              <a:ext uri="{FF2B5EF4-FFF2-40B4-BE49-F238E27FC236}">
                <a16:creationId xmlns:a16="http://schemas.microsoft.com/office/drawing/2014/main" id="{96B30B90-4A6E-234D-BE0D-ABA0C128EEB3}"/>
              </a:ext>
            </a:extLst>
          </p:cNvPr>
          <p:cNvSpPr/>
          <p:nvPr/>
        </p:nvSpPr>
        <p:spPr>
          <a:xfrm>
            <a:off x="7122020" y="1657689"/>
            <a:ext cx="2209208" cy="2224712"/>
          </a:xfrm>
          <a:prstGeom prst="rect">
            <a:avLst/>
          </a:prstGeom>
        </p:spPr>
        <p:txBody>
          <a:bodyPr wrap="square">
            <a:spAutoFit/>
          </a:bodyPr>
          <a:lstStyle/>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Approval workflow</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SoD / Sensitive Access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Automated Notifications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Common policies (Naming, Password policies etc)</a:t>
            </a:r>
            <a:endParaRPr lang="en-US" sz="1363" b="1" dirty="0">
              <a:solidFill>
                <a:schemeClr val="tx2">
                  <a:lumMod val="50000"/>
                </a:schemeClr>
              </a:solidFill>
              <a:latin typeface="Calibri" pitchFamily="34" charset="0"/>
              <a:cs typeface="Calibri Light"/>
            </a:endParaRPr>
          </a:p>
        </p:txBody>
      </p:sp>
      <p:sp>
        <p:nvSpPr>
          <p:cNvPr id="9" name="Rectangle 8">
            <a:extLst>
              <a:ext uri="{FF2B5EF4-FFF2-40B4-BE49-F238E27FC236}">
                <a16:creationId xmlns:a16="http://schemas.microsoft.com/office/drawing/2014/main" id="{03123DA1-B278-364D-9ECC-2930BF50A3E3}"/>
              </a:ext>
            </a:extLst>
          </p:cNvPr>
          <p:cNvSpPr/>
          <p:nvPr/>
        </p:nvSpPr>
        <p:spPr bwMode="auto">
          <a:xfrm>
            <a:off x="775437" y="1050589"/>
            <a:ext cx="10837688" cy="337985"/>
          </a:xfrm>
          <a:prstGeom prst="rect">
            <a:avLst/>
          </a:prstGeom>
          <a:solidFill>
            <a:srgbClr val="F0F0F0"/>
          </a:solidFill>
          <a:ln w="6350" cap="flat" cmpd="sng" algn="ctr">
            <a:noFill/>
            <a:prstDash val="solid"/>
            <a:round/>
            <a:headEnd type="none" w="med" len="med"/>
            <a:tailEnd type="none" w="med" len="med"/>
          </a:ln>
          <a:effectLst/>
        </p:spPr>
        <p:txBody>
          <a:bodyPr vert="horz" wrap="none" lIns="114089" tIns="57044" rIns="114089" bIns="57044" numCol="1" rtlCol="0" anchor="ctr" anchorCtr="0" compatLnSpc="1">
            <a:prstTxWarp prst="textNoShape">
              <a:avLst/>
            </a:prstTxWarp>
          </a:bodyPr>
          <a:lstStyle/>
          <a:p>
            <a:pPr defTabSz="1140933">
              <a:defRPr/>
            </a:pPr>
            <a:endParaRPr lang="en-US" sz="2307" dirty="0">
              <a:solidFill>
                <a:srgbClr val="7C7C7C"/>
              </a:solidFill>
              <a:latin typeface="Calibri Light" panose="020F0302020204030204" pitchFamily="34" charset="0"/>
              <a:ea typeface="STKaiti"/>
            </a:endParaRPr>
          </a:p>
        </p:txBody>
      </p:sp>
      <p:graphicFrame>
        <p:nvGraphicFramePr>
          <p:cNvPr id="10" name="Table 9">
            <a:extLst>
              <a:ext uri="{FF2B5EF4-FFF2-40B4-BE49-F238E27FC236}">
                <a16:creationId xmlns:a16="http://schemas.microsoft.com/office/drawing/2014/main" id="{B13C11AB-E5AB-7D47-B3EF-A8AF203347C7}"/>
              </a:ext>
            </a:extLst>
          </p:cNvPr>
          <p:cNvGraphicFramePr>
            <a:graphicFrameLocks noGrp="1"/>
          </p:cNvGraphicFramePr>
          <p:nvPr>
            <p:extLst>
              <p:ext uri="{D42A27DB-BD31-4B8C-83A1-F6EECF244321}">
                <p14:modId xmlns:p14="http://schemas.microsoft.com/office/powerpoint/2010/main" val="2620490039"/>
              </p:ext>
            </p:extLst>
          </p:nvPr>
        </p:nvGraphicFramePr>
        <p:xfrm>
          <a:off x="580212" y="1050373"/>
          <a:ext cx="11228137" cy="560266"/>
        </p:xfrm>
        <a:graphic>
          <a:graphicData uri="http://schemas.openxmlformats.org/drawingml/2006/table">
            <a:tbl>
              <a:tblPr firstRow="1" bandRow="1">
                <a:tableStyleId>{5C22544A-7EE6-4342-B048-85BDC9FD1C3A}</a:tableStyleId>
              </a:tblPr>
              <a:tblGrid>
                <a:gridCol w="2275642">
                  <a:extLst>
                    <a:ext uri="{9D8B030D-6E8A-4147-A177-3AD203B41FA5}">
                      <a16:colId xmlns:a16="http://schemas.microsoft.com/office/drawing/2014/main" val="20000"/>
                    </a:ext>
                  </a:extLst>
                </a:gridCol>
                <a:gridCol w="2456578">
                  <a:extLst>
                    <a:ext uri="{9D8B030D-6E8A-4147-A177-3AD203B41FA5}">
                      <a16:colId xmlns:a16="http://schemas.microsoft.com/office/drawing/2014/main" val="20001"/>
                    </a:ext>
                  </a:extLst>
                </a:gridCol>
                <a:gridCol w="1914547">
                  <a:extLst>
                    <a:ext uri="{9D8B030D-6E8A-4147-A177-3AD203B41FA5}">
                      <a16:colId xmlns:a16="http://schemas.microsoft.com/office/drawing/2014/main" val="20002"/>
                    </a:ext>
                  </a:extLst>
                </a:gridCol>
                <a:gridCol w="2349817">
                  <a:extLst>
                    <a:ext uri="{9D8B030D-6E8A-4147-A177-3AD203B41FA5}">
                      <a16:colId xmlns:a16="http://schemas.microsoft.com/office/drawing/2014/main" val="20003"/>
                    </a:ext>
                  </a:extLst>
                </a:gridCol>
                <a:gridCol w="2231553">
                  <a:extLst>
                    <a:ext uri="{9D8B030D-6E8A-4147-A177-3AD203B41FA5}">
                      <a16:colId xmlns:a16="http://schemas.microsoft.com/office/drawing/2014/main" val="20004"/>
                    </a:ext>
                  </a:extLst>
                </a:gridCol>
              </a:tblGrid>
              <a:tr h="560266">
                <a:tc>
                  <a:txBody>
                    <a:bodyPr/>
                    <a:lstStyle/>
                    <a:p>
                      <a:pPr marL="53975" marR="0" indent="66675" algn="ctr" defTabSz="1038977" rtl="0" eaLnBrk="1" fontAlgn="auto" latinLnBrk="0" hangingPunct="1">
                        <a:lnSpc>
                          <a:spcPct val="100000"/>
                        </a:lnSpc>
                        <a:spcBef>
                          <a:spcPts val="0"/>
                        </a:spcBef>
                        <a:spcAft>
                          <a:spcPts val="0"/>
                        </a:spcAft>
                        <a:buClrTx/>
                        <a:buSzTx/>
                        <a:buFontTx/>
                        <a:buNone/>
                        <a:tabLst/>
                        <a:defRPr/>
                      </a:pPr>
                      <a:r>
                        <a:rPr lang="en-US" sz="1400" b="1" i="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Connected Applications and Automation</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76200" cap="flat" cmpd="sng" algn="ctr">
                      <a:no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marR="0" indent="66675" algn="ctr" defTabSz="1038977" rtl="0" eaLnBrk="1" fontAlgn="auto" latinLnBrk="0" hangingPunct="1">
                        <a:lnSpc>
                          <a:spcPct val="100000"/>
                        </a:lnSpc>
                        <a:spcBef>
                          <a:spcPts val="0"/>
                        </a:spcBef>
                        <a:spcAft>
                          <a:spcPts val="0"/>
                        </a:spcAft>
                        <a:buClrTx/>
                        <a:buSzTx/>
                        <a:buFontTx/>
                        <a:buNone/>
                        <a:tabLst/>
                        <a:defRPr/>
                      </a:pP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Governance and Attestation</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Automated Access Control</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Centralized Approval</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Reporting &amp; Dashboard</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F1CFA07D-AE6F-4B46-A5F7-FEA7DF978C15}"/>
              </a:ext>
            </a:extLst>
          </p:cNvPr>
          <p:cNvSpPr/>
          <p:nvPr/>
        </p:nvSpPr>
        <p:spPr>
          <a:xfrm>
            <a:off x="9577486" y="1668598"/>
            <a:ext cx="2230863" cy="3996415"/>
          </a:xfrm>
          <a:prstGeom prst="rect">
            <a:avLst/>
          </a:prstGeom>
        </p:spPr>
        <p:txBody>
          <a:bodyPr wrap="square">
            <a:spAutoFit/>
          </a:bodyPr>
          <a:lstStyle/>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LCM reporting</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Risk reporting</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Exceptional access reports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Password Policy violation reports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err="1">
                <a:solidFill>
                  <a:schemeClr val="tx2">
                    <a:lumMod val="50000"/>
                  </a:schemeClr>
                </a:solidFill>
                <a:latin typeface="Calibri" pitchFamily="34" charset="0"/>
                <a:cs typeface="Calibri Light"/>
              </a:rPr>
              <a:t>SoD</a:t>
            </a:r>
            <a:r>
              <a:rPr lang="en-GB" sz="1363" b="1" dirty="0">
                <a:solidFill>
                  <a:schemeClr val="tx2">
                    <a:lumMod val="50000"/>
                  </a:schemeClr>
                </a:solidFill>
                <a:latin typeface="Calibri" pitchFamily="34" charset="0"/>
                <a:cs typeface="Calibri Light"/>
              </a:rPr>
              <a:t> violation reports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Re-Certification reports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Customized Dashboard for VIP users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endParaRPr lang="en-US" sz="1363" b="1" dirty="0">
              <a:solidFill>
                <a:schemeClr val="tx2">
                  <a:lumMod val="50000"/>
                </a:schemeClr>
              </a:solidFill>
              <a:latin typeface="Calibri" pitchFamily="34" charset="0"/>
              <a:cs typeface="Calibri Light"/>
            </a:endParaRPr>
          </a:p>
        </p:txBody>
      </p:sp>
      <p:grpSp>
        <p:nvGrpSpPr>
          <p:cNvPr id="13" name="Group 12">
            <a:extLst>
              <a:ext uri="{FF2B5EF4-FFF2-40B4-BE49-F238E27FC236}">
                <a16:creationId xmlns:a16="http://schemas.microsoft.com/office/drawing/2014/main" id="{453EC356-AC98-EB45-8E87-BCCC3BBC4D84}"/>
              </a:ext>
            </a:extLst>
          </p:cNvPr>
          <p:cNvGrpSpPr/>
          <p:nvPr/>
        </p:nvGrpSpPr>
        <p:grpSpPr>
          <a:xfrm>
            <a:off x="484877" y="697997"/>
            <a:ext cx="11720933" cy="383813"/>
            <a:chOff x="429566" y="2015707"/>
            <a:chExt cx="2543361" cy="609291"/>
          </a:xfrm>
        </p:grpSpPr>
        <p:sp>
          <p:nvSpPr>
            <p:cNvPr id="14" name="Rectangle 13">
              <a:extLst>
                <a:ext uri="{FF2B5EF4-FFF2-40B4-BE49-F238E27FC236}">
                  <a16:creationId xmlns:a16="http://schemas.microsoft.com/office/drawing/2014/main" id="{53588FC7-CD55-ED42-A419-431C175F686F}"/>
                </a:ext>
              </a:extLst>
            </p:cNvPr>
            <p:cNvSpPr/>
            <p:nvPr/>
          </p:nvSpPr>
          <p:spPr>
            <a:xfrm rot="256598">
              <a:off x="429566" y="2311937"/>
              <a:ext cx="141872" cy="302350"/>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492370"/>
                <a:gd name="connsiteY0" fmla="*/ 545961 h 566057"/>
                <a:gd name="connsiteX1" fmla="*/ 55267 w 492370"/>
                <a:gd name="connsiteY1" fmla="*/ 0 h 566057"/>
                <a:gd name="connsiteX2" fmla="*/ 492370 w 492370"/>
                <a:gd name="connsiteY2" fmla="*/ 566057 h 566057"/>
                <a:gd name="connsiteX3" fmla="*/ 0 w 492370"/>
                <a:gd name="connsiteY3" fmla="*/ 545961 h 566057"/>
                <a:gd name="connsiteX0" fmla="*/ 0 w 371790"/>
                <a:gd name="connsiteY0" fmla="*/ 545961 h 545961"/>
                <a:gd name="connsiteX1" fmla="*/ 55267 w 371790"/>
                <a:gd name="connsiteY1" fmla="*/ 0 h 545961"/>
                <a:gd name="connsiteX2" fmla="*/ 371790 w 371790"/>
                <a:gd name="connsiteY2" fmla="*/ 410308 h 545961"/>
                <a:gd name="connsiteX3" fmla="*/ 0 w 371790"/>
                <a:gd name="connsiteY3" fmla="*/ 545961 h 545961"/>
                <a:gd name="connsiteX0" fmla="*/ 0 w 502418"/>
                <a:gd name="connsiteY0" fmla="*/ 545961 h 545961"/>
                <a:gd name="connsiteX1" fmla="*/ 55267 w 502418"/>
                <a:gd name="connsiteY1" fmla="*/ 0 h 545961"/>
                <a:gd name="connsiteX2" fmla="*/ 502418 w 502418"/>
                <a:gd name="connsiteY2" fmla="*/ 540937 h 545961"/>
                <a:gd name="connsiteX3" fmla="*/ 0 w 502418"/>
                <a:gd name="connsiteY3" fmla="*/ 545961 h 545961"/>
                <a:gd name="connsiteX0" fmla="*/ 15072 w 517490"/>
                <a:gd name="connsiteY0" fmla="*/ 284704 h 284704"/>
                <a:gd name="connsiteX1" fmla="*/ 0 w 517490"/>
                <a:gd name="connsiteY1" fmla="*/ 0 h 284704"/>
                <a:gd name="connsiteX2" fmla="*/ 517490 w 517490"/>
                <a:gd name="connsiteY2" fmla="*/ 279680 h 284704"/>
                <a:gd name="connsiteX3" fmla="*/ 15072 w 517490"/>
                <a:gd name="connsiteY3" fmla="*/ 284704 h 284704"/>
                <a:gd name="connsiteX0" fmla="*/ 0 w 512466"/>
                <a:gd name="connsiteY0" fmla="*/ 304801 h 304801"/>
                <a:gd name="connsiteX1" fmla="*/ 512466 w 512466"/>
                <a:gd name="connsiteY1" fmla="*/ 0 h 304801"/>
                <a:gd name="connsiteX2" fmla="*/ 502418 w 512466"/>
                <a:gd name="connsiteY2" fmla="*/ 299777 h 304801"/>
                <a:gd name="connsiteX3" fmla="*/ 0 w 512466"/>
                <a:gd name="connsiteY3" fmla="*/ 304801 h 304801"/>
                <a:gd name="connsiteX0" fmla="*/ 0 w 346669"/>
                <a:gd name="connsiteY0" fmla="*/ 334946 h 334946"/>
                <a:gd name="connsiteX1" fmla="*/ 346669 w 346669"/>
                <a:gd name="connsiteY1" fmla="*/ 0 h 334946"/>
                <a:gd name="connsiteX2" fmla="*/ 336621 w 346669"/>
                <a:gd name="connsiteY2" fmla="*/ 299777 h 334946"/>
                <a:gd name="connsiteX3" fmla="*/ 0 w 346669"/>
                <a:gd name="connsiteY3" fmla="*/ 334946 h 334946"/>
                <a:gd name="connsiteX0" fmla="*/ 0 w 346669"/>
                <a:gd name="connsiteY0" fmla="*/ 334946 h 334946"/>
                <a:gd name="connsiteX1" fmla="*/ 101322 w 346669"/>
                <a:gd name="connsiteY1" fmla="*/ 233414 h 334946"/>
                <a:gd name="connsiteX2" fmla="*/ 346669 w 346669"/>
                <a:gd name="connsiteY2" fmla="*/ 0 h 334946"/>
                <a:gd name="connsiteX3" fmla="*/ 336621 w 346669"/>
                <a:gd name="connsiteY3" fmla="*/ 299777 h 334946"/>
                <a:gd name="connsiteX4" fmla="*/ 0 w 346669"/>
                <a:gd name="connsiteY4" fmla="*/ 334946 h 334946"/>
                <a:gd name="connsiteX0" fmla="*/ 104669 w 451338"/>
                <a:gd name="connsiteY0" fmla="*/ 334946 h 334946"/>
                <a:gd name="connsiteX1" fmla="*/ 0 w 451338"/>
                <a:gd name="connsiteY1" fmla="*/ 178148 h 334946"/>
                <a:gd name="connsiteX2" fmla="*/ 451338 w 451338"/>
                <a:gd name="connsiteY2" fmla="*/ 0 h 334946"/>
                <a:gd name="connsiteX3" fmla="*/ 441290 w 451338"/>
                <a:gd name="connsiteY3" fmla="*/ 299777 h 334946"/>
                <a:gd name="connsiteX4" fmla="*/ 104669 w 451338"/>
                <a:gd name="connsiteY4" fmla="*/ 334946 h 334946"/>
                <a:gd name="connsiteX0" fmla="*/ 9209 w 451338"/>
                <a:gd name="connsiteY0" fmla="*/ 309825 h 309825"/>
                <a:gd name="connsiteX1" fmla="*/ 0 w 451338"/>
                <a:gd name="connsiteY1" fmla="*/ 178148 h 309825"/>
                <a:gd name="connsiteX2" fmla="*/ 451338 w 451338"/>
                <a:gd name="connsiteY2" fmla="*/ 0 h 309825"/>
                <a:gd name="connsiteX3" fmla="*/ 441290 w 451338"/>
                <a:gd name="connsiteY3" fmla="*/ 299777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389775 w 451338"/>
                <a:gd name="connsiteY3" fmla="*/ 276595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425836 w 451338"/>
                <a:gd name="connsiteY3" fmla="*/ 299777 h 309825"/>
                <a:gd name="connsiteX4" fmla="*/ 9209 w 451338"/>
                <a:gd name="connsiteY4" fmla="*/ 309825 h 309825"/>
                <a:gd name="connsiteX0" fmla="*/ 9209 w 461641"/>
                <a:gd name="connsiteY0" fmla="*/ 312400 h 312400"/>
                <a:gd name="connsiteX1" fmla="*/ 0 w 461641"/>
                <a:gd name="connsiteY1" fmla="*/ 180723 h 312400"/>
                <a:gd name="connsiteX2" fmla="*/ 461641 w 461641"/>
                <a:gd name="connsiteY2" fmla="*/ 0 h 312400"/>
                <a:gd name="connsiteX3" fmla="*/ 425836 w 461641"/>
                <a:gd name="connsiteY3" fmla="*/ 302352 h 312400"/>
                <a:gd name="connsiteX4" fmla="*/ 9209 w 461641"/>
                <a:gd name="connsiteY4" fmla="*/ 312400 h 312400"/>
                <a:gd name="connsiteX0" fmla="*/ 0 w 568342"/>
                <a:gd name="connsiteY0" fmla="*/ 296945 h 302352"/>
                <a:gd name="connsiteX1" fmla="*/ 106701 w 568342"/>
                <a:gd name="connsiteY1" fmla="*/ 180723 h 302352"/>
                <a:gd name="connsiteX2" fmla="*/ 568342 w 568342"/>
                <a:gd name="connsiteY2" fmla="*/ 0 h 302352"/>
                <a:gd name="connsiteX3" fmla="*/ 532537 w 568342"/>
                <a:gd name="connsiteY3" fmla="*/ 302352 h 302352"/>
                <a:gd name="connsiteX4" fmla="*/ 0 w 568342"/>
                <a:gd name="connsiteY4" fmla="*/ 296945 h 302352"/>
                <a:gd name="connsiteX0" fmla="*/ 0 w 568342"/>
                <a:gd name="connsiteY0" fmla="*/ 296945 h 302352"/>
                <a:gd name="connsiteX1" fmla="*/ 122156 w 568342"/>
                <a:gd name="connsiteY1" fmla="*/ 49359 h 302352"/>
                <a:gd name="connsiteX2" fmla="*/ 568342 w 568342"/>
                <a:gd name="connsiteY2" fmla="*/ 0 h 302352"/>
                <a:gd name="connsiteX3" fmla="*/ 532537 w 568342"/>
                <a:gd name="connsiteY3" fmla="*/ 302352 h 302352"/>
                <a:gd name="connsiteX4" fmla="*/ 0 w 568342"/>
                <a:gd name="connsiteY4" fmla="*/ 296945 h 302352"/>
                <a:gd name="connsiteX0" fmla="*/ 0 w 493644"/>
                <a:gd name="connsiteY0" fmla="*/ 173308 h 302352"/>
                <a:gd name="connsiteX1" fmla="*/ 47458 w 493644"/>
                <a:gd name="connsiteY1" fmla="*/ 49359 h 302352"/>
                <a:gd name="connsiteX2" fmla="*/ 493644 w 493644"/>
                <a:gd name="connsiteY2" fmla="*/ 0 h 302352"/>
                <a:gd name="connsiteX3" fmla="*/ 457839 w 493644"/>
                <a:gd name="connsiteY3" fmla="*/ 302352 h 302352"/>
                <a:gd name="connsiteX4" fmla="*/ 0 w 493644"/>
                <a:gd name="connsiteY4" fmla="*/ 173308 h 30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44" h="302352">
                  <a:moveTo>
                    <a:pt x="0" y="173308"/>
                  </a:moveTo>
                  <a:lnTo>
                    <a:pt x="47458" y="49359"/>
                  </a:lnTo>
                  <a:lnTo>
                    <a:pt x="493644" y="0"/>
                  </a:lnTo>
                  <a:lnTo>
                    <a:pt x="457839" y="302352"/>
                  </a:lnTo>
                  <a:lnTo>
                    <a:pt x="0" y="173308"/>
                  </a:lnTo>
                  <a:close/>
                </a:path>
              </a:pathLst>
            </a:custGeom>
            <a:solidFill>
              <a:srgbClr val="F68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55680">
                <a:defRPr/>
              </a:pPr>
              <a:endParaRPr lang="en-US" sz="1123">
                <a:solidFill>
                  <a:prstClr val="white"/>
                </a:solidFill>
                <a:latin typeface="Calibri Light" panose="020F0302020204030204" pitchFamily="34" charset="0"/>
                <a:ea typeface="STKaiti"/>
                <a:cs typeface="Calibri" pitchFamily="34" charset="0"/>
              </a:endParaRPr>
            </a:p>
          </p:txBody>
        </p:sp>
        <p:sp>
          <p:nvSpPr>
            <p:cNvPr id="15" name="Parallelogram 43">
              <a:extLst>
                <a:ext uri="{FF2B5EF4-FFF2-40B4-BE49-F238E27FC236}">
                  <a16:creationId xmlns:a16="http://schemas.microsoft.com/office/drawing/2014/main" id="{6A165C85-B8FF-114F-A0D8-238A02DBABB0}"/>
                </a:ext>
              </a:extLst>
            </p:cNvPr>
            <p:cNvSpPr/>
            <p:nvPr/>
          </p:nvSpPr>
          <p:spPr>
            <a:xfrm flipH="1">
              <a:off x="585473" y="2071495"/>
              <a:ext cx="2293907" cy="411590"/>
            </a:xfrm>
            <a:custGeom>
              <a:avLst/>
              <a:gdLst>
                <a:gd name="connsiteX0" fmla="*/ 0 w 1743388"/>
                <a:gd name="connsiteY0" fmla="*/ 404052 h 404052"/>
                <a:gd name="connsiteX1" fmla="*/ 326805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0 w 1743388"/>
                <a:gd name="connsiteY0" fmla="*/ 404052 h 404052"/>
                <a:gd name="connsiteX1" fmla="*/ 35402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316291 w 1707986"/>
                <a:gd name="connsiteY0" fmla="*/ 414100 h 414100"/>
                <a:gd name="connsiteX1" fmla="*/ 0 w 1707986"/>
                <a:gd name="connsiteY1" fmla="*/ 0 h 414100"/>
                <a:gd name="connsiteX2" fmla="*/ 1707986 w 1707986"/>
                <a:gd name="connsiteY2" fmla="*/ 0 h 414100"/>
                <a:gd name="connsiteX3" fmla="*/ 1381181 w 1707986"/>
                <a:gd name="connsiteY3" fmla="*/ 404052 h 414100"/>
                <a:gd name="connsiteX4" fmla="*/ 316291 w 1707986"/>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381181 w 1687380"/>
                <a:gd name="connsiteY3" fmla="*/ 404052 h 414100"/>
                <a:gd name="connsiteX4" fmla="*/ 316291 w 1687380"/>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401787 w 1687380"/>
                <a:gd name="connsiteY3" fmla="*/ 406628 h 414100"/>
                <a:gd name="connsiteX4" fmla="*/ 316291 w 1687380"/>
                <a:gd name="connsiteY4" fmla="*/ 414100 h 414100"/>
                <a:gd name="connsiteX0" fmla="*/ 316291 w 1689956"/>
                <a:gd name="connsiteY0" fmla="*/ 414100 h 414100"/>
                <a:gd name="connsiteX1" fmla="*/ 0 w 1689956"/>
                <a:gd name="connsiteY1" fmla="*/ 0 h 414100"/>
                <a:gd name="connsiteX2" fmla="*/ 1689956 w 1689956"/>
                <a:gd name="connsiteY2" fmla="*/ 12879 h 414100"/>
                <a:gd name="connsiteX3" fmla="*/ 1401787 w 1689956"/>
                <a:gd name="connsiteY3" fmla="*/ 406628 h 414100"/>
                <a:gd name="connsiteX4" fmla="*/ 316291 w 1689956"/>
                <a:gd name="connsiteY4" fmla="*/ 414100 h 414100"/>
                <a:gd name="connsiteX0" fmla="*/ 190684 w 1564349"/>
                <a:gd name="connsiteY0" fmla="*/ 408275 h 408275"/>
                <a:gd name="connsiteX1" fmla="*/ 0 w 1564349"/>
                <a:gd name="connsiteY1" fmla="*/ 0 h 408275"/>
                <a:gd name="connsiteX2" fmla="*/ 1564349 w 1564349"/>
                <a:gd name="connsiteY2" fmla="*/ 7054 h 408275"/>
                <a:gd name="connsiteX3" fmla="*/ 1276180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21209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69024 w 1564349"/>
                <a:gd name="connsiteY3" fmla="*/ 400803 h 408275"/>
                <a:gd name="connsiteX4" fmla="*/ 190684 w 1564349"/>
                <a:gd name="connsiteY4" fmla="*/ 408275 h 408275"/>
                <a:gd name="connsiteX0" fmla="*/ 190684 w 1480666"/>
                <a:gd name="connsiteY0" fmla="*/ 411590 h 411590"/>
                <a:gd name="connsiteX1" fmla="*/ 0 w 1480666"/>
                <a:gd name="connsiteY1" fmla="*/ 3315 h 411590"/>
                <a:gd name="connsiteX2" fmla="*/ 1480666 w 1480666"/>
                <a:gd name="connsiteY2" fmla="*/ 0 h 411590"/>
                <a:gd name="connsiteX3" fmla="*/ 1369024 w 1480666"/>
                <a:gd name="connsiteY3" fmla="*/ 404118 h 411590"/>
                <a:gd name="connsiteX4" fmla="*/ 190684 w 1480666"/>
                <a:gd name="connsiteY4" fmla="*/ 411590 h 411590"/>
                <a:gd name="connsiteX0" fmla="*/ 190684 w 1490809"/>
                <a:gd name="connsiteY0" fmla="*/ 411590 h 411590"/>
                <a:gd name="connsiteX1" fmla="*/ 0 w 1490809"/>
                <a:gd name="connsiteY1" fmla="*/ 3315 h 411590"/>
                <a:gd name="connsiteX2" fmla="*/ 1490809 w 1490809"/>
                <a:gd name="connsiteY2" fmla="*/ 0 h 411590"/>
                <a:gd name="connsiteX3" fmla="*/ 1369024 w 1490809"/>
                <a:gd name="connsiteY3" fmla="*/ 404118 h 411590"/>
                <a:gd name="connsiteX4" fmla="*/ 190684 w 1490809"/>
                <a:gd name="connsiteY4" fmla="*/ 411590 h 411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809" h="411590">
                  <a:moveTo>
                    <a:pt x="190684" y="411590"/>
                  </a:moveTo>
                  <a:lnTo>
                    <a:pt x="0" y="3315"/>
                  </a:lnTo>
                  <a:lnTo>
                    <a:pt x="1490809" y="0"/>
                  </a:lnTo>
                  <a:lnTo>
                    <a:pt x="1369024" y="404118"/>
                  </a:lnTo>
                  <a:lnTo>
                    <a:pt x="190684" y="411590"/>
                  </a:lnTo>
                  <a:close/>
                </a:path>
              </a:pathLst>
            </a:custGeom>
            <a:solidFill>
              <a:srgbClr val="2C2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1140933">
                <a:defRPr/>
              </a:pPr>
              <a:r>
                <a:rPr lang="en-US" sz="1372" b="1" dirty="0">
                  <a:solidFill>
                    <a:srgbClr val="FEFDFD"/>
                  </a:solidFill>
                  <a:latin typeface="Calibri Light" panose="020F0302020204030204" pitchFamily="34" charset="0"/>
                  <a:ea typeface="ヒラギノ角ゴ Pro W3" pitchFamily="124" charset="-128"/>
                  <a:cs typeface="Calibri" panose="020F0502020204030204" pitchFamily="34" charset="0"/>
                </a:rPr>
                <a:t>IGA Features</a:t>
              </a:r>
            </a:p>
          </p:txBody>
        </p:sp>
        <p:sp>
          <p:nvSpPr>
            <p:cNvPr id="16" name="Rectangle 13">
              <a:extLst>
                <a:ext uri="{FF2B5EF4-FFF2-40B4-BE49-F238E27FC236}">
                  <a16:creationId xmlns:a16="http://schemas.microsoft.com/office/drawing/2014/main" id="{42BC19E7-A9A1-4640-A95C-09207E4B5FA1}"/>
                </a:ext>
              </a:extLst>
            </p:cNvPr>
            <p:cNvSpPr/>
            <p:nvPr/>
          </p:nvSpPr>
          <p:spPr>
            <a:xfrm>
              <a:off x="555321" y="2079039"/>
              <a:ext cx="252921" cy="545959"/>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Lst>
              <a:ahLst/>
              <a:cxnLst>
                <a:cxn ang="0">
                  <a:pos x="connsiteX0" y="connsiteY0"/>
                </a:cxn>
                <a:cxn ang="0">
                  <a:pos x="connsiteX1" y="connsiteY1"/>
                </a:cxn>
                <a:cxn ang="0">
                  <a:pos x="connsiteX2" y="connsiteY2"/>
                </a:cxn>
                <a:cxn ang="0">
                  <a:pos x="connsiteX3" y="connsiteY3"/>
                </a:cxn>
              </a:cxnLst>
              <a:rect l="l" t="t" r="r" b="b"/>
              <a:pathLst>
                <a:path w="361742" h="545961">
                  <a:moveTo>
                    <a:pt x="0" y="545961"/>
                  </a:moveTo>
                  <a:lnTo>
                    <a:pt x="55267" y="0"/>
                  </a:lnTo>
                  <a:lnTo>
                    <a:pt x="361742" y="400259"/>
                  </a:lnTo>
                  <a:lnTo>
                    <a:pt x="0" y="545961"/>
                  </a:lnTo>
                  <a:close/>
                </a:path>
              </a:pathLst>
            </a:custGeom>
            <a:gradFill>
              <a:gsLst>
                <a:gs pos="100000">
                  <a:srgbClr val="00008C"/>
                </a:gs>
                <a:gs pos="0">
                  <a:srgbClr val="0090D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55680">
                <a:defRPr/>
              </a:pPr>
              <a:endParaRPr lang="en-US" sz="1123">
                <a:solidFill>
                  <a:prstClr val="white"/>
                </a:solidFill>
                <a:latin typeface="Calibri Light" panose="020F0302020204030204" pitchFamily="34" charset="0"/>
                <a:ea typeface="STKaiti"/>
                <a:cs typeface="Calibri" pitchFamily="34" charset="0"/>
              </a:endParaRPr>
            </a:p>
          </p:txBody>
        </p:sp>
        <p:sp>
          <p:nvSpPr>
            <p:cNvPr id="17" name="Rectangle 13">
              <a:extLst>
                <a:ext uri="{FF2B5EF4-FFF2-40B4-BE49-F238E27FC236}">
                  <a16:creationId xmlns:a16="http://schemas.microsoft.com/office/drawing/2014/main" id="{F9568FC2-2717-8E4A-86FD-023721A1EDE0}"/>
                </a:ext>
              </a:extLst>
            </p:cNvPr>
            <p:cNvSpPr/>
            <p:nvPr/>
          </p:nvSpPr>
          <p:spPr>
            <a:xfrm>
              <a:off x="2723468" y="2015707"/>
              <a:ext cx="249459" cy="215291"/>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827634"/>
                <a:gd name="connsiteY0" fmla="*/ 229572 h 400259"/>
                <a:gd name="connsiteX1" fmla="*/ 521159 w 827634"/>
                <a:gd name="connsiteY1" fmla="*/ 0 h 400259"/>
                <a:gd name="connsiteX2" fmla="*/ 827634 w 827634"/>
                <a:gd name="connsiteY2" fmla="*/ 400259 h 400259"/>
                <a:gd name="connsiteX3" fmla="*/ 0 w 827634"/>
                <a:gd name="connsiteY3" fmla="*/ 229572 h 400259"/>
                <a:gd name="connsiteX0" fmla="*/ 97196 w 618355"/>
                <a:gd name="connsiteY0" fmla="*/ 229572 h 414166"/>
                <a:gd name="connsiteX1" fmla="*/ 618355 w 618355"/>
                <a:gd name="connsiteY1" fmla="*/ 0 h 414166"/>
                <a:gd name="connsiteX2" fmla="*/ 0 w 618355"/>
                <a:gd name="connsiteY2" fmla="*/ 414166 h 414166"/>
                <a:gd name="connsiteX3" fmla="*/ 97196 w 618355"/>
                <a:gd name="connsiteY3" fmla="*/ 229572 h 414166"/>
                <a:gd name="connsiteX0" fmla="*/ 97196 w 187231"/>
                <a:gd name="connsiteY0" fmla="*/ 0 h 184594"/>
                <a:gd name="connsiteX1" fmla="*/ 187231 w 187231"/>
                <a:gd name="connsiteY1" fmla="*/ 69433 h 184594"/>
                <a:gd name="connsiteX2" fmla="*/ 0 w 187231"/>
                <a:gd name="connsiteY2" fmla="*/ 184594 h 184594"/>
                <a:gd name="connsiteX3" fmla="*/ 97196 w 187231"/>
                <a:gd name="connsiteY3" fmla="*/ 0 h 184594"/>
                <a:gd name="connsiteX0" fmla="*/ 0 w 113262"/>
                <a:gd name="connsiteY0" fmla="*/ 0 h 208784"/>
                <a:gd name="connsiteX1" fmla="*/ 90035 w 113262"/>
                <a:gd name="connsiteY1" fmla="*/ 69433 h 208784"/>
                <a:gd name="connsiteX2" fmla="*/ 113262 w 113262"/>
                <a:gd name="connsiteY2" fmla="*/ 208784 h 208784"/>
                <a:gd name="connsiteX3" fmla="*/ 0 w 113262"/>
                <a:gd name="connsiteY3" fmla="*/ 0 h 208784"/>
                <a:gd name="connsiteX0" fmla="*/ 106872 w 196907"/>
                <a:gd name="connsiteY0" fmla="*/ 0 h 194270"/>
                <a:gd name="connsiteX1" fmla="*/ 196907 w 196907"/>
                <a:gd name="connsiteY1" fmla="*/ 69433 h 194270"/>
                <a:gd name="connsiteX2" fmla="*/ 0 w 196907"/>
                <a:gd name="connsiteY2" fmla="*/ 194270 h 194270"/>
                <a:gd name="connsiteX3" fmla="*/ 106872 w 196907"/>
                <a:gd name="connsiteY3" fmla="*/ 0 h 194270"/>
                <a:gd name="connsiteX0" fmla="*/ 159424 w 249459"/>
                <a:gd name="connsiteY0" fmla="*/ 0 h 215291"/>
                <a:gd name="connsiteX1" fmla="*/ 249459 w 249459"/>
                <a:gd name="connsiteY1" fmla="*/ 69433 h 215291"/>
                <a:gd name="connsiteX2" fmla="*/ 0 w 249459"/>
                <a:gd name="connsiteY2" fmla="*/ 215291 h 215291"/>
                <a:gd name="connsiteX3" fmla="*/ 159424 w 249459"/>
                <a:gd name="connsiteY3" fmla="*/ 0 h 215291"/>
              </a:gdLst>
              <a:ahLst/>
              <a:cxnLst>
                <a:cxn ang="0">
                  <a:pos x="connsiteX0" y="connsiteY0"/>
                </a:cxn>
                <a:cxn ang="0">
                  <a:pos x="connsiteX1" y="connsiteY1"/>
                </a:cxn>
                <a:cxn ang="0">
                  <a:pos x="connsiteX2" y="connsiteY2"/>
                </a:cxn>
                <a:cxn ang="0">
                  <a:pos x="connsiteX3" y="connsiteY3"/>
                </a:cxn>
              </a:cxnLst>
              <a:rect l="l" t="t" r="r" b="b"/>
              <a:pathLst>
                <a:path w="249459" h="215291">
                  <a:moveTo>
                    <a:pt x="159424" y="0"/>
                  </a:moveTo>
                  <a:lnTo>
                    <a:pt x="249459" y="69433"/>
                  </a:lnTo>
                  <a:lnTo>
                    <a:pt x="0" y="215291"/>
                  </a:lnTo>
                  <a:lnTo>
                    <a:pt x="159424" y="0"/>
                  </a:lnTo>
                  <a:close/>
                </a:path>
              </a:pathLst>
            </a:custGeom>
            <a:gradFill>
              <a:gsLst>
                <a:gs pos="100000">
                  <a:srgbClr val="F68400"/>
                </a:gs>
                <a:gs pos="0">
                  <a:srgbClr val="FBB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55680">
                <a:defRPr/>
              </a:pPr>
              <a:endParaRPr lang="en-US" sz="1123">
                <a:solidFill>
                  <a:prstClr val="white"/>
                </a:solidFill>
                <a:latin typeface="Calibri Light" panose="020F0302020204030204" pitchFamily="34" charset="0"/>
                <a:ea typeface="STKaiti"/>
                <a:cs typeface="Calibri" pitchFamily="34" charset="0"/>
              </a:endParaRPr>
            </a:p>
          </p:txBody>
        </p:sp>
      </p:grpSp>
    </p:spTree>
    <p:extLst>
      <p:ext uri="{BB962C8B-B14F-4D97-AF65-F5344CB8AC3E}">
        <p14:creationId xmlns:p14="http://schemas.microsoft.com/office/powerpoint/2010/main" val="3518224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ounded Rectangle 21">
            <a:extLst>
              <a:ext uri="{FF2B5EF4-FFF2-40B4-BE49-F238E27FC236}">
                <a16:creationId xmlns:a16="http://schemas.microsoft.com/office/drawing/2014/main" id="{4104FE41-B2D4-B84C-A928-7C487325D31E}"/>
              </a:ext>
            </a:extLst>
          </p:cNvPr>
          <p:cNvSpPr/>
          <p:nvPr/>
        </p:nvSpPr>
        <p:spPr>
          <a:xfrm>
            <a:off x="9636566" y="1571359"/>
            <a:ext cx="2322642" cy="4516149"/>
          </a:xfrm>
          <a:prstGeom prst="roundRect">
            <a:avLst>
              <a:gd name="adj" fmla="val 6080"/>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1" dirty="0">
              <a:latin typeface="Lato Light" panose="020F0502020204030203" pitchFamily="34" charset="0"/>
            </a:endParaRPr>
          </a:p>
        </p:txBody>
      </p:sp>
      <p:sp>
        <p:nvSpPr>
          <p:cNvPr id="21" name="Rounded Rectangle 20">
            <a:extLst>
              <a:ext uri="{FF2B5EF4-FFF2-40B4-BE49-F238E27FC236}">
                <a16:creationId xmlns:a16="http://schemas.microsoft.com/office/drawing/2014/main" id="{296AE371-D439-0C41-8F3B-8053EA6D35BE}"/>
              </a:ext>
            </a:extLst>
          </p:cNvPr>
          <p:cNvSpPr/>
          <p:nvPr/>
        </p:nvSpPr>
        <p:spPr>
          <a:xfrm>
            <a:off x="7324383" y="1571359"/>
            <a:ext cx="2219302" cy="4516149"/>
          </a:xfrm>
          <a:prstGeom prst="roundRect">
            <a:avLst>
              <a:gd name="adj" fmla="val 608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31" dirty="0">
              <a:latin typeface="Lato Light" panose="020F0502020204030203" pitchFamily="34" charset="0"/>
            </a:endParaRPr>
          </a:p>
        </p:txBody>
      </p:sp>
      <p:sp>
        <p:nvSpPr>
          <p:cNvPr id="20" name="Rounded Rectangle 19">
            <a:extLst>
              <a:ext uri="{FF2B5EF4-FFF2-40B4-BE49-F238E27FC236}">
                <a16:creationId xmlns:a16="http://schemas.microsoft.com/office/drawing/2014/main" id="{5D13D2DC-048F-8C45-B4D5-FEFFB5D0EC8D}"/>
              </a:ext>
            </a:extLst>
          </p:cNvPr>
          <p:cNvSpPr/>
          <p:nvPr/>
        </p:nvSpPr>
        <p:spPr>
          <a:xfrm>
            <a:off x="5277996" y="1588069"/>
            <a:ext cx="2012073" cy="4516149"/>
          </a:xfrm>
          <a:prstGeom prst="roundRect">
            <a:avLst>
              <a:gd name="adj" fmla="val 608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31" dirty="0">
              <a:latin typeface="Lato Light" panose="020F0502020204030203" pitchFamily="34" charset="0"/>
            </a:endParaRPr>
          </a:p>
        </p:txBody>
      </p:sp>
      <p:sp useBgFill="1">
        <p:nvSpPr>
          <p:cNvPr id="19" name="Rounded Rectangle 18">
            <a:extLst>
              <a:ext uri="{FF2B5EF4-FFF2-40B4-BE49-F238E27FC236}">
                <a16:creationId xmlns:a16="http://schemas.microsoft.com/office/drawing/2014/main" id="{6718E934-3FB7-C745-BA65-C9F3EB1DF477}"/>
              </a:ext>
            </a:extLst>
          </p:cNvPr>
          <p:cNvSpPr/>
          <p:nvPr/>
        </p:nvSpPr>
        <p:spPr>
          <a:xfrm>
            <a:off x="2939998" y="1571359"/>
            <a:ext cx="2245118" cy="4516149"/>
          </a:xfrm>
          <a:prstGeom prst="roundRect">
            <a:avLst>
              <a:gd name="adj" fmla="val 6080"/>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1" dirty="0">
              <a:latin typeface="Lato Light" panose="020F0502020204030203" pitchFamily="34" charset="0"/>
            </a:endParaRPr>
          </a:p>
        </p:txBody>
      </p:sp>
      <p:sp useBgFill="1">
        <p:nvSpPr>
          <p:cNvPr id="18" name="Rounded Rectangle 17">
            <a:extLst>
              <a:ext uri="{FF2B5EF4-FFF2-40B4-BE49-F238E27FC236}">
                <a16:creationId xmlns:a16="http://schemas.microsoft.com/office/drawing/2014/main" id="{A152E096-B88F-7C48-87B0-27DA579DE20F}"/>
              </a:ext>
            </a:extLst>
          </p:cNvPr>
          <p:cNvSpPr/>
          <p:nvPr/>
        </p:nvSpPr>
        <p:spPr>
          <a:xfrm>
            <a:off x="591064" y="1571359"/>
            <a:ext cx="2245118" cy="4516149"/>
          </a:xfrm>
          <a:prstGeom prst="roundRect">
            <a:avLst>
              <a:gd name="adj" fmla="val 6080"/>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1" dirty="0">
              <a:latin typeface="Lato Light" panose="020F0502020204030203" pitchFamily="34" charset="0"/>
            </a:endParaRPr>
          </a:p>
        </p:txBody>
      </p:sp>
      <p:sp>
        <p:nvSpPr>
          <p:cNvPr id="2" name="Content Placeholder 1">
            <a:extLst>
              <a:ext uri="{FF2B5EF4-FFF2-40B4-BE49-F238E27FC236}">
                <a16:creationId xmlns:a16="http://schemas.microsoft.com/office/drawing/2014/main" id="{29A5B92D-6D21-2B40-99AD-C1D398A9E485}"/>
              </a:ext>
            </a:extLst>
          </p:cNvPr>
          <p:cNvSpPr>
            <a:spLocks noGrp="1"/>
          </p:cNvSpPr>
          <p:nvPr>
            <p:ph idx="1"/>
          </p:nvPr>
        </p:nvSpPr>
        <p:spPr>
          <a:xfrm>
            <a:off x="602265" y="1790626"/>
            <a:ext cx="2222716" cy="4684231"/>
          </a:xfrm>
        </p:spPr>
        <p:txBody>
          <a:bodyPr wrap="square">
            <a:spAutoFit/>
          </a:bodyPr>
          <a:lstStyle/>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SSO/CDSSO</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Fine grained authentication</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Social Authentications using well known providers</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MFA using Web-authentication, Push notifications, HMAC and time based OTP authentication</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Password-less, Biometric and behavioural logins</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Adaptive risk based authentication</a:t>
            </a:r>
          </a:p>
          <a:p>
            <a:pPr marL="321540" indent="-274728" defTabSz="1954736">
              <a:spcAft>
                <a:spcPts val="492"/>
              </a:spcAft>
              <a:buClr>
                <a:schemeClr val="accent2">
                  <a:lumMod val="50000"/>
                </a:schemeClr>
              </a:buClr>
              <a:buFont typeface="Courier New" panose="02070309020205020404" pitchFamily="49" charset="0"/>
              <a:buChar char="o"/>
            </a:pPr>
            <a:endParaRPr lang="en-GB" sz="1363" b="1" kern="1200" dirty="0">
              <a:solidFill>
                <a:schemeClr val="tx2">
                  <a:lumMod val="50000"/>
                </a:schemeClr>
              </a:solidFill>
              <a:latin typeface="Calibri" pitchFamily="34" charset="0"/>
              <a:ea typeface="ヒラギノ角ゴ Pro W3" pitchFamily="124" charset="-128"/>
            </a:endParaRPr>
          </a:p>
        </p:txBody>
      </p:sp>
      <p:sp>
        <p:nvSpPr>
          <p:cNvPr id="3" name="Title 2">
            <a:extLst>
              <a:ext uri="{FF2B5EF4-FFF2-40B4-BE49-F238E27FC236}">
                <a16:creationId xmlns:a16="http://schemas.microsoft.com/office/drawing/2014/main" id="{3B2119C5-BDCB-5B4A-8155-395542C9FF3F}"/>
              </a:ext>
            </a:extLst>
          </p:cNvPr>
          <p:cNvSpPr>
            <a:spLocks noGrp="1"/>
          </p:cNvSpPr>
          <p:nvPr>
            <p:ph type="title"/>
          </p:nvPr>
        </p:nvSpPr>
        <p:spPr>
          <a:xfrm>
            <a:off x="778021" y="101631"/>
            <a:ext cx="11181186" cy="56738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SSO/Federation + MFA Solution feature – High Level</a:t>
            </a:r>
          </a:p>
        </p:txBody>
      </p:sp>
      <p:sp>
        <p:nvSpPr>
          <p:cNvPr id="5" name="Content Placeholder 1">
            <a:extLst>
              <a:ext uri="{FF2B5EF4-FFF2-40B4-BE49-F238E27FC236}">
                <a16:creationId xmlns:a16="http://schemas.microsoft.com/office/drawing/2014/main" id="{4E0D9D72-E13B-1A4D-AE40-EE2DC09A2ADC}"/>
              </a:ext>
            </a:extLst>
          </p:cNvPr>
          <p:cNvSpPr txBox="1">
            <a:spLocks/>
          </p:cNvSpPr>
          <p:nvPr/>
        </p:nvSpPr>
        <p:spPr bwMode="gray">
          <a:xfrm>
            <a:off x="2894749" y="1739342"/>
            <a:ext cx="2335203" cy="4147354"/>
          </a:xfrm>
          <a:prstGeom prst="rect">
            <a:avLst/>
          </a:prstGeom>
        </p:spPr>
        <p:txBody>
          <a:bodyPr wrap="square">
            <a:spAutoFit/>
          </a:bodyPr>
          <a:lstStyle>
            <a:defPPr>
              <a:defRPr lang="en-US"/>
            </a:defPPr>
            <a:lvl1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defRPr sz="1363" b="1">
                <a:solidFill>
                  <a:schemeClr val="tx2">
                    <a:lumMod val="50000"/>
                  </a:schemeClr>
                </a:solidFill>
                <a:latin typeface="Calibri" pitchFamily="34" charset="0"/>
                <a:cs typeface="Calibri Light"/>
              </a:defRPr>
            </a:lvl1pPr>
          </a:lstStyle>
          <a:p>
            <a:r>
              <a:rPr lang="en-GB" dirty="0"/>
              <a:t>Centralized and distributed authorization</a:t>
            </a:r>
          </a:p>
          <a:p>
            <a:r>
              <a:rPr lang="en-GB" dirty="0"/>
              <a:t>Supports web application, thick clients, mobile devices, APIs, services</a:t>
            </a:r>
          </a:p>
          <a:p>
            <a:r>
              <a:rPr lang="en-GB" dirty="0"/>
              <a:t>Supports single session across</a:t>
            </a:r>
          </a:p>
          <a:p>
            <a:r>
              <a:rPr lang="en-GB" dirty="0"/>
              <a:t>Stateless sessions</a:t>
            </a:r>
          </a:p>
          <a:p>
            <a:r>
              <a:rPr lang="en-GB" dirty="0"/>
              <a:t>Session blacklisting/Whitelisting</a:t>
            </a:r>
          </a:p>
          <a:p>
            <a:endParaRPr lang="en-GB" dirty="0"/>
          </a:p>
          <a:p>
            <a:endParaRPr lang="en-GB" dirty="0"/>
          </a:p>
        </p:txBody>
      </p:sp>
      <p:sp>
        <p:nvSpPr>
          <p:cNvPr id="6" name="Rectangle 5">
            <a:extLst>
              <a:ext uri="{FF2B5EF4-FFF2-40B4-BE49-F238E27FC236}">
                <a16:creationId xmlns:a16="http://schemas.microsoft.com/office/drawing/2014/main" id="{45C917BF-BE9D-B141-B626-0234DCC7417E}"/>
              </a:ext>
            </a:extLst>
          </p:cNvPr>
          <p:cNvSpPr/>
          <p:nvPr/>
        </p:nvSpPr>
        <p:spPr>
          <a:xfrm>
            <a:off x="5228495" y="1665746"/>
            <a:ext cx="2072097" cy="3914277"/>
          </a:xfrm>
          <a:prstGeom prst="rect">
            <a:avLst/>
          </a:prstGeom>
        </p:spPr>
        <p:txBody>
          <a:bodyPr wrap="square">
            <a:spAutoFit/>
          </a:bodyPr>
          <a:lstStyle/>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Share identity information across different organizations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Utilizes open standards such as OAuth2.0, SAML2.0, WS-Federation, WS-Trust, ADFS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Supports cloud and mobile use cases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Single logout across the applications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endParaRPr lang="en-GB" sz="1363" b="1" dirty="0">
              <a:solidFill>
                <a:schemeClr val="tx2">
                  <a:lumMod val="50000"/>
                </a:schemeClr>
              </a:solidFill>
              <a:latin typeface="Calibri" pitchFamily="34" charset="0"/>
              <a:cs typeface="Calibri Light"/>
            </a:endParaRPr>
          </a:p>
        </p:txBody>
      </p:sp>
      <p:sp>
        <p:nvSpPr>
          <p:cNvPr id="9" name="Rectangle 8">
            <a:extLst>
              <a:ext uri="{FF2B5EF4-FFF2-40B4-BE49-F238E27FC236}">
                <a16:creationId xmlns:a16="http://schemas.microsoft.com/office/drawing/2014/main" id="{03123DA1-B278-364D-9ECC-2930BF50A3E3}"/>
              </a:ext>
            </a:extLst>
          </p:cNvPr>
          <p:cNvSpPr/>
          <p:nvPr/>
        </p:nvSpPr>
        <p:spPr bwMode="auto">
          <a:xfrm>
            <a:off x="775437" y="1050589"/>
            <a:ext cx="10837688" cy="337985"/>
          </a:xfrm>
          <a:prstGeom prst="rect">
            <a:avLst/>
          </a:prstGeom>
          <a:solidFill>
            <a:srgbClr val="F0F0F0"/>
          </a:solidFill>
          <a:ln w="6350" cap="flat" cmpd="sng" algn="ctr">
            <a:noFill/>
            <a:prstDash val="solid"/>
            <a:round/>
            <a:headEnd type="none" w="med" len="med"/>
            <a:tailEnd type="none" w="med" len="med"/>
          </a:ln>
          <a:effectLst/>
        </p:spPr>
        <p:txBody>
          <a:bodyPr vert="horz" wrap="none" lIns="114089" tIns="57044" rIns="114089" bIns="57044" numCol="1" rtlCol="0" anchor="ctr" anchorCtr="0" compatLnSpc="1">
            <a:prstTxWarp prst="textNoShape">
              <a:avLst/>
            </a:prstTxWarp>
          </a:bodyPr>
          <a:lstStyle/>
          <a:p>
            <a:pPr defTabSz="1140933">
              <a:defRPr/>
            </a:pPr>
            <a:endParaRPr lang="en-US" sz="2307" dirty="0">
              <a:solidFill>
                <a:srgbClr val="7C7C7C"/>
              </a:solidFill>
              <a:latin typeface="Calibri Light" panose="020F0302020204030204" pitchFamily="34" charset="0"/>
              <a:ea typeface="STKaiti"/>
            </a:endParaRPr>
          </a:p>
        </p:txBody>
      </p:sp>
      <p:graphicFrame>
        <p:nvGraphicFramePr>
          <p:cNvPr id="10" name="Table 9">
            <a:extLst>
              <a:ext uri="{FF2B5EF4-FFF2-40B4-BE49-F238E27FC236}">
                <a16:creationId xmlns:a16="http://schemas.microsoft.com/office/drawing/2014/main" id="{B13C11AB-E5AB-7D47-B3EF-A8AF203347C7}"/>
              </a:ext>
            </a:extLst>
          </p:cNvPr>
          <p:cNvGraphicFramePr>
            <a:graphicFrameLocks noGrp="1"/>
          </p:cNvGraphicFramePr>
          <p:nvPr>
            <p:extLst>
              <p:ext uri="{D42A27DB-BD31-4B8C-83A1-F6EECF244321}">
                <p14:modId xmlns:p14="http://schemas.microsoft.com/office/powerpoint/2010/main" val="960956370"/>
              </p:ext>
            </p:extLst>
          </p:nvPr>
        </p:nvGraphicFramePr>
        <p:xfrm>
          <a:off x="580212" y="1050373"/>
          <a:ext cx="11344681" cy="560266"/>
        </p:xfrm>
        <a:graphic>
          <a:graphicData uri="http://schemas.openxmlformats.org/drawingml/2006/table">
            <a:tbl>
              <a:tblPr firstRow="1" bandRow="1">
                <a:tableStyleId>{5C22544A-7EE6-4342-B048-85BDC9FD1C3A}</a:tableStyleId>
              </a:tblPr>
              <a:tblGrid>
                <a:gridCol w="2435714">
                  <a:extLst>
                    <a:ext uri="{9D8B030D-6E8A-4147-A177-3AD203B41FA5}">
                      <a16:colId xmlns:a16="http://schemas.microsoft.com/office/drawing/2014/main" val="20000"/>
                    </a:ext>
                  </a:extLst>
                </a:gridCol>
                <a:gridCol w="2238401">
                  <a:extLst>
                    <a:ext uri="{9D8B030D-6E8A-4147-A177-3AD203B41FA5}">
                      <a16:colId xmlns:a16="http://schemas.microsoft.com/office/drawing/2014/main" val="20001"/>
                    </a:ext>
                  </a:extLst>
                </a:gridCol>
                <a:gridCol w="2089196">
                  <a:extLst>
                    <a:ext uri="{9D8B030D-6E8A-4147-A177-3AD203B41FA5}">
                      <a16:colId xmlns:a16="http://schemas.microsoft.com/office/drawing/2014/main" val="20002"/>
                    </a:ext>
                  </a:extLst>
                </a:gridCol>
                <a:gridCol w="2349817">
                  <a:extLst>
                    <a:ext uri="{9D8B030D-6E8A-4147-A177-3AD203B41FA5}">
                      <a16:colId xmlns:a16="http://schemas.microsoft.com/office/drawing/2014/main" val="20003"/>
                    </a:ext>
                  </a:extLst>
                </a:gridCol>
                <a:gridCol w="2231553">
                  <a:extLst>
                    <a:ext uri="{9D8B030D-6E8A-4147-A177-3AD203B41FA5}">
                      <a16:colId xmlns:a16="http://schemas.microsoft.com/office/drawing/2014/main" val="20004"/>
                    </a:ext>
                  </a:extLst>
                </a:gridCol>
              </a:tblGrid>
              <a:tr h="560266">
                <a:tc>
                  <a:txBody>
                    <a:bodyPr/>
                    <a:lstStyle/>
                    <a:p>
                      <a:pPr marL="53975" marR="0" indent="66675" algn="l" defTabSz="1038977" rtl="0" eaLnBrk="1" fontAlgn="auto" latinLnBrk="0" hangingPunct="1">
                        <a:lnSpc>
                          <a:spcPct val="100000"/>
                        </a:lnSpc>
                        <a:spcBef>
                          <a:spcPts val="0"/>
                        </a:spcBef>
                        <a:spcAft>
                          <a:spcPts val="0"/>
                        </a:spcAft>
                        <a:buClrTx/>
                        <a:buSzTx/>
                        <a:buFontTx/>
                        <a:buNone/>
                        <a:tabLst/>
                        <a:defRPr/>
                      </a:pPr>
                      <a:r>
                        <a:rPr lang="en-US" sz="1400" b="1" i="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Intelligent Authentication</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76200" cap="flat" cmpd="sng" algn="ctr">
                      <a:no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marR="0" indent="66675" algn="ctr" defTabSz="1038977" rtl="0" eaLnBrk="1" fontAlgn="auto" latinLnBrk="0" hangingPunct="1">
                        <a:lnSpc>
                          <a:spcPct val="100000"/>
                        </a:lnSpc>
                        <a:spcBef>
                          <a:spcPts val="0"/>
                        </a:spcBef>
                        <a:spcAft>
                          <a:spcPts val="0"/>
                        </a:spcAft>
                        <a:buClrTx/>
                        <a:buSzTx/>
                        <a:buFontTx/>
                        <a:buNone/>
                        <a:tabLst/>
                        <a:defRPr/>
                      </a:pPr>
                      <a:r>
                        <a:rPr lang="en-US" sz="1400" b="1" i="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Centralized Access and Session Management</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Identity Federation</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GB" sz="1400" b="1" dirty="0">
                          <a:solidFill>
                            <a:schemeClr val="bg1">
                              <a:lumMod val="10000"/>
                            </a:schemeClr>
                          </a:solidFill>
                          <a:latin typeface="Calibri" panose="020F0502020204030204" pitchFamily="34" charset="0"/>
                          <a:cs typeface="Calibri" panose="020F0502020204030204" pitchFamily="34" charset="0"/>
                        </a:rPr>
                        <a:t>User Services</a:t>
                      </a:r>
                    </a:p>
                  </a:txBody>
                  <a:tcPr marL="85567" marR="85567" marT="42784" marB="42784"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Auditing &amp; API Support</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F1CFA07D-AE6F-4B46-A5F7-FEA7DF978C15}"/>
              </a:ext>
            </a:extLst>
          </p:cNvPr>
          <p:cNvSpPr/>
          <p:nvPr/>
        </p:nvSpPr>
        <p:spPr>
          <a:xfrm>
            <a:off x="9577999" y="1627743"/>
            <a:ext cx="2230863" cy="4182812"/>
          </a:xfrm>
          <a:prstGeom prst="rect">
            <a:avLst/>
          </a:prstGeom>
        </p:spPr>
        <p:txBody>
          <a:bodyPr wrap="square">
            <a:spAutoFit/>
          </a:bodyPr>
          <a:lstStyle/>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Extensive activity, authentication, access auditing</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Supports various audit event handlers viz, Splunk, JSON, CSV, Syslog, JDBC, JMS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Tamper Event Logging</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Blacklist and Whitelist fields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Extensive customization through REST APIs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endParaRPr lang="en-US" sz="1363" b="1" dirty="0">
              <a:solidFill>
                <a:schemeClr val="tx2">
                  <a:lumMod val="50000"/>
                </a:schemeClr>
              </a:solidFill>
              <a:latin typeface="Calibri" pitchFamily="34" charset="0"/>
              <a:cs typeface="Calibri Light"/>
            </a:endParaRPr>
          </a:p>
        </p:txBody>
      </p:sp>
      <p:grpSp>
        <p:nvGrpSpPr>
          <p:cNvPr id="13" name="Group 12">
            <a:extLst>
              <a:ext uri="{FF2B5EF4-FFF2-40B4-BE49-F238E27FC236}">
                <a16:creationId xmlns:a16="http://schemas.microsoft.com/office/drawing/2014/main" id="{453EC356-AC98-EB45-8E87-BCCC3BBC4D84}"/>
              </a:ext>
            </a:extLst>
          </p:cNvPr>
          <p:cNvGrpSpPr/>
          <p:nvPr/>
        </p:nvGrpSpPr>
        <p:grpSpPr>
          <a:xfrm>
            <a:off x="484877" y="697997"/>
            <a:ext cx="11720933" cy="383813"/>
            <a:chOff x="429566" y="2015707"/>
            <a:chExt cx="2543361" cy="609291"/>
          </a:xfrm>
        </p:grpSpPr>
        <p:sp>
          <p:nvSpPr>
            <p:cNvPr id="14" name="Rectangle 13">
              <a:extLst>
                <a:ext uri="{FF2B5EF4-FFF2-40B4-BE49-F238E27FC236}">
                  <a16:creationId xmlns:a16="http://schemas.microsoft.com/office/drawing/2014/main" id="{53588FC7-CD55-ED42-A419-431C175F686F}"/>
                </a:ext>
              </a:extLst>
            </p:cNvPr>
            <p:cNvSpPr/>
            <p:nvPr/>
          </p:nvSpPr>
          <p:spPr>
            <a:xfrm rot="256598">
              <a:off x="429566" y="2311937"/>
              <a:ext cx="141872" cy="302350"/>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492370"/>
                <a:gd name="connsiteY0" fmla="*/ 545961 h 566057"/>
                <a:gd name="connsiteX1" fmla="*/ 55267 w 492370"/>
                <a:gd name="connsiteY1" fmla="*/ 0 h 566057"/>
                <a:gd name="connsiteX2" fmla="*/ 492370 w 492370"/>
                <a:gd name="connsiteY2" fmla="*/ 566057 h 566057"/>
                <a:gd name="connsiteX3" fmla="*/ 0 w 492370"/>
                <a:gd name="connsiteY3" fmla="*/ 545961 h 566057"/>
                <a:gd name="connsiteX0" fmla="*/ 0 w 371790"/>
                <a:gd name="connsiteY0" fmla="*/ 545961 h 545961"/>
                <a:gd name="connsiteX1" fmla="*/ 55267 w 371790"/>
                <a:gd name="connsiteY1" fmla="*/ 0 h 545961"/>
                <a:gd name="connsiteX2" fmla="*/ 371790 w 371790"/>
                <a:gd name="connsiteY2" fmla="*/ 410308 h 545961"/>
                <a:gd name="connsiteX3" fmla="*/ 0 w 371790"/>
                <a:gd name="connsiteY3" fmla="*/ 545961 h 545961"/>
                <a:gd name="connsiteX0" fmla="*/ 0 w 502418"/>
                <a:gd name="connsiteY0" fmla="*/ 545961 h 545961"/>
                <a:gd name="connsiteX1" fmla="*/ 55267 w 502418"/>
                <a:gd name="connsiteY1" fmla="*/ 0 h 545961"/>
                <a:gd name="connsiteX2" fmla="*/ 502418 w 502418"/>
                <a:gd name="connsiteY2" fmla="*/ 540937 h 545961"/>
                <a:gd name="connsiteX3" fmla="*/ 0 w 502418"/>
                <a:gd name="connsiteY3" fmla="*/ 545961 h 545961"/>
                <a:gd name="connsiteX0" fmla="*/ 15072 w 517490"/>
                <a:gd name="connsiteY0" fmla="*/ 284704 h 284704"/>
                <a:gd name="connsiteX1" fmla="*/ 0 w 517490"/>
                <a:gd name="connsiteY1" fmla="*/ 0 h 284704"/>
                <a:gd name="connsiteX2" fmla="*/ 517490 w 517490"/>
                <a:gd name="connsiteY2" fmla="*/ 279680 h 284704"/>
                <a:gd name="connsiteX3" fmla="*/ 15072 w 517490"/>
                <a:gd name="connsiteY3" fmla="*/ 284704 h 284704"/>
                <a:gd name="connsiteX0" fmla="*/ 0 w 512466"/>
                <a:gd name="connsiteY0" fmla="*/ 304801 h 304801"/>
                <a:gd name="connsiteX1" fmla="*/ 512466 w 512466"/>
                <a:gd name="connsiteY1" fmla="*/ 0 h 304801"/>
                <a:gd name="connsiteX2" fmla="*/ 502418 w 512466"/>
                <a:gd name="connsiteY2" fmla="*/ 299777 h 304801"/>
                <a:gd name="connsiteX3" fmla="*/ 0 w 512466"/>
                <a:gd name="connsiteY3" fmla="*/ 304801 h 304801"/>
                <a:gd name="connsiteX0" fmla="*/ 0 w 346669"/>
                <a:gd name="connsiteY0" fmla="*/ 334946 h 334946"/>
                <a:gd name="connsiteX1" fmla="*/ 346669 w 346669"/>
                <a:gd name="connsiteY1" fmla="*/ 0 h 334946"/>
                <a:gd name="connsiteX2" fmla="*/ 336621 w 346669"/>
                <a:gd name="connsiteY2" fmla="*/ 299777 h 334946"/>
                <a:gd name="connsiteX3" fmla="*/ 0 w 346669"/>
                <a:gd name="connsiteY3" fmla="*/ 334946 h 334946"/>
                <a:gd name="connsiteX0" fmla="*/ 0 w 346669"/>
                <a:gd name="connsiteY0" fmla="*/ 334946 h 334946"/>
                <a:gd name="connsiteX1" fmla="*/ 101322 w 346669"/>
                <a:gd name="connsiteY1" fmla="*/ 233414 h 334946"/>
                <a:gd name="connsiteX2" fmla="*/ 346669 w 346669"/>
                <a:gd name="connsiteY2" fmla="*/ 0 h 334946"/>
                <a:gd name="connsiteX3" fmla="*/ 336621 w 346669"/>
                <a:gd name="connsiteY3" fmla="*/ 299777 h 334946"/>
                <a:gd name="connsiteX4" fmla="*/ 0 w 346669"/>
                <a:gd name="connsiteY4" fmla="*/ 334946 h 334946"/>
                <a:gd name="connsiteX0" fmla="*/ 104669 w 451338"/>
                <a:gd name="connsiteY0" fmla="*/ 334946 h 334946"/>
                <a:gd name="connsiteX1" fmla="*/ 0 w 451338"/>
                <a:gd name="connsiteY1" fmla="*/ 178148 h 334946"/>
                <a:gd name="connsiteX2" fmla="*/ 451338 w 451338"/>
                <a:gd name="connsiteY2" fmla="*/ 0 h 334946"/>
                <a:gd name="connsiteX3" fmla="*/ 441290 w 451338"/>
                <a:gd name="connsiteY3" fmla="*/ 299777 h 334946"/>
                <a:gd name="connsiteX4" fmla="*/ 104669 w 451338"/>
                <a:gd name="connsiteY4" fmla="*/ 334946 h 334946"/>
                <a:gd name="connsiteX0" fmla="*/ 9209 w 451338"/>
                <a:gd name="connsiteY0" fmla="*/ 309825 h 309825"/>
                <a:gd name="connsiteX1" fmla="*/ 0 w 451338"/>
                <a:gd name="connsiteY1" fmla="*/ 178148 h 309825"/>
                <a:gd name="connsiteX2" fmla="*/ 451338 w 451338"/>
                <a:gd name="connsiteY2" fmla="*/ 0 h 309825"/>
                <a:gd name="connsiteX3" fmla="*/ 441290 w 451338"/>
                <a:gd name="connsiteY3" fmla="*/ 299777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389775 w 451338"/>
                <a:gd name="connsiteY3" fmla="*/ 276595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425836 w 451338"/>
                <a:gd name="connsiteY3" fmla="*/ 299777 h 309825"/>
                <a:gd name="connsiteX4" fmla="*/ 9209 w 451338"/>
                <a:gd name="connsiteY4" fmla="*/ 309825 h 309825"/>
                <a:gd name="connsiteX0" fmla="*/ 9209 w 461641"/>
                <a:gd name="connsiteY0" fmla="*/ 312400 h 312400"/>
                <a:gd name="connsiteX1" fmla="*/ 0 w 461641"/>
                <a:gd name="connsiteY1" fmla="*/ 180723 h 312400"/>
                <a:gd name="connsiteX2" fmla="*/ 461641 w 461641"/>
                <a:gd name="connsiteY2" fmla="*/ 0 h 312400"/>
                <a:gd name="connsiteX3" fmla="*/ 425836 w 461641"/>
                <a:gd name="connsiteY3" fmla="*/ 302352 h 312400"/>
                <a:gd name="connsiteX4" fmla="*/ 9209 w 461641"/>
                <a:gd name="connsiteY4" fmla="*/ 312400 h 312400"/>
                <a:gd name="connsiteX0" fmla="*/ 0 w 568342"/>
                <a:gd name="connsiteY0" fmla="*/ 296945 h 302352"/>
                <a:gd name="connsiteX1" fmla="*/ 106701 w 568342"/>
                <a:gd name="connsiteY1" fmla="*/ 180723 h 302352"/>
                <a:gd name="connsiteX2" fmla="*/ 568342 w 568342"/>
                <a:gd name="connsiteY2" fmla="*/ 0 h 302352"/>
                <a:gd name="connsiteX3" fmla="*/ 532537 w 568342"/>
                <a:gd name="connsiteY3" fmla="*/ 302352 h 302352"/>
                <a:gd name="connsiteX4" fmla="*/ 0 w 568342"/>
                <a:gd name="connsiteY4" fmla="*/ 296945 h 302352"/>
                <a:gd name="connsiteX0" fmla="*/ 0 w 568342"/>
                <a:gd name="connsiteY0" fmla="*/ 296945 h 302352"/>
                <a:gd name="connsiteX1" fmla="*/ 122156 w 568342"/>
                <a:gd name="connsiteY1" fmla="*/ 49359 h 302352"/>
                <a:gd name="connsiteX2" fmla="*/ 568342 w 568342"/>
                <a:gd name="connsiteY2" fmla="*/ 0 h 302352"/>
                <a:gd name="connsiteX3" fmla="*/ 532537 w 568342"/>
                <a:gd name="connsiteY3" fmla="*/ 302352 h 302352"/>
                <a:gd name="connsiteX4" fmla="*/ 0 w 568342"/>
                <a:gd name="connsiteY4" fmla="*/ 296945 h 302352"/>
                <a:gd name="connsiteX0" fmla="*/ 0 w 493644"/>
                <a:gd name="connsiteY0" fmla="*/ 173308 h 302352"/>
                <a:gd name="connsiteX1" fmla="*/ 47458 w 493644"/>
                <a:gd name="connsiteY1" fmla="*/ 49359 h 302352"/>
                <a:gd name="connsiteX2" fmla="*/ 493644 w 493644"/>
                <a:gd name="connsiteY2" fmla="*/ 0 h 302352"/>
                <a:gd name="connsiteX3" fmla="*/ 457839 w 493644"/>
                <a:gd name="connsiteY3" fmla="*/ 302352 h 302352"/>
                <a:gd name="connsiteX4" fmla="*/ 0 w 493644"/>
                <a:gd name="connsiteY4" fmla="*/ 173308 h 30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44" h="302352">
                  <a:moveTo>
                    <a:pt x="0" y="173308"/>
                  </a:moveTo>
                  <a:lnTo>
                    <a:pt x="47458" y="49359"/>
                  </a:lnTo>
                  <a:lnTo>
                    <a:pt x="493644" y="0"/>
                  </a:lnTo>
                  <a:lnTo>
                    <a:pt x="457839" y="302352"/>
                  </a:lnTo>
                  <a:lnTo>
                    <a:pt x="0" y="173308"/>
                  </a:lnTo>
                  <a:close/>
                </a:path>
              </a:pathLst>
            </a:custGeom>
            <a:solidFill>
              <a:srgbClr val="F68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55680">
                <a:defRPr/>
              </a:pPr>
              <a:endParaRPr lang="en-US" sz="1123">
                <a:solidFill>
                  <a:prstClr val="white"/>
                </a:solidFill>
                <a:latin typeface="Calibri Light" panose="020F0302020204030204" pitchFamily="34" charset="0"/>
                <a:ea typeface="STKaiti"/>
                <a:cs typeface="Calibri" pitchFamily="34" charset="0"/>
              </a:endParaRPr>
            </a:p>
          </p:txBody>
        </p:sp>
        <p:sp>
          <p:nvSpPr>
            <p:cNvPr id="15" name="Parallelogram 43">
              <a:extLst>
                <a:ext uri="{FF2B5EF4-FFF2-40B4-BE49-F238E27FC236}">
                  <a16:creationId xmlns:a16="http://schemas.microsoft.com/office/drawing/2014/main" id="{6A165C85-B8FF-114F-A0D8-238A02DBABB0}"/>
                </a:ext>
              </a:extLst>
            </p:cNvPr>
            <p:cNvSpPr/>
            <p:nvPr/>
          </p:nvSpPr>
          <p:spPr>
            <a:xfrm flipH="1">
              <a:off x="585473" y="2071495"/>
              <a:ext cx="2293907" cy="411590"/>
            </a:xfrm>
            <a:custGeom>
              <a:avLst/>
              <a:gdLst>
                <a:gd name="connsiteX0" fmla="*/ 0 w 1743388"/>
                <a:gd name="connsiteY0" fmla="*/ 404052 h 404052"/>
                <a:gd name="connsiteX1" fmla="*/ 326805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0 w 1743388"/>
                <a:gd name="connsiteY0" fmla="*/ 404052 h 404052"/>
                <a:gd name="connsiteX1" fmla="*/ 35402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316291 w 1707986"/>
                <a:gd name="connsiteY0" fmla="*/ 414100 h 414100"/>
                <a:gd name="connsiteX1" fmla="*/ 0 w 1707986"/>
                <a:gd name="connsiteY1" fmla="*/ 0 h 414100"/>
                <a:gd name="connsiteX2" fmla="*/ 1707986 w 1707986"/>
                <a:gd name="connsiteY2" fmla="*/ 0 h 414100"/>
                <a:gd name="connsiteX3" fmla="*/ 1381181 w 1707986"/>
                <a:gd name="connsiteY3" fmla="*/ 404052 h 414100"/>
                <a:gd name="connsiteX4" fmla="*/ 316291 w 1707986"/>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381181 w 1687380"/>
                <a:gd name="connsiteY3" fmla="*/ 404052 h 414100"/>
                <a:gd name="connsiteX4" fmla="*/ 316291 w 1687380"/>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401787 w 1687380"/>
                <a:gd name="connsiteY3" fmla="*/ 406628 h 414100"/>
                <a:gd name="connsiteX4" fmla="*/ 316291 w 1687380"/>
                <a:gd name="connsiteY4" fmla="*/ 414100 h 414100"/>
                <a:gd name="connsiteX0" fmla="*/ 316291 w 1689956"/>
                <a:gd name="connsiteY0" fmla="*/ 414100 h 414100"/>
                <a:gd name="connsiteX1" fmla="*/ 0 w 1689956"/>
                <a:gd name="connsiteY1" fmla="*/ 0 h 414100"/>
                <a:gd name="connsiteX2" fmla="*/ 1689956 w 1689956"/>
                <a:gd name="connsiteY2" fmla="*/ 12879 h 414100"/>
                <a:gd name="connsiteX3" fmla="*/ 1401787 w 1689956"/>
                <a:gd name="connsiteY3" fmla="*/ 406628 h 414100"/>
                <a:gd name="connsiteX4" fmla="*/ 316291 w 1689956"/>
                <a:gd name="connsiteY4" fmla="*/ 414100 h 414100"/>
                <a:gd name="connsiteX0" fmla="*/ 190684 w 1564349"/>
                <a:gd name="connsiteY0" fmla="*/ 408275 h 408275"/>
                <a:gd name="connsiteX1" fmla="*/ 0 w 1564349"/>
                <a:gd name="connsiteY1" fmla="*/ 0 h 408275"/>
                <a:gd name="connsiteX2" fmla="*/ 1564349 w 1564349"/>
                <a:gd name="connsiteY2" fmla="*/ 7054 h 408275"/>
                <a:gd name="connsiteX3" fmla="*/ 1276180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21209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69024 w 1564349"/>
                <a:gd name="connsiteY3" fmla="*/ 400803 h 408275"/>
                <a:gd name="connsiteX4" fmla="*/ 190684 w 1564349"/>
                <a:gd name="connsiteY4" fmla="*/ 408275 h 408275"/>
                <a:gd name="connsiteX0" fmla="*/ 190684 w 1480666"/>
                <a:gd name="connsiteY0" fmla="*/ 411590 h 411590"/>
                <a:gd name="connsiteX1" fmla="*/ 0 w 1480666"/>
                <a:gd name="connsiteY1" fmla="*/ 3315 h 411590"/>
                <a:gd name="connsiteX2" fmla="*/ 1480666 w 1480666"/>
                <a:gd name="connsiteY2" fmla="*/ 0 h 411590"/>
                <a:gd name="connsiteX3" fmla="*/ 1369024 w 1480666"/>
                <a:gd name="connsiteY3" fmla="*/ 404118 h 411590"/>
                <a:gd name="connsiteX4" fmla="*/ 190684 w 1480666"/>
                <a:gd name="connsiteY4" fmla="*/ 411590 h 411590"/>
                <a:gd name="connsiteX0" fmla="*/ 190684 w 1490809"/>
                <a:gd name="connsiteY0" fmla="*/ 411590 h 411590"/>
                <a:gd name="connsiteX1" fmla="*/ 0 w 1490809"/>
                <a:gd name="connsiteY1" fmla="*/ 3315 h 411590"/>
                <a:gd name="connsiteX2" fmla="*/ 1490809 w 1490809"/>
                <a:gd name="connsiteY2" fmla="*/ 0 h 411590"/>
                <a:gd name="connsiteX3" fmla="*/ 1369024 w 1490809"/>
                <a:gd name="connsiteY3" fmla="*/ 404118 h 411590"/>
                <a:gd name="connsiteX4" fmla="*/ 190684 w 1490809"/>
                <a:gd name="connsiteY4" fmla="*/ 411590 h 411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809" h="411590">
                  <a:moveTo>
                    <a:pt x="190684" y="411590"/>
                  </a:moveTo>
                  <a:lnTo>
                    <a:pt x="0" y="3315"/>
                  </a:lnTo>
                  <a:lnTo>
                    <a:pt x="1490809" y="0"/>
                  </a:lnTo>
                  <a:lnTo>
                    <a:pt x="1369024" y="404118"/>
                  </a:lnTo>
                  <a:lnTo>
                    <a:pt x="190684" y="411590"/>
                  </a:lnTo>
                  <a:close/>
                </a:path>
              </a:pathLst>
            </a:custGeom>
            <a:solidFill>
              <a:srgbClr val="2C2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1140933">
                <a:defRPr/>
              </a:pPr>
              <a:r>
                <a:rPr lang="en-US" sz="1372" b="1" dirty="0">
                  <a:solidFill>
                    <a:srgbClr val="FEFDFD"/>
                  </a:solidFill>
                  <a:latin typeface="Calibri Light" panose="020F0302020204030204" pitchFamily="34" charset="0"/>
                  <a:ea typeface="ヒラギノ角ゴ Pro W3" pitchFamily="124" charset="-128"/>
                  <a:cs typeface="Calibri" panose="020F0502020204030204" pitchFamily="34" charset="0"/>
                </a:rPr>
                <a:t>SSO Features</a:t>
              </a:r>
            </a:p>
          </p:txBody>
        </p:sp>
        <p:sp>
          <p:nvSpPr>
            <p:cNvPr id="16" name="Rectangle 13">
              <a:extLst>
                <a:ext uri="{FF2B5EF4-FFF2-40B4-BE49-F238E27FC236}">
                  <a16:creationId xmlns:a16="http://schemas.microsoft.com/office/drawing/2014/main" id="{42BC19E7-A9A1-4640-A95C-09207E4B5FA1}"/>
                </a:ext>
              </a:extLst>
            </p:cNvPr>
            <p:cNvSpPr/>
            <p:nvPr/>
          </p:nvSpPr>
          <p:spPr>
            <a:xfrm>
              <a:off x="555321" y="2079039"/>
              <a:ext cx="252921" cy="545959"/>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Lst>
              <a:ahLst/>
              <a:cxnLst>
                <a:cxn ang="0">
                  <a:pos x="connsiteX0" y="connsiteY0"/>
                </a:cxn>
                <a:cxn ang="0">
                  <a:pos x="connsiteX1" y="connsiteY1"/>
                </a:cxn>
                <a:cxn ang="0">
                  <a:pos x="connsiteX2" y="connsiteY2"/>
                </a:cxn>
                <a:cxn ang="0">
                  <a:pos x="connsiteX3" y="connsiteY3"/>
                </a:cxn>
              </a:cxnLst>
              <a:rect l="l" t="t" r="r" b="b"/>
              <a:pathLst>
                <a:path w="361742" h="545961">
                  <a:moveTo>
                    <a:pt x="0" y="545961"/>
                  </a:moveTo>
                  <a:lnTo>
                    <a:pt x="55267" y="0"/>
                  </a:lnTo>
                  <a:lnTo>
                    <a:pt x="361742" y="400259"/>
                  </a:lnTo>
                  <a:lnTo>
                    <a:pt x="0" y="545961"/>
                  </a:lnTo>
                  <a:close/>
                </a:path>
              </a:pathLst>
            </a:custGeom>
            <a:gradFill>
              <a:gsLst>
                <a:gs pos="100000">
                  <a:srgbClr val="00008C"/>
                </a:gs>
                <a:gs pos="0">
                  <a:srgbClr val="0090D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55680">
                <a:defRPr/>
              </a:pPr>
              <a:endParaRPr lang="en-US" sz="1123">
                <a:solidFill>
                  <a:prstClr val="white"/>
                </a:solidFill>
                <a:latin typeface="Calibri Light" panose="020F0302020204030204" pitchFamily="34" charset="0"/>
                <a:ea typeface="STKaiti"/>
                <a:cs typeface="Calibri" pitchFamily="34" charset="0"/>
              </a:endParaRPr>
            </a:p>
          </p:txBody>
        </p:sp>
        <p:sp>
          <p:nvSpPr>
            <p:cNvPr id="17" name="Rectangle 13">
              <a:extLst>
                <a:ext uri="{FF2B5EF4-FFF2-40B4-BE49-F238E27FC236}">
                  <a16:creationId xmlns:a16="http://schemas.microsoft.com/office/drawing/2014/main" id="{F9568FC2-2717-8E4A-86FD-023721A1EDE0}"/>
                </a:ext>
              </a:extLst>
            </p:cNvPr>
            <p:cNvSpPr/>
            <p:nvPr/>
          </p:nvSpPr>
          <p:spPr>
            <a:xfrm>
              <a:off x="2723468" y="2015707"/>
              <a:ext cx="249459" cy="215291"/>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827634"/>
                <a:gd name="connsiteY0" fmla="*/ 229572 h 400259"/>
                <a:gd name="connsiteX1" fmla="*/ 521159 w 827634"/>
                <a:gd name="connsiteY1" fmla="*/ 0 h 400259"/>
                <a:gd name="connsiteX2" fmla="*/ 827634 w 827634"/>
                <a:gd name="connsiteY2" fmla="*/ 400259 h 400259"/>
                <a:gd name="connsiteX3" fmla="*/ 0 w 827634"/>
                <a:gd name="connsiteY3" fmla="*/ 229572 h 400259"/>
                <a:gd name="connsiteX0" fmla="*/ 97196 w 618355"/>
                <a:gd name="connsiteY0" fmla="*/ 229572 h 414166"/>
                <a:gd name="connsiteX1" fmla="*/ 618355 w 618355"/>
                <a:gd name="connsiteY1" fmla="*/ 0 h 414166"/>
                <a:gd name="connsiteX2" fmla="*/ 0 w 618355"/>
                <a:gd name="connsiteY2" fmla="*/ 414166 h 414166"/>
                <a:gd name="connsiteX3" fmla="*/ 97196 w 618355"/>
                <a:gd name="connsiteY3" fmla="*/ 229572 h 414166"/>
                <a:gd name="connsiteX0" fmla="*/ 97196 w 187231"/>
                <a:gd name="connsiteY0" fmla="*/ 0 h 184594"/>
                <a:gd name="connsiteX1" fmla="*/ 187231 w 187231"/>
                <a:gd name="connsiteY1" fmla="*/ 69433 h 184594"/>
                <a:gd name="connsiteX2" fmla="*/ 0 w 187231"/>
                <a:gd name="connsiteY2" fmla="*/ 184594 h 184594"/>
                <a:gd name="connsiteX3" fmla="*/ 97196 w 187231"/>
                <a:gd name="connsiteY3" fmla="*/ 0 h 184594"/>
                <a:gd name="connsiteX0" fmla="*/ 0 w 113262"/>
                <a:gd name="connsiteY0" fmla="*/ 0 h 208784"/>
                <a:gd name="connsiteX1" fmla="*/ 90035 w 113262"/>
                <a:gd name="connsiteY1" fmla="*/ 69433 h 208784"/>
                <a:gd name="connsiteX2" fmla="*/ 113262 w 113262"/>
                <a:gd name="connsiteY2" fmla="*/ 208784 h 208784"/>
                <a:gd name="connsiteX3" fmla="*/ 0 w 113262"/>
                <a:gd name="connsiteY3" fmla="*/ 0 h 208784"/>
                <a:gd name="connsiteX0" fmla="*/ 106872 w 196907"/>
                <a:gd name="connsiteY0" fmla="*/ 0 h 194270"/>
                <a:gd name="connsiteX1" fmla="*/ 196907 w 196907"/>
                <a:gd name="connsiteY1" fmla="*/ 69433 h 194270"/>
                <a:gd name="connsiteX2" fmla="*/ 0 w 196907"/>
                <a:gd name="connsiteY2" fmla="*/ 194270 h 194270"/>
                <a:gd name="connsiteX3" fmla="*/ 106872 w 196907"/>
                <a:gd name="connsiteY3" fmla="*/ 0 h 194270"/>
                <a:gd name="connsiteX0" fmla="*/ 159424 w 249459"/>
                <a:gd name="connsiteY0" fmla="*/ 0 h 215291"/>
                <a:gd name="connsiteX1" fmla="*/ 249459 w 249459"/>
                <a:gd name="connsiteY1" fmla="*/ 69433 h 215291"/>
                <a:gd name="connsiteX2" fmla="*/ 0 w 249459"/>
                <a:gd name="connsiteY2" fmla="*/ 215291 h 215291"/>
                <a:gd name="connsiteX3" fmla="*/ 159424 w 249459"/>
                <a:gd name="connsiteY3" fmla="*/ 0 h 215291"/>
              </a:gdLst>
              <a:ahLst/>
              <a:cxnLst>
                <a:cxn ang="0">
                  <a:pos x="connsiteX0" y="connsiteY0"/>
                </a:cxn>
                <a:cxn ang="0">
                  <a:pos x="connsiteX1" y="connsiteY1"/>
                </a:cxn>
                <a:cxn ang="0">
                  <a:pos x="connsiteX2" y="connsiteY2"/>
                </a:cxn>
                <a:cxn ang="0">
                  <a:pos x="connsiteX3" y="connsiteY3"/>
                </a:cxn>
              </a:cxnLst>
              <a:rect l="l" t="t" r="r" b="b"/>
              <a:pathLst>
                <a:path w="249459" h="215291">
                  <a:moveTo>
                    <a:pt x="159424" y="0"/>
                  </a:moveTo>
                  <a:lnTo>
                    <a:pt x="249459" y="69433"/>
                  </a:lnTo>
                  <a:lnTo>
                    <a:pt x="0" y="215291"/>
                  </a:lnTo>
                  <a:lnTo>
                    <a:pt x="159424" y="0"/>
                  </a:lnTo>
                  <a:close/>
                </a:path>
              </a:pathLst>
            </a:custGeom>
            <a:gradFill>
              <a:gsLst>
                <a:gs pos="100000">
                  <a:srgbClr val="F68400"/>
                </a:gs>
                <a:gs pos="0">
                  <a:srgbClr val="FBB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55680">
                <a:defRPr/>
              </a:pPr>
              <a:endParaRPr lang="en-US" sz="1123">
                <a:solidFill>
                  <a:prstClr val="white"/>
                </a:solidFill>
                <a:latin typeface="Calibri Light" panose="020F0302020204030204" pitchFamily="34" charset="0"/>
                <a:ea typeface="STKaiti"/>
                <a:cs typeface="Calibri" pitchFamily="34" charset="0"/>
              </a:endParaRPr>
            </a:p>
          </p:txBody>
        </p:sp>
      </p:grpSp>
      <p:sp>
        <p:nvSpPr>
          <p:cNvPr id="23" name="Content Placeholder 1">
            <a:extLst>
              <a:ext uri="{FF2B5EF4-FFF2-40B4-BE49-F238E27FC236}">
                <a16:creationId xmlns:a16="http://schemas.microsoft.com/office/drawing/2014/main" id="{BB62E528-C22D-4718-A683-C3D9BDEB50BA}"/>
              </a:ext>
            </a:extLst>
          </p:cNvPr>
          <p:cNvSpPr txBox="1">
            <a:spLocks/>
          </p:cNvSpPr>
          <p:nvPr/>
        </p:nvSpPr>
        <p:spPr bwMode="gray">
          <a:xfrm>
            <a:off x="7256549" y="1689351"/>
            <a:ext cx="2157178" cy="3296736"/>
          </a:xfrm>
          <a:prstGeom prst="rect">
            <a:avLst/>
          </a:prstGeom>
        </p:spPr>
        <p:txBody>
          <a:bodyPr wrap="square">
            <a:spAutoFit/>
          </a:bodyPr>
          <a:lstStyle>
            <a:defPPr>
              <a:defRPr lang="en-US"/>
            </a:defPPr>
            <a:lvl1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defRPr sz="1363" b="1">
                <a:solidFill>
                  <a:schemeClr val="tx2">
                    <a:lumMod val="50000"/>
                  </a:schemeClr>
                </a:solidFill>
                <a:latin typeface="Calibri" pitchFamily="34" charset="0"/>
                <a:cs typeface="Calibri Light"/>
              </a:defRPr>
            </a:lvl1pPr>
          </a:lstStyle>
          <a:p>
            <a:r>
              <a:rPr lang="en-GB" dirty="0"/>
              <a:t>Provides user self registration UI</a:t>
            </a:r>
          </a:p>
          <a:p>
            <a:r>
              <a:rPr lang="en-GB" dirty="0"/>
              <a:t>Self password reset</a:t>
            </a:r>
          </a:p>
          <a:p>
            <a:r>
              <a:rPr lang="en-GB" dirty="0"/>
              <a:t>User privacy and consent management</a:t>
            </a:r>
          </a:p>
          <a:p>
            <a:r>
              <a:rPr lang="en-GB" dirty="0"/>
              <a:t>Fined grained delegation and consent</a:t>
            </a:r>
          </a:p>
          <a:p>
            <a:r>
              <a:rPr lang="en-GB" dirty="0"/>
              <a:t>Resource Sharing</a:t>
            </a:r>
          </a:p>
          <a:p>
            <a:endParaRPr lang="en-GB" dirty="0"/>
          </a:p>
        </p:txBody>
      </p:sp>
    </p:spTree>
    <p:extLst>
      <p:ext uri="{BB962C8B-B14F-4D97-AF65-F5344CB8AC3E}">
        <p14:creationId xmlns:p14="http://schemas.microsoft.com/office/powerpoint/2010/main" val="2508887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ounded Rectangle 21">
            <a:extLst>
              <a:ext uri="{FF2B5EF4-FFF2-40B4-BE49-F238E27FC236}">
                <a16:creationId xmlns:a16="http://schemas.microsoft.com/office/drawing/2014/main" id="{4104FE41-B2D4-B84C-A928-7C487325D31E}"/>
              </a:ext>
            </a:extLst>
          </p:cNvPr>
          <p:cNvSpPr/>
          <p:nvPr/>
        </p:nvSpPr>
        <p:spPr>
          <a:xfrm>
            <a:off x="9636566" y="1571359"/>
            <a:ext cx="2322642" cy="4516149"/>
          </a:xfrm>
          <a:prstGeom prst="roundRect">
            <a:avLst>
              <a:gd name="adj" fmla="val 6080"/>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1" dirty="0">
              <a:latin typeface="Lato Light" panose="020F0502020204030203" pitchFamily="34" charset="0"/>
            </a:endParaRPr>
          </a:p>
        </p:txBody>
      </p:sp>
      <p:sp>
        <p:nvSpPr>
          <p:cNvPr id="21" name="Rounded Rectangle 20">
            <a:extLst>
              <a:ext uri="{FF2B5EF4-FFF2-40B4-BE49-F238E27FC236}">
                <a16:creationId xmlns:a16="http://schemas.microsoft.com/office/drawing/2014/main" id="{296AE371-D439-0C41-8F3B-8053EA6D35BE}"/>
              </a:ext>
            </a:extLst>
          </p:cNvPr>
          <p:cNvSpPr/>
          <p:nvPr/>
        </p:nvSpPr>
        <p:spPr>
          <a:xfrm>
            <a:off x="7221044" y="1571359"/>
            <a:ext cx="2322642" cy="4516149"/>
          </a:xfrm>
          <a:prstGeom prst="roundRect">
            <a:avLst>
              <a:gd name="adj" fmla="val 608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31" dirty="0">
              <a:latin typeface="Lato Light" panose="020F0502020204030203" pitchFamily="34" charset="0"/>
            </a:endParaRPr>
          </a:p>
        </p:txBody>
      </p:sp>
      <p:sp>
        <p:nvSpPr>
          <p:cNvPr id="20" name="Rounded Rectangle 19">
            <a:extLst>
              <a:ext uri="{FF2B5EF4-FFF2-40B4-BE49-F238E27FC236}">
                <a16:creationId xmlns:a16="http://schemas.microsoft.com/office/drawing/2014/main" id="{5D13D2DC-048F-8C45-B4D5-FEFFB5D0EC8D}"/>
              </a:ext>
            </a:extLst>
          </p:cNvPr>
          <p:cNvSpPr/>
          <p:nvPr/>
        </p:nvSpPr>
        <p:spPr>
          <a:xfrm>
            <a:off x="5350727" y="1588069"/>
            <a:ext cx="1771293" cy="4516149"/>
          </a:xfrm>
          <a:prstGeom prst="roundRect">
            <a:avLst>
              <a:gd name="adj" fmla="val 608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31" dirty="0">
              <a:latin typeface="Lato Light" panose="020F0502020204030203" pitchFamily="34" charset="0"/>
            </a:endParaRPr>
          </a:p>
        </p:txBody>
      </p:sp>
      <p:sp useBgFill="1">
        <p:nvSpPr>
          <p:cNvPr id="19" name="Rounded Rectangle 18">
            <a:extLst>
              <a:ext uri="{FF2B5EF4-FFF2-40B4-BE49-F238E27FC236}">
                <a16:creationId xmlns:a16="http://schemas.microsoft.com/office/drawing/2014/main" id="{6718E934-3FB7-C745-BA65-C9F3EB1DF477}"/>
              </a:ext>
            </a:extLst>
          </p:cNvPr>
          <p:cNvSpPr/>
          <p:nvPr/>
        </p:nvSpPr>
        <p:spPr>
          <a:xfrm>
            <a:off x="2841099" y="1571359"/>
            <a:ext cx="2395694" cy="4516149"/>
          </a:xfrm>
          <a:prstGeom prst="roundRect">
            <a:avLst>
              <a:gd name="adj" fmla="val 6080"/>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1" dirty="0">
              <a:latin typeface="Lato Light" panose="020F0502020204030203" pitchFamily="34" charset="0"/>
            </a:endParaRPr>
          </a:p>
        </p:txBody>
      </p:sp>
      <p:sp useBgFill="1">
        <p:nvSpPr>
          <p:cNvPr id="18" name="Rounded Rectangle 17">
            <a:extLst>
              <a:ext uri="{FF2B5EF4-FFF2-40B4-BE49-F238E27FC236}">
                <a16:creationId xmlns:a16="http://schemas.microsoft.com/office/drawing/2014/main" id="{A152E096-B88F-7C48-87B0-27DA579DE20F}"/>
              </a:ext>
            </a:extLst>
          </p:cNvPr>
          <p:cNvSpPr/>
          <p:nvPr/>
        </p:nvSpPr>
        <p:spPr>
          <a:xfrm>
            <a:off x="591064" y="1571359"/>
            <a:ext cx="2146572" cy="4516149"/>
          </a:xfrm>
          <a:prstGeom prst="roundRect">
            <a:avLst>
              <a:gd name="adj" fmla="val 6080"/>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1" dirty="0">
              <a:latin typeface="Lato Light" panose="020F0502020204030203" pitchFamily="34" charset="0"/>
            </a:endParaRPr>
          </a:p>
        </p:txBody>
      </p:sp>
      <p:sp>
        <p:nvSpPr>
          <p:cNvPr id="2" name="Content Placeholder 1">
            <a:extLst>
              <a:ext uri="{FF2B5EF4-FFF2-40B4-BE49-F238E27FC236}">
                <a16:creationId xmlns:a16="http://schemas.microsoft.com/office/drawing/2014/main" id="{29A5B92D-6D21-2B40-99AD-C1D398A9E485}"/>
              </a:ext>
            </a:extLst>
          </p:cNvPr>
          <p:cNvSpPr>
            <a:spLocks noGrp="1"/>
          </p:cNvSpPr>
          <p:nvPr>
            <p:ph idx="1"/>
          </p:nvPr>
        </p:nvSpPr>
        <p:spPr>
          <a:xfrm>
            <a:off x="577998" y="1710894"/>
            <a:ext cx="2146571" cy="2144048"/>
          </a:xfrm>
        </p:spPr>
        <p:txBody>
          <a:bodyPr wrap="square">
            <a:spAutoFit/>
          </a:bodyPr>
          <a:lstStyle/>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Windows Active Directory</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SSO Integration</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IDAM Integration</a:t>
            </a:r>
          </a:p>
          <a:p>
            <a:pPr marL="321540" indent="-274728" defTabSz="1954736">
              <a:spcAft>
                <a:spcPts val="492"/>
              </a:spcAft>
              <a:buClr>
                <a:schemeClr val="accent2">
                  <a:lumMod val="50000"/>
                </a:schemeClr>
              </a:buClr>
              <a:buFont typeface="Courier New" panose="02070309020205020404" pitchFamily="49" charset="0"/>
              <a:buChar char="o"/>
            </a:pPr>
            <a:r>
              <a:rPr lang="en-GB" sz="1363" b="1" kern="1200" dirty="0">
                <a:solidFill>
                  <a:schemeClr val="tx2">
                    <a:lumMod val="50000"/>
                  </a:schemeClr>
                </a:solidFill>
                <a:latin typeface="Calibri" pitchFamily="34" charset="0"/>
                <a:ea typeface="ヒラギノ角ゴ Pro W3" pitchFamily="124" charset="-128"/>
              </a:rPr>
              <a:t>Email Server</a:t>
            </a:r>
          </a:p>
          <a:p>
            <a:pPr marL="321540" indent="-274728" defTabSz="1954736">
              <a:spcAft>
                <a:spcPts val="492"/>
              </a:spcAft>
              <a:buClr>
                <a:schemeClr val="accent2">
                  <a:lumMod val="50000"/>
                </a:schemeClr>
              </a:buClr>
              <a:buFont typeface="Courier New" panose="02070309020205020404" pitchFamily="49" charset="0"/>
              <a:buChar char="o"/>
            </a:pPr>
            <a:endParaRPr lang="en-GB" sz="1363" b="1" kern="1200" dirty="0">
              <a:solidFill>
                <a:schemeClr val="tx2">
                  <a:lumMod val="50000"/>
                </a:schemeClr>
              </a:solidFill>
              <a:latin typeface="Calibri" pitchFamily="34" charset="0"/>
              <a:ea typeface="ヒラギノ角ゴ Pro W3" pitchFamily="124" charset="-128"/>
            </a:endParaRPr>
          </a:p>
        </p:txBody>
      </p:sp>
      <p:sp>
        <p:nvSpPr>
          <p:cNvPr id="3" name="Title 2">
            <a:extLst>
              <a:ext uri="{FF2B5EF4-FFF2-40B4-BE49-F238E27FC236}">
                <a16:creationId xmlns:a16="http://schemas.microsoft.com/office/drawing/2014/main" id="{3B2119C5-BDCB-5B4A-8155-395542C9FF3F}"/>
              </a:ext>
            </a:extLst>
          </p:cNvPr>
          <p:cNvSpPr>
            <a:spLocks noGrp="1"/>
          </p:cNvSpPr>
          <p:nvPr>
            <p:ph type="title"/>
          </p:nvPr>
        </p:nvSpPr>
        <p:spPr>
          <a:xfrm>
            <a:off x="778021" y="160882"/>
            <a:ext cx="8892344" cy="56738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PIM/PAM Solution feature – High Level</a:t>
            </a:r>
          </a:p>
        </p:txBody>
      </p:sp>
      <p:sp>
        <p:nvSpPr>
          <p:cNvPr id="5" name="Content Placeholder 1">
            <a:extLst>
              <a:ext uri="{FF2B5EF4-FFF2-40B4-BE49-F238E27FC236}">
                <a16:creationId xmlns:a16="http://schemas.microsoft.com/office/drawing/2014/main" id="{4E0D9D72-E13B-1A4D-AE40-EE2DC09A2ADC}"/>
              </a:ext>
            </a:extLst>
          </p:cNvPr>
          <p:cNvSpPr txBox="1">
            <a:spLocks/>
          </p:cNvSpPr>
          <p:nvPr/>
        </p:nvSpPr>
        <p:spPr bwMode="gray">
          <a:xfrm>
            <a:off x="2877626" y="1725648"/>
            <a:ext cx="2322641" cy="4357090"/>
          </a:xfrm>
          <a:prstGeom prst="rect">
            <a:avLst/>
          </a:prstGeom>
        </p:spPr>
        <p:txBody>
          <a:bodyPr wrap="square">
            <a:spAutoFit/>
          </a:bodyPr>
          <a:lstStyle>
            <a:defPPr>
              <a:defRPr lang="en-US"/>
            </a:defPPr>
            <a:lvl1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defRPr sz="1363" b="1">
                <a:solidFill>
                  <a:schemeClr val="tx2">
                    <a:lumMod val="50000"/>
                  </a:schemeClr>
                </a:solidFill>
                <a:latin typeface="Calibri" pitchFamily="34" charset="0"/>
                <a:cs typeface="Calibri Light"/>
              </a:defRPr>
            </a:lvl1pPr>
          </a:lstStyle>
          <a:p>
            <a:r>
              <a:rPr lang="en-GB" dirty="0"/>
              <a:t>Privileged Password Management</a:t>
            </a:r>
          </a:p>
          <a:p>
            <a:r>
              <a:rPr lang="en-GB" dirty="0"/>
              <a:t>Privileged Session Management</a:t>
            </a:r>
          </a:p>
          <a:p>
            <a:r>
              <a:rPr lang="en-GB" dirty="0"/>
              <a:t>Service account Password management</a:t>
            </a:r>
          </a:p>
          <a:p>
            <a:r>
              <a:rPr lang="en-GB" dirty="0"/>
              <a:t>Web Application Session Management</a:t>
            </a:r>
          </a:p>
          <a:p>
            <a:r>
              <a:rPr lang="en-GB" dirty="0"/>
              <a:t>Network Devices Password Management</a:t>
            </a:r>
          </a:p>
          <a:p>
            <a:r>
              <a:rPr lang="en-GB" dirty="0"/>
              <a:t>Database password Management.</a:t>
            </a:r>
          </a:p>
          <a:p>
            <a:r>
              <a:rPr lang="en-GB" dirty="0"/>
              <a:t>Privileged Remote Access</a:t>
            </a:r>
          </a:p>
        </p:txBody>
      </p:sp>
      <p:sp>
        <p:nvSpPr>
          <p:cNvPr id="6" name="Rectangle 5">
            <a:extLst>
              <a:ext uri="{FF2B5EF4-FFF2-40B4-BE49-F238E27FC236}">
                <a16:creationId xmlns:a16="http://schemas.microsoft.com/office/drawing/2014/main" id="{45C917BF-BE9D-B141-B626-0234DCC7417E}"/>
              </a:ext>
            </a:extLst>
          </p:cNvPr>
          <p:cNvSpPr/>
          <p:nvPr/>
        </p:nvSpPr>
        <p:spPr>
          <a:xfrm>
            <a:off x="5413308" y="1659461"/>
            <a:ext cx="1657849" cy="3736149"/>
          </a:xfrm>
          <a:prstGeom prst="rect">
            <a:avLst/>
          </a:prstGeom>
        </p:spPr>
        <p:txBody>
          <a:bodyPr wrap="square">
            <a:spAutoFit/>
          </a:bodyPr>
          <a:lstStyle/>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Windows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Linux</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Oracle</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SQL</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Sybase</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Mongo DB</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Network Devices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Web application</a:t>
            </a:r>
          </a:p>
        </p:txBody>
      </p:sp>
      <p:sp>
        <p:nvSpPr>
          <p:cNvPr id="8" name="Rectangle 7">
            <a:extLst>
              <a:ext uri="{FF2B5EF4-FFF2-40B4-BE49-F238E27FC236}">
                <a16:creationId xmlns:a16="http://schemas.microsoft.com/office/drawing/2014/main" id="{96B30B90-4A6E-234D-BE0D-ABA0C128EEB3}"/>
              </a:ext>
            </a:extLst>
          </p:cNvPr>
          <p:cNvSpPr/>
          <p:nvPr/>
        </p:nvSpPr>
        <p:spPr>
          <a:xfrm>
            <a:off x="7235954" y="1614268"/>
            <a:ext cx="2209208" cy="4820547"/>
          </a:xfrm>
          <a:prstGeom prst="rect">
            <a:avLst/>
          </a:prstGeom>
        </p:spPr>
        <p:txBody>
          <a:bodyPr wrap="square">
            <a:spAutoFit/>
          </a:bodyPr>
          <a:lstStyle/>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Access policies </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Connection profiles for lateral movement and suspicious activities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Session Recording</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Enhanced Session Auditing with key strokes and windows title detection </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Session Auditing</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Multi level Approval workflow to privileged account and systems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DSS Key Management</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endParaRPr lang="en-GB" sz="1538" b="1" dirty="0">
              <a:solidFill>
                <a:schemeClr val="tx2">
                  <a:lumMod val="50000"/>
                </a:schemeClr>
              </a:solidFill>
              <a:latin typeface="Calibri" pitchFamily="34" charset="0"/>
              <a:cs typeface="Calibri Light"/>
            </a:endParaRPr>
          </a:p>
        </p:txBody>
      </p:sp>
      <p:sp>
        <p:nvSpPr>
          <p:cNvPr id="9" name="Rectangle 8">
            <a:extLst>
              <a:ext uri="{FF2B5EF4-FFF2-40B4-BE49-F238E27FC236}">
                <a16:creationId xmlns:a16="http://schemas.microsoft.com/office/drawing/2014/main" id="{03123DA1-B278-364D-9ECC-2930BF50A3E3}"/>
              </a:ext>
            </a:extLst>
          </p:cNvPr>
          <p:cNvSpPr/>
          <p:nvPr/>
        </p:nvSpPr>
        <p:spPr bwMode="auto">
          <a:xfrm>
            <a:off x="775437" y="1050589"/>
            <a:ext cx="10837688" cy="337985"/>
          </a:xfrm>
          <a:prstGeom prst="rect">
            <a:avLst/>
          </a:prstGeom>
          <a:solidFill>
            <a:srgbClr val="F0F0F0"/>
          </a:solidFill>
          <a:ln w="6350" cap="flat" cmpd="sng" algn="ctr">
            <a:noFill/>
            <a:prstDash val="solid"/>
            <a:round/>
            <a:headEnd type="none" w="med" len="med"/>
            <a:tailEnd type="none" w="med" len="med"/>
          </a:ln>
          <a:effectLst/>
        </p:spPr>
        <p:txBody>
          <a:bodyPr vert="horz" wrap="none" lIns="114089" tIns="57044" rIns="114089" bIns="57044" numCol="1" rtlCol="0" anchor="ctr" anchorCtr="0" compatLnSpc="1">
            <a:prstTxWarp prst="textNoShape">
              <a:avLst/>
            </a:prstTxWarp>
          </a:bodyPr>
          <a:lstStyle/>
          <a:p>
            <a:pPr defTabSz="1140933">
              <a:defRPr/>
            </a:pPr>
            <a:endParaRPr lang="en-US" sz="2307" dirty="0">
              <a:solidFill>
                <a:srgbClr val="7C7C7C"/>
              </a:solidFill>
              <a:latin typeface="Calibri Light" panose="020F0302020204030204" pitchFamily="34" charset="0"/>
              <a:ea typeface="STKaiti"/>
            </a:endParaRPr>
          </a:p>
        </p:txBody>
      </p:sp>
      <p:graphicFrame>
        <p:nvGraphicFramePr>
          <p:cNvPr id="10" name="Table 9">
            <a:extLst>
              <a:ext uri="{FF2B5EF4-FFF2-40B4-BE49-F238E27FC236}">
                <a16:creationId xmlns:a16="http://schemas.microsoft.com/office/drawing/2014/main" id="{B13C11AB-E5AB-7D47-B3EF-A8AF203347C7}"/>
              </a:ext>
            </a:extLst>
          </p:cNvPr>
          <p:cNvGraphicFramePr>
            <a:graphicFrameLocks noGrp="1"/>
          </p:cNvGraphicFramePr>
          <p:nvPr>
            <p:extLst>
              <p:ext uri="{D42A27DB-BD31-4B8C-83A1-F6EECF244321}">
                <p14:modId xmlns:p14="http://schemas.microsoft.com/office/powerpoint/2010/main" val="3131837017"/>
              </p:ext>
            </p:extLst>
          </p:nvPr>
        </p:nvGraphicFramePr>
        <p:xfrm>
          <a:off x="580211" y="1050373"/>
          <a:ext cx="11285503" cy="560266"/>
        </p:xfrm>
        <a:graphic>
          <a:graphicData uri="http://schemas.openxmlformats.org/drawingml/2006/table">
            <a:tbl>
              <a:tblPr firstRow="1" bandRow="1">
                <a:tableStyleId>{5C22544A-7EE6-4342-B048-85BDC9FD1C3A}</a:tableStyleId>
              </a:tblPr>
              <a:tblGrid>
                <a:gridCol w="2287269">
                  <a:extLst>
                    <a:ext uri="{9D8B030D-6E8A-4147-A177-3AD203B41FA5}">
                      <a16:colId xmlns:a16="http://schemas.microsoft.com/office/drawing/2014/main" val="20000"/>
                    </a:ext>
                  </a:extLst>
                </a:gridCol>
                <a:gridCol w="2469128">
                  <a:extLst>
                    <a:ext uri="{9D8B030D-6E8A-4147-A177-3AD203B41FA5}">
                      <a16:colId xmlns:a16="http://schemas.microsoft.com/office/drawing/2014/main" val="20001"/>
                    </a:ext>
                  </a:extLst>
                </a:gridCol>
                <a:gridCol w="1924329">
                  <a:extLst>
                    <a:ext uri="{9D8B030D-6E8A-4147-A177-3AD203B41FA5}">
                      <a16:colId xmlns:a16="http://schemas.microsoft.com/office/drawing/2014/main" val="20002"/>
                    </a:ext>
                  </a:extLst>
                </a:gridCol>
                <a:gridCol w="2361823">
                  <a:extLst>
                    <a:ext uri="{9D8B030D-6E8A-4147-A177-3AD203B41FA5}">
                      <a16:colId xmlns:a16="http://schemas.microsoft.com/office/drawing/2014/main" val="20003"/>
                    </a:ext>
                  </a:extLst>
                </a:gridCol>
                <a:gridCol w="2242954">
                  <a:extLst>
                    <a:ext uri="{9D8B030D-6E8A-4147-A177-3AD203B41FA5}">
                      <a16:colId xmlns:a16="http://schemas.microsoft.com/office/drawing/2014/main" val="20004"/>
                    </a:ext>
                  </a:extLst>
                </a:gridCol>
              </a:tblGrid>
              <a:tr h="560266">
                <a:tc>
                  <a:txBody>
                    <a:bodyPr/>
                    <a:lstStyle/>
                    <a:p>
                      <a:pPr marL="53975" marR="0" indent="66675" algn="ctr" defTabSz="1038977" rtl="0" eaLnBrk="1" fontAlgn="auto" latinLnBrk="0" hangingPunct="1">
                        <a:lnSpc>
                          <a:spcPct val="100000"/>
                        </a:lnSpc>
                        <a:spcBef>
                          <a:spcPts val="0"/>
                        </a:spcBef>
                        <a:spcAft>
                          <a:spcPts val="0"/>
                        </a:spcAft>
                        <a:buClrTx/>
                        <a:buSzTx/>
                        <a:buFontTx/>
                        <a:buNone/>
                        <a:tabLst/>
                        <a:defRPr/>
                      </a:pPr>
                      <a:r>
                        <a:rPr lang="en-US" sz="1400" b="1" i="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Integrated Systems</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76200" cap="flat" cmpd="sng" algn="ctr">
                      <a:no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marR="0" indent="66675" algn="ctr" defTabSz="1038977" rtl="0" eaLnBrk="1" fontAlgn="auto" latinLnBrk="0" hangingPunct="1">
                        <a:lnSpc>
                          <a:spcPct val="100000"/>
                        </a:lnSpc>
                        <a:spcBef>
                          <a:spcPts val="0"/>
                        </a:spcBef>
                        <a:spcAft>
                          <a:spcPts val="0"/>
                        </a:spcAft>
                        <a:buClrTx/>
                        <a:buSzTx/>
                        <a:buFontTx/>
                        <a:buNone/>
                        <a:tabLst/>
                        <a:defRPr/>
                      </a:pP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Password and Session Management</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Supported Platform</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Policies and Security</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4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Reporting &amp; Dashboard</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5567" marR="85567" marT="42784" marB="42784" anchor="ctr">
                    <a:lnL w="12700" cap="flat" cmpd="sng" algn="ctr">
                      <a:solidFill>
                        <a:srgbClr val="FFC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F1CFA07D-AE6F-4B46-A5F7-FEA7DF978C15}"/>
              </a:ext>
            </a:extLst>
          </p:cNvPr>
          <p:cNvSpPr/>
          <p:nvPr/>
        </p:nvSpPr>
        <p:spPr>
          <a:xfrm>
            <a:off x="9522473" y="1604771"/>
            <a:ext cx="2230863" cy="4372670"/>
          </a:xfrm>
          <a:prstGeom prst="rect">
            <a:avLst/>
          </a:prstGeom>
        </p:spPr>
        <p:txBody>
          <a:bodyPr wrap="square">
            <a:spAutoFit/>
          </a:bodyPr>
          <a:lstStyle/>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Account Password Age</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Smart Rule Details</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Entitlement report</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Password Activity</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Session Activity</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Password Release Activity</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r>
              <a:rPr lang="en-GB" sz="1363" b="1" dirty="0">
                <a:solidFill>
                  <a:schemeClr val="tx2">
                    <a:lumMod val="50000"/>
                  </a:schemeClr>
                </a:solidFill>
                <a:latin typeface="Calibri" pitchFamily="34" charset="0"/>
                <a:cs typeface="Calibri Light"/>
              </a:rPr>
              <a:t>Admin Session Activity</a:t>
            </a:r>
          </a:p>
          <a:p>
            <a:pPr marL="321540" indent="-274728" algn="l" defTabSz="1954736" eaLnBrk="0" hangingPunct="0">
              <a:spcBef>
                <a:spcPct val="75000"/>
              </a:spcBef>
              <a:spcAft>
                <a:spcPts val="492"/>
              </a:spcAft>
              <a:buClr>
                <a:schemeClr val="accent2">
                  <a:lumMod val="50000"/>
                </a:schemeClr>
              </a:buClr>
              <a:buFont typeface="Courier New" panose="02070309020205020404" pitchFamily="49" charset="0"/>
              <a:buChar char="o"/>
            </a:pPr>
            <a:endParaRPr lang="en-US" sz="1363" b="1" dirty="0">
              <a:solidFill>
                <a:schemeClr val="tx2">
                  <a:lumMod val="50000"/>
                </a:schemeClr>
              </a:solidFill>
              <a:latin typeface="Calibri" pitchFamily="34" charset="0"/>
              <a:cs typeface="Calibri Light"/>
            </a:endParaRPr>
          </a:p>
        </p:txBody>
      </p:sp>
      <p:grpSp>
        <p:nvGrpSpPr>
          <p:cNvPr id="13" name="Group 12">
            <a:extLst>
              <a:ext uri="{FF2B5EF4-FFF2-40B4-BE49-F238E27FC236}">
                <a16:creationId xmlns:a16="http://schemas.microsoft.com/office/drawing/2014/main" id="{453EC356-AC98-EB45-8E87-BCCC3BBC4D84}"/>
              </a:ext>
            </a:extLst>
          </p:cNvPr>
          <p:cNvGrpSpPr/>
          <p:nvPr/>
        </p:nvGrpSpPr>
        <p:grpSpPr>
          <a:xfrm>
            <a:off x="484877" y="697997"/>
            <a:ext cx="11720933" cy="383813"/>
            <a:chOff x="429566" y="2015707"/>
            <a:chExt cx="2543361" cy="609291"/>
          </a:xfrm>
        </p:grpSpPr>
        <p:sp>
          <p:nvSpPr>
            <p:cNvPr id="14" name="Rectangle 13">
              <a:extLst>
                <a:ext uri="{FF2B5EF4-FFF2-40B4-BE49-F238E27FC236}">
                  <a16:creationId xmlns:a16="http://schemas.microsoft.com/office/drawing/2014/main" id="{53588FC7-CD55-ED42-A419-431C175F686F}"/>
                </a:ext>
              </a:extLst>
            </p:cNvPr>
            <p:cNvSpPr/>
            <p:nvPr/>
          </p:nvSpPr>
          <p:spPr>
            <a:xfrm rot="256598">
              <a:off x="429566" y="2311937"/>
              <a:ext cx="141872" cy="302350"/>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492370"/>
                <a:gd name="connsiteY0" fmla="*/ 545961 h 566057"/>
                <a:gd name="connsiteX1" fmla="*/ 55267 w 492370"/>
                <a:gd name="connsiteY1" fmla="*/ 0 h 566057"/>
                <a:gd name="connsiteX2" fmla="*/ 492370 w 492370"/>
                <a:gd name="connsiteY2" fmla="*/ 566057 h 566057"/>
                <a:gd name="connsiteX3" fmla="*/ 0 w 492370"/>
                <a:gd name="connsiteY3" fmla="*/ 545961 h 566057"/>
                <a:gd name="connsiteX0" fmla="*/ 0 w 371790"/>
                <a:gd name="connsiteY0" fmla="*/ 545961 h 545961"/>
                <a:gd name="connsiteX1" fmla="*/ 55267 w 371790"/>
                <a:gd name="connsiteY1" fmla="*/ 0 h 545961"/>
                <a:gd name="connsiteX2" fmla="*/ 371790 w 371790"/>
                <a:gd name="connsiteY2" fmla="*/ 410308 h 545961"/>
                <a:gd name="connsiteX3" fmla="*/ 0 w 371790"/>
                <a:gd name="connsiteY3" fmla="*/ 545961 h 545961"/>
                <a:gd name="connsiteX0" fmla="*/ 0 w 502418"/>
                <a:gd name="connsiteY0" fmla="*/ 545961 h 545961"/>
                <a:gd name="connsiteX1" fmla="*/ 55267 w 502418"/>
                <a:gd name="connsiteY1" fmla="*/ 0 h 545961"/>
                <a:gd name="connsiteX2" fmla="*/ 502418 w 502418"/>
                <a:gd name="connsiteY2" fmla="*/ 540937 h 545961"/>
                <a:gd name="connsiteX3" fmla="*/ 0 w 502418"/>
                <a:gd name="connsiteY3" fmla="*/ 545961 h 545961"/>
                <a:gd name="connsiteX0" fmla="*/ 15072 w 517490"/>
                <a:gd name="connsiteY0" fmla="*/ 284704 h 284704"/>
                <a:gd name="connsiteX1" fmla="*/ 0 w 517490"/>
                <a:gd name="connsiteY1" fmla="*/ 0 h 284704"/>
                <a:gd name="connsiteX2" fmla="*/ 517490 w 517490"/>
                <a:gd name="connsiteY2" fmla="*/ 279680 h 284704"/>
                <a:gd name="connsiteX3" fmla="*/ 15072 w 517490"/>
                <a:gd name="connsiteY3" fmla="*/ 284704 h 284704"/>
                <a:gd name="connsiteX0" fmla="*/ 0 w 512466"/>
                <a:gd name="connsiteY0" fmla="*/ 304801 h 304801"/>
                <a:gd name="connsiteX1" fmla="*/ 512466 w 512466"/>
                <a:gd name="connsiteY1" fmla="*/ 0 h 304801"/>
                <a:gd name="connsiteX2" fmla="*/ 502418 w 512466"/>
                <a:gd name="connsiteY2" fmla="*/ 299777 h 304801"/>
                <a:gd name="connsiteX3" fmla="*/ 0 w 512466"/>
                <a:gd name="connsiteY3" fmla="*/ 304801 h 304801"/>
                <a:gd name="connsiteX0" fmla="*/ 0 w 346669"/>
                <a:gd name="connsiteY0" fmla="*/ 334946 h 334946"/>
                <a:gd name="connsiteX1" fmla="*/ 346669 w 346669"/>
                <a:gd name="connsiteY1" fmla="*/ 0 h 334946"/>
                <a:gd name="connsiteX2" fmla="*/ 336621 w 346669"/>
                <a:gd name="connsiteY2" fmla="*/ 299777 h 334946"/>
                <a:gd name="connsiteX3" fmla="*/ 0 w 346669"/>
                <a:gd name="connsiteY3" fmla="*/ 334946 h 334946"/>
                <a:gd name="connsiteX0" fmla="*/ 0 w 346669"/>
                <a:gd name="connsiteY0" fmla="*/ 334946 h 334946"/>
                <a:gd name="connsiteX1" fmla="*/ 101322 w 346669"/>
                <a:gd name="connsiteY1" fmla="*/ 233414 h 334946"/>
                <a:gd name="connsiteX2" fmla="*/ 346669 w 346669"/>
                <a:gd name="connsiteY2" fmla="*/ 0 h 334946"/>
                <a:gd name="connsiteX3" fmla="*/ 336621 w 346669"/>
                <a:gd name="connsiteY3" fmla="*/ 299777 h 334946"/>
                <a:gd name="connsiteX4" fmla="*/ 0 w 346669"/>
                <a:gd name="connsiteY4" fmla="*/ 334946 h 334946"/>
                <a:gd name="connsiteX0" fmla="*/ 104669 w 451338"/>
                <a:gd name="connsiteY0" fmla="*/ 334946 h 334946"/>
                <a:gd name="connsiteX1" fmla="*/ 0 w 451338"/>
                <a:gd name="connsiteY1" fmla="*/ 178148 h 334946"/>
                <a:gd name="connsiteX2" fmla="*/ 451338 w 451338"/>
                <a:gd name="connsiteY2" fmla="*/ 0 h 334946"/>
                <a:gd name="connsiteX3" fmla="*/ 441290 w 451338"/>
                <a:gd name="connsiteY3" fmla="*/ 299777 h 334946"/>
                <a:gd name="connsiteX4" fmla="*/ 104669 w 451338"/>
                <a:gd name="connsiteY4" fmla="*/ 334946 h 334946"/>
                <a:gd name="connsiteX0" fmla="*/ 9209 w 451338"/>
                <a:gd name="connsiteY0" fmla="*/ 309825 h 309825"/>
                <a:gd name="connsiteX1" fmla="*/ 0 w 451338"/>
                <a:gd name="connsiteY1" fmla="*/ 178148 h 309825"/>
                <a:gd name="connsiteX2" fmla="*/ 451338 w 451338"/>
                <a:gd name="connsiteY2" fmla="*/ 0 h 309825"/>
                <a:gd name="connsiteX3" fmla="*/ 441290 w 451338"/>
                <a:gd name="connsiteY3" fmla="*/ 299777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389775 w 451338"/>
                <a:gd name="connsiteY3" fmla="*/ 276595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425836 w 451338"/>
                <a:gd name="connsiteY3" fmla="*/ 299777 h 309825"/>
                <a:gd name="connsiteX4" fmla="*/ 9209 w 451338"/>
                <a:gd name="connsiteY4" fmla="*/ 309825 h 309825"/>
                <a:gd name="connsiteX0" fmla="*/ 9209 w 461641"/>
                <a:gd name="connsiteY0" fmla="*/ 312400 h 312400"/>
                <a:gd name="connsiteX1" fmla="*/ 0 w 461641"/>
                <a:gd name="connsiteY1" fmla="*/ 180723 h 312400"/>
                <a:gd name="connsiteX2" fmla="*/ 461641 w 461641"/>
                <a:gd name="connsiteY2" fmla="*/ 0 h 312400"/>
                <a:gd name="connsiteX3" fmla="*/ 425836 w 461641"/>
                <a:gd name="connsiteY3" fmla="*/ 302352 h 312400"/>
                <a:gd name="connsiteX4" fmla="*/ 9209 w 461641"/>
                <a:gd name="connsiteY4" fmla="*/ 312400 h 312400"/>
                <a:gd name="connsiteX0" fmla="*/ 0 w 568342"/>
                <a:gd name="connsiteY0" fmla="*/ 296945 h 302352"/>
                <a:gd name="connsiteX1" fmla="*/ 106701 w 568342"/>
                <a:gd name="connsiteY1" fmla="*/ 180723 h 302352"/>
                <a:gd name="connsiteX2" fmla="*/ 568342 w 568342"/>
                <a:gd name="connsiteY2" fmla="*/ 0 h 302352"/>
                <a:gd name="connsiteX3" fmla="*/ 532537 w 568342"/>
                <a:gd name="connsiteY3" fmla="*/ 302352 h 302352"/>
                <a:gd name="connsiteX4" fmla="*/ 0 w 568342"/>
                <a:gd name="connsiteY4" fmla="*/ 296945 h 302352"/>
                <a:gd name="connsiteX0" fmla="*/ 0 w 568342"/>
                <a:gd name="connsiteY0" fmla="*/ 296945 h 302352"/>
                <a:gd name="connsiteX1" fmla="*/ 122156 w 568342"/>
                <a:gd name="connsiteY1" fmla="*/ 49359 h 302352"/>
                <a:gd name="connsiteX2" fmla="*/ 568342 w 568342"/>
                <a:gd name="connsiteY2" fmla="*/ 0 h 302352"/>
                <a:gd name="connsiteX3" fmla="*/ 532537 w 568342"/>
                <a:gd name="connsiteY3" fmla="*/ 302352 h 302352"/>
                <a:gd name="connsiteX4" fmla="*/ 0 w 568342"/>
                <a:gd name="connsiteY4" fmla="*/ 296945 h 302352"/>
                <a:gd name="connsiteX0" fmla="*/ 0 w 493644"/>
                <a:gd name="connsiteY0" fmla="*/ 173308 h 302352"/>
                <a:gd name="connsiteX1" fmla="*/ 47458 w 493644"/>
                <a:gd name="connsiteY1" fmla="*/ 49359 h 302352"/>
                <a:gd name="connsiteX2" fmla="*/ 493644 w 493644"/>
                <a:gd name="connsiteY2" fmla="*/ 0 h 302352"/>
                <a:gd name="connsiteX3" fmla="*/ 457839 w 493644"/>
                <a:gd name="connsiteY3" fmla="*/ 302352 h 302352"/>
                <a:gd name="connsiteX4" fmla="*/ 0 w 493644"/>
                <a:gd name="connsiteY4" fmla="*/ 173308 h 30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44" h="302352">
                  <a:moveTo>
                    <a:pt x="0" y="173308"/>
                  </a:moveTo>
                  <a:lnTo>
                    <a:pt x="47458" y="49359"/>
                  </a:lnTo>
                  <a:lnTo>
                    <a:pt x="493644" y="0"/>
                  </a:lnTo>
                  <a:lnTo>
                    <a:pt x="457839" y="302352"/>
                  </a:lnTo>
                  <a:lnTo>
                    <a:pt x="0" y="173308"/>
                  </a:lnTo>
                  <a:close/>
                </a:path>
              </a:pathLst>
            </a:custGeom>
            <a:solidFill>
              <a:srgbClr val="F68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55680">
                <a:defRPr/>
              </a:pPr>
              <a:endParaRPr lang="en-US" sz="1123">
                <a:solidFill>
                  <a:prstClr val="white"/>
                </a:solidFill>
                <a:latin typeface="Calibri Light" panose="020F0302020204030204" pitchFamily="34" charset="0"/>
                <a:ea typeface="STKaiti"/>
                <a:cs typeface="Calibri" pitchFamily="34" charset="0"/>
              </a:endParaRPr>
            </a:p>
          </p:txBody>
        </p:sp>
        <p:sp>
          <p:nvSpPr>
            <p:cNvPr id="15" name="Parallelogram 43">
              <a:extLst>
                <a:ext uri="{FF2B5EF4-FFF2-40B4-BE49-F238E27FC236}">
                  <a16:creationId xmlns:a16="http://schemas.microsoft.com/office/drawing/2014/main" id="{6A165C85-B8FF-114F-A0D8-238A02DBABB0}"/>
                </a:ext>
              </a:extLst>
            </p:cNvPr>
            <p:cNvSpPr/>
            <p:nvPr/>
          </p:nvSpPr>
          <p:spPr>
            <a:xfrm flipH="1">
              <a:off x="585473" y="2071495"/>
              <a:ext cx="2293907" cy="411590"/>
            </a:xfrm>
            <a:custGeom>
              <a:avLst/>
              <a:gdLst>
                <a:gd name="connsiteX0" fmla="*/ 0 w 1743388"/>
                <a:gd name="connsiteY0" fmla="*/ 404052 h 404052"/>
                <a:gd name="connsiteX1" fmla="*/ 326805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0 w 1743388"/>
                <a:gd name="connsiteY0" fmla="*/ 404052 h 404052"/>
                <a:gd name="connsiteX1" fmla="*/ 35402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316291 w 1707986"/>
                <a:gd name="connsiteY0" fmla="*/ 414100 h 414100"/>
                <a:gd name="connsiteX1" fmla="*/ 0 w 1707986"/>
                <a:gd name="connsiteY1" fmla="*/ 0 h 414100"/>
                <a:gd name="connsiteX2" fmla="*/ 1707986 w 1707986"/>
                <a:gd name="connsiteY2" fmla="*/ 0 h 414100"/>
                <a:gd name="connsiteX3" fmla="*/ 1381181 w 1707986"/>
                <a:gd name="connsiteY3" fmla="*/ 404052 h 414100"/>
                <a:gd name="connsiteX4" fmla="*/ 316291 w 1707986"/>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381181 w 1687380"/>
                <a:gd name="connsiteY3" fmla="*/ 404052 h 414100"/>
                <a:gd name="connsiteX4" fmla="*/ 316291 w 1687380"/>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401787 w 1687380"/>
                <a:gd name="connsiteY3" fmla="*/ 406628 h 414100"/>
                <a:gd name="connsiteX4" fmla="*/ 316291 w 1687380"/>
                <a:gd name="connsiteY4" fmla="*/ 414100 h 414100"/>
                <a:gd name="connsiteX0" fmla="*/ 316291 w 1689956"/>
                <a:gd name="connsiteY0" fmla="*/ 414100 h 414100"/>
                <a:gd name="connsiteX1" fmla="*/ 0 w 1689956"/>
                <a:gd name="connsiteY1" fmla="*/ 0 h 414100"/>
                <a:gd name="connsiteX2" fmla="*/ 1689956 w 1689956"/>
                <a:gd name="connsiteY2" fmla="*/ 12879 h 414100"/>
                <a:gd name="connsiteX3" fmla="*/ 1401787 w 1689956"/>
                <a:gd name="connsiteY3" fmla="*/ 406628 h 414100"/>
                <a:gd name="connsiteX4" fmla="*/ 316291 w 1689956"/>
                <a:gd name="connsiteY4" fmla="*/ 414100 h 414100"/>
                <a:gd name="connsiteX0" fmla="*/ 190684 w 1564349"/>
                <a:gd name="connsiteY0" fmla="*/ 408275 h 408275"/>
                <a:gd name="connsiteX1" fmla="*/ 0 w 1564349"/>
                <a:gd name="connsiteY1" fmla="*/ 0 h 408275"/>
                <a:gd name="connsiteX2" fmla="*/ 1564349 w 1564349"/>
                <a:gd name="connsiteY2" fmla="*/ 7054 h 408275"/>
                <a:gd name="connsiteX3" fmla="*/ 1276180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21209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69024 w 1564349"/>
                <a:gd name="connsiteY3" fmla="*/ 400803 h 408275"/>
                <a:gd name="connsiteX4" fmla="*/ 190684 w 1564349"/>
                <a:gd name="connsiteY4" fmla="*/ 408275 h 408275"/>
                <a:gd name="connsiteX0" fmla="*/ 190684 w 1480666"/>
                <a:gd name="connsiteY0" fmla="*/ 411590 h 411590"/>
                <a:gd name="connsiteX1" fmla="*/ 0 w 1480666"/>
                <a:gd name="connsiteY1" fmla="*/ 3315 h 411590"/>
                <a:gd name="connsiteX2" fmla="*/ 1480666 w 1480666"/>
                <a:gd name="connsiteY2" fmla="*/ 0 h 411590"/>
                <a:gd name="connsiteX3" fmla="*/ 1369024 w 1480666"/>
                <a:gd name="connsiteY3" fmla="*/ 404118 h 411590"/>
                <a:gd name="connsiteX4" fmla="*/ 190684 w 1480666"/>
                <a:gd name="connsiteY4" fmla="*/ 411590 h 411590"/>
                <a:gd name="connsiteX0" fmla="*/ 190684 w 1490809"/>
                <a:gd name="connsiteY0" fmla="*/ 411590 h 411590"/>
                <a:gd name="connsiteX1" fmla="*/ 0 w 1490809"/>
                <a:gd name="connsiteY1" fmla="*/ 3315 h 411590"/>
                <a:gd name="connsiteX2" fmla="*/ 1490809 w 1490809"/>
                <a:gd name="connsiteY2" fmla="*/ 0 h 411590"/>
                <a:gd name="connsiteX3" fmla="*/ 1369024 w 1490809"/>
                <a:gd name="connsiteY3" fmla="*/ 404118 h 411590"/>
                <a:gd name="connsiteX4" fmla="*/ 190684 w 1490809"/>
                <a:gd name="connsiteY4" fmla="*/ 411590 h 411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809" h="411590">
                  <a:moveTo>
                    <a:pt x="190684" y="411590"/>
                  </a:moveTo>
                  <a:lnTo>
                    <a:pt x="0" y="3315"/>
                  </a:lnTo>
                  <a:lnTo>
                    <a:pt x="1490809" y="0"/>
                  </a:lnTo>
                  <a:lnTo>
                    <a:pt x="1369024" y="404118"/>
                  </a:lnTo>
                  <a:lnTo>
                    <a:pt x="190684" y="411590"/>
                  </a:lnTo>
                  <a:close/>
                </a:path>
              </a:pathLst>
            </a:custGeom>
            <a:solidFill>
              <a:srgbClr val="2C2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1140933">
                <a:defRPr/>
              </a:pPr>
              <a:r>
                <a:rPr lang="en-US" sz="1372" b="1" dirty="0">
                  <a:solidFill>
                    <a:srgbClr val="FEFDFD"/>
                  </a:solidFill>
                  <a:latin typeface="Calibri Light" panose="020F0302020204030204" pitchFamily="34" charset="0"/>
                  <a:ea typeface="ヒラギノ角ゴ Pro W3" pitchFamily="124" charset="-128"/>
                  <a:cs typeface="Calibri" panose="020F0502020204030204" pitchFamily="34" charset="0"/>
                </a:rPr>
                <a:t>PIM/PAM Features</a:t>
              </a:r>
            </a:p>
          </p:txBody>
        </p:sp>
        <p:sp>
          <p:nvSpPr>
            <p:cNvPr id="16" name="Rectangle 13">
              <a:extLst>
                <a:ext uri="{FF2B5EF4-FFF2-40B4-BE49-F238E27FC236}">
                  <a16:creationId xmlns:a16="http://schemas.microsoft.com/office/drawing/2014/main" id="{42BC19E7-A9A1-4640-A95C-09207E4B5FA1}"/>
                </a:ext>
              </a:extLst>
            </p:cNvPr>
            <p:cNvSpPr/>
            <p:nvPr/>
          </p:nvSpPr>
          <p:spPr>
            <a:xfrm>
              <a:off x="555321" y="2079039"/>
              <a:ext cx="252921" cy="545959"/>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Lst>
              <a:ahLst/>
              <a:cxnLst>
                <a:cxn ang="0">
                  <a:pos x="connsiteX0" y="connsiteY0"/>
                </a:cxn>
                <a:cxn ang="0">
                  <a:pos x="connsiteX1" y="connsiteY1"/>
                </a:cxn>
                <a:cxn ang="0">
                  <a:pos x="connsiteX2" y="connsiteY2"/>
                </a:cxn>
                <a:cxn ang="0">
                  <a:pos x="connsiteX3" y="connsiteY3"/>
                </a:cxn>
              </a:cxnLst>
              <a:rect l="l" t="t" r="r" b="b"/>
              <a:pathLst>
                <a:path w="361742" h="545961">
                  <a:moveTo>
                    <a:pt x="0" y="545961"/>
                  </a:moveTo>
                  <a:lnTo>
                    <a:pt x="55267" y="0"/>
                  </a:lnTo>
                  <a:lnTo>
                    <a:pt x="361742" y="400259"/>
                  </a:lnTo>
                  <a:lnTo>
                    <a:pt x="0" y="545961"/>
                  </a:lnTo>
                  <a:close/>
                </a:path>
              </a:pathLst>
            </a:custGeom>
            <a:gradFill>
              <a:gsLst>
                <a:gs pos="100000">
                  <a:srgbClr val="00008C"/>
                </a:gs>
                <a:gs pos="0">
                  <a:srgbClr val="0090D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55680">
                <a:defRPr/>
              </a:pPr>
              <a:endParaRPr lang="en-US" sz="1123">
                <a:solidFill>
                  <a:prstClr val="white"/>
                </a:solidFill>
                <a:latin typeface="Calibri Light" panose="020F0302020204030204" pitchFamily="34" charset="0"/>
                <a:ea typeface="STKaiti"/>
                <a:cs typeface="Calibri" pitchFamily="34" charset="0"/>
              </a:endParaRPr>
            </a:p>
          </p:txBody>
        </p:sp>
        <p:sp>
          <p:nvSpPr>
            <p:cNvPr id="17" name="Rectangle 13">
              <a:extLst>
                <a:ext uri="{FF2B5EF4-FFF2-40B4-BE49-F238E27FC236}">
                  <a16:creationId xmlns:a16="http://schemas.microsoft.com/office/drawing/2014/main" id="{F9568FC2-2717-8E4A-86FD-023721A1EDE0}"/>
                </a:ext>
              </a:extLst>
            </p:cNvPr>
            <p:cNvSpPr/>
            <p:nvPr/>
          </p:nvSpPr>
          <p:spPr>
            <a:xfrm>
              <a:off x="2723468" y="2015707"/>
              <a:ext cx="249459" cy="215291"/>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827634"/>
                <a:gd name="connsiteY0" fmla="*/ 229572 h 400259"/>
                <a:gd name="connsiteX1" fmla="*/ 521159 w 827634"/>
                <a:gd name="connsiteY1" fmla="*/ 0 h 400259"/>
                <a:gd name="connsiteX2" fmla="*/ 827634 w 827634"/>
                <a:gd name="connsiteY2" fmla="*/ 400259 h 400259"/>
                <a:gd name="connsiteX3" fmla="*/ 0 w 827634"/>
                <a:gd name="connsiteY3" fmla="*/ 229572 h 400259"/>
                <a:gd name="connsiteX0" fmla="*/ 97196 w 618355"/>
                <a:gd name="connsiteY0" fmla="*/ 229572 h 414166"/>
                <a:gd name="connsiteX1" fmla="*/ 618355 w 618355"/>
                <a:gd name="connsiteY1" fmla="*/ 0 h 414166"/>
                <a:gd name="connsiteX2" fmla="*/ 0 w 618355"/>
                <a:gd name="connsiteY2" fmla="*/ 414166 h 414166"/>
                <a:gd name="connsiteX3" fmla="*/ 97196 w 618355"/>
                <a:gd name="connsiteY3" fmla="*/ 229572 h 414166"/>
                <a:gd name="connsiteX0" fmla="*/ 97196 w 187231"/>
                <a:gd name="connsiteY0" fmla="*/ 0 h 184594"/>
                <a:gd name="connsiteX1" fmla="*/ 187231 w 187231"/>
                <a:gd name="connsiteY1" fmla="*/ 69433 h 184594"/>
                <a:gd name="connsiteX2" fmla="*/ 0 w 187231"/>
                <a:gd name="connsiteY2" fmla="*/ 184594 h 184594"/>
                <a:gd name="connsiteX3" fmla="*/ 97196 w 187231"/>
                <a:gd name="connsiteY3" fmla="*/ 0 h 184594"/>
                <a:gd name="connsiteX0" fmla="*/ 0 w 113262"/>
                <a:gd name="connsiteY0" fmla="*/ 0 h 208784"/>
                <a:gd name="connsiteX1" fmla="*/ 90035 w 113262"/>
                <a:gd name="connsiteY1" fmla="*/ 69433 h 208784"/>
                <a:gd name="connsiteX2" fmla="*/ 113262 w 113262"/>
                <a:gd name="connsiteY2" fmla="*/ 208784 h 208784"/>
                <a:gd name="connsiteX3" fmla="*/ 0 w 113262"/>
                <a:gd name="connsiteY3" fmla="*/ 0 h 208784"/>
                <a:gd name="connsiteX0" fmla="*/ 106872 w 196907"/>
                <a:gd name="connsiteY0" fmla="*/ 0 h 194270"/>
                <a:gd name="connsiteX1" fmla="*/ 196907 w 196907"/>
                <a:gd name="connsiteY1" fmla="*/ 69433 h 194270"/>
                <a:gd name="connsiteX2" fmla="*/ 0 w 196907"/>
                <a:gd name="connsiteY2" fmla="*/ 194270 h 194270"/>
                <a:gd name="connsiteX3" fmla="*/ 106872 w 196907"/>
                <a:gd name="connsiteY3" fmla="*/ 0 h 194270"/>
                <a:gd name="connsiteX0" fmla="*/ 159424 w 249459"/>
                <a:gd name="connsiteY0" fmla="*/ 0 h 215291"/>
                <a:gd name="connsiteX1" fmla="*/ 249459 w 249459"/>
                <a:gd name="connsiteY1" fmla="*/ 69433 h 215291"/>
                <a:gd name="connsiteX2" fmla="*/ 0 w 249459"/>
                <a:gd name="connsiteY2" fmla="*/ 215291 h 215291"/>
                <a:gd name="connsiteX3" fmla="*/ 159424 w 249459"/>
                <a:gd name="connsiteY3" fmla="*/ 0 h 215291"/>
              </a:gdLst>
              <a:ahLst/>
              <a:cxnLst>
                <a:cxn ang="0">
                  <a:pos x="connsiteX0" y="connsiteY0"/>
                </a:cxn>
                <a:cxn ang="0">
                  <a:pos x="connsiteX1" y="connsiteY1"/>
                </a:cxn>
                <a:cxn ang="0">
                  <a:pos x="connsiteX2" y="connsiteY2"/>
                </a:cxn>
                <a:cxn ang="0">
                  <a:pos x="connsiteX3" y="connsiteY3"/>
                </a:cxn>
              </a:cxnLst>
              <a:rect l="l" t="t" r="r" b="b"/>
              <a:pathLst>
                <a:path w="249459" h="215291">
                  <a:moveTo>
                    <a:pt x="159424" y="0"/>
                  </a:moveTo>
                  <a:lnTo>
                    <a:pt x="249459" y="69433"/>
                  </a:lnTo>
                  <a:lnTo>
                    <a:pt x="0" y="215291"/>
                  </a:lnTo>
                  <a:lnTo>
                    <a:pt x="159424" y="0"/>
                  </a:lnTo>
                  <a:close/>
                </a:path>
              </a:pathLst>
            </a:custGeom>
            <a:gradFill>
              <a:gsLst>
                <a:gs pos="100000">
                  <a:srgbClr val="F68400"/>
                </a:gs>
                <a:gs pos="0">
                  <a:srgbClr val="FBB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55680">
                <a:defRPr/>
              </a:pPr>
              <a:endParaRPr lang="en-US" sz="1123">
                <a:solidFill>
                  <a:prstClr val="white"/>
                </a:solidFill>
                <a:latin typeface="Calibri Light" panose="020F0302020204030204" pitchFamily="34" charset="0"/>
                <a:ea typeface="STKaiti"/>
                <a:cs typeface="Calibri" pitchFamily="34" charset="0"/>
              </a:endParaRPr>
            </a:p>
          </p:txBody>
        </p:sp>
      </p:grpSp>
    </p:spTree>
    <p:extLst>
      <p:ext uri="{BB962C8B-B14F-4D97-AF65-F5344CB8AC3E}">
        <p14:creationId xmlns:p14="http://schemas.microsoft.com/office/powerpoint/2010/main" val="1630688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CD7AB5-F294-0D4A-809B-3CCDF5CA6147}"/>
              </a:ext>
            </a:extLst>
          </p:cNvPr>
          <p:cNvSpPr/>
          <p:nvPr/>
        </p:nvSpPr>
        <p:spPr>
          <a:xfrm>
            <a:off x="8305869" y="1442718"/>
            <a:ext cx="3744424" cy="4670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5"/>
          </a:p>
        </p:txBody>
      </p:sp>
      <p:sp>
        <p:nvSpPr>
          <p:cNvPr id="21" name="Rectangle 20">
            <a:extLst>
              <a:ext uri="{FF2B5EF4-FFF2-40B4-BE49-F238E27FC236}">
                <a16:creationId xmlns:a16="http://schemas.microsoft.com/office/drawing/2014/main" id="{9933C687-0AB3-014A-AE9B-E23A1FC34B32}"/>
              </a:ext>
            </a:extLst>
          </p:cNvPr>
          <p:cNvSpPr/>
          <p:nvPr/>
        </p:nvSpPr>
        <p:spPr>
          <a:xfrm>
            <a:off x="4389823" y="1467441"/>
            <a:ext cx="3835428" cy="4670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5"/>
          </a:p>
        </p:txBody>
      </p:sp>
      <p:sp>
        <p:nvSpPr>
          <p:cNvPr id="20" name="Rectangle 19">
            <a:extLst>
              <a:ext uri="{FF2B5EF4-FFF2-40B4-BE49-F238E27FC236}">
                <a16:creationId xmlns:a16="http://schemas.microsoft.com/office/drawing/2014/main" id="{DFA435EB-E18C-4147-9666-13D3CF6E574A}"/>
              </a:ext>
            </a:extLst>
          </p:cNvPr>
          <p:cNvSpPr/>
          <p:nvPr/>
        </p:nvSpPr>
        <p:spPr>
          <a:xfrm>
            <a:off x="294109" y="1467442"/>
            <a:ext cx="4015097" cy="4670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5"/>
          </a:p>
        </p:txBody>
      </p:sp>
      <p:sp>
        <p:nvSpPr>
          <p:cNvPr id="19" name="Title 1">
            <a:extLst>
              <a:ext uri="{FF2B5EF4-FFF2-40B4-BE49-F238E27FC236}">
                <a16:creationId xmlns:a16="http://schemas.microsoft.com/office/drawing/2014/main" id="{BFC87C92-ACE7-43D4-BC7C-22A46B7F8AB8}"/>
              </a:ext>
            </a:extLst>
          </p:cNvPr>
          <p:cNvSpPr>
            <a:spLocks noGrp="1"/>
          </p:cNvSpPr>
          <p:nvPr>
            <p:ph type="title"/>
          </p:nvPr>
        </p:nvSpPr>
        <p:spPr>
          <a:xfrm>
            <a:off x="1214028" y="-17697"/>
            <a:ext cx="7011223" cy="439388"/>
          </a:xfrm>
        </p:spPr>
        <p:txBody>
          <a:bodyPr>
            <a:normAutofit/>
          </a:bodyPr>
          <a:lstStyle/>
          <a:p>
            <a:r>
              <a:rPr lang="en-US" sz="2855" dirty="0">
                <a:latin typeface="Bw Modelica SS02" panose="00000600000000000000" pitchFamily="50" charset="0"/>
              </a:rPr>
              <a:t>Enterprise PIM/PAM As a Service</a:t>
            </a:r>
          </a:p>
        </p:txBody>
      </p:sp>
      <p:grpSp>
        <p:nvGrpSpPr>
          <p:cNvPr id="18" name="Group 17">
            <a:extLst>
              <a:ext uri="{FF2B5EF4-FFF2-40B4-BE49-F238E27FC236}">
                <a16:creationId xmlns:a16="http://schemas.microsoft.com/office/drawing/2014/main" id="{7B8364FB-3D89-4D40-B7EC-C74509351F1F}"/>
              </a:ext>
            </a:extLst>
          </p:cNvPr>
          <p:cNvGrpSpPr/>
          <p:nvPr/>
        </p:nvGrpSpPr>
        <p:grpSpPr>
          <a:xfrm>
            <a:off x="455164" y="615257"/>
            <a:ext cx="11441817" cy="5328417"/>
            <a:chOff x="222612" y="632082"/>
            <a:chExt cx="11754732" cy="5474141"/>
          </a:xfrm>
        </p:grpSpPr>
        <p:grpSp>
          <p:nvGrpSpPr>
            <p:cNvPr id="11" name="Group 10">
              <a:extLst>
                <a:ext uri="{FF2B5EF4-FFF2-40B4-BE49-F238E27FC236}">
                  <a16:creationId xmlns:a16="http://schemas.microsoft.com/office/drawing/2014/main" id="{08EE2758-43A0-4321-9267-A4DC9F9F2BEE}"/>
                </a:ext>
              </a:extLst>
            </p:cNvPr>
            <p:cNvGrpSpPr/>
            <p:nvPr/>
          </p:nvGrpSpPr>
          <p:grpSpPr>
            <a:xfrm>
              <a:off x="1567500" y="632082"/>
              <a:ext cx="9001494" cy="863600"/>
              <a:chOff x="1567500" y="632082"/>
              <a:chExt cx="9001494" cy="863600"/>
            </a:xfrm>
          </p:grpSpPr>
          <p:pic>
            <p:nvPicPr>
              <p:cNvPr id="3" name="Picture 2">
                <a:extLst>
                  <a:ext uri="{FF2B5EF4-FFF2-40B4-BE49-F238E27FC236}">
                    <a16:creationId xmlns:a16="http://schemas.microsoft.com/office/drawing/2014/main" id="{B06A57B9-3331-4E6E-8994-33C05091BCC5}"/>
                  </a:ext>
                </a:extLst>
              </p:cNvPr>
              <p:cNvPicPr>
                <a:picLocks noChangeAspect="1"/>
              </p:cNvPicPr>
              <p:nvPr/>
            </p:nvPicPr>
            <p:blipFill>
              <a:blip r:embed="rId3"/>
              <a:stretch>
                <a:fillRect/>
              </a:stretch>
            </p:blipFill>
            <p:spPr>
              <a:xfrm>
                <a:off x="1567500" y="632082"/>
                <a:ext cx="825500" cy="863600"/>
              </a:xfrm>
              <a:prstGeom prst="rect">
                <a:avLst/>
              </a:prstGeom>
            </p:spPr>
          </p:pic>
          <p:pic>
            <p:nvPicPr>
              <p:cNvPr id="4" name="Picture 3">
                <a:extLst>
                  <a:ext uri="{FF2B5EF4-FFF2-40B4-BE49-F238E27FC236}">
                    <a16:creationId xmlns:a16="http://schemas.microsoft.com/office/drawing/2014/main" id="{77BF4E21-E8F3-4EC9-A353-E6ABA65A7A72}"/>
                  </a:ext>
                </a:extLst>
              </p:cNvPr>
              <p:cNvPicPr>
                <a:picLocks noChangeAspect="1"/>
              </p:cNvPicPr>
              <p:nvPr/>
            </p:nvPicPr>
            <p:blipFill>
              <a:blip r:embed="rId4"/>
              <a:stretch>
                <a:fillRect/>
              </a:stretch>
            </p:blipFill>
            <p:spPr>
              <a:xfrm>
                <a:off x="5877747" y="654221"/>
                <a:ext cx="609600" cy="812800"/>
              </a:xfrm>
              <a:prstGeom prst="rect">
                <a:avLst/>
              </a:prstGeom>
            </p:spPr>
          </p:pic>
          <p:pic>
            <p:nvPicPr>
              <p:cNvPr id="6" name="Picture 5">
                <a:extLst>
                  <a:ext uri="{FF2B5EF4-FFF2-40B4-BE49-F238E27FC236}">
                    <a16:creationId xmlns:a16="http://schemas.microsoft.com/office/drawing/2014/main" id="{41A8267C-F663-403A-BA03-595FD86A5666}"/>
                  </a:ext>
                </a:extLst>
              </p:cNvPr>
              <p:cNvPicPr>
                <a:picLocks noChangeAspect="1"/>
              </p:cNvPicPr>
              <p:nvPr/>
            </p:nvPicPr>
            <p:blipFill>
              <a:blip r:embed="rId5"/>
              <a:stretch>
                <a:fillRect/>
              </a:stretch>
            </p:blipFill>
            <p:spPr>
              <a:xfrm>
                <a:off x="9972094" y="642602"/>
                <a:ext cx="596900" cy="800100"/>
              </a:xfrm>
              <a:prstGeom prst="rect">
                <a:avLst/>
              </a:prstGeom>
            </p:spPr>
          </p:pic>
        </p:grpSp>
        <p:sp>
          <p:nvSpPr>
            <p:cNvPr id="8" name="TextBox 7">
              <a:extLst>
                <a:ext uri="{FF2B5EF4-FFF2-40B4-BE49-F238E27FC236}">
                  <a16:creationId xmlns:a16="http://schemas.microsoft.com/office/drawing/2014/main" id="{D5F81284-05FC-40E1-9016-BC84B512D3B8}"/>
                </a:ext>
              </a:extLst>
            </p:cNvPr>
            <p:cNvSpPr txBox="1"/>
            <p:nvPr/>
          </p:nvSpPr>
          <p:spPr>
            <a:xfrm>
              <a:off x="222612" y="1621461"/>
              <a:ext cx="3949458" cy="402687"/>
            </a:xfrm>
            <a:prstGeom prst="rect">
              <a:avLst/>
            </a:prstGeom>
            <a:noFill/>
          </p:spPr>
          <p:txBody>
            <a:bodyPr wrap="none" rtlCol="0">
              <a:spAutoFit/>
            </a:bodyPr>
            <a:lstStyle/>
            <a:p>
              <a:r>
                <a:rPr lang="en-US" sz="1947" dirty="0">
                  <a:solidFill>
                    <a:srgbClr val="002060"/>
                  </a:solidFill>
                  <a:ea typeface="+mj-ea"/>
                </a:rPr>
                <a:t>Privilege Password Management</a:t>
              </a:r>
            </a:p>
          </p:txBody>
        </p:sp>
        <p:sp>
          <p:nvSpPr>
            <p:cNvPr id="9" name="TextBox 8">
              <a:extLst>
                <a:ext uri="{FF2B5EF4-FFF2-40B4-BE49-F238E27FC236}">
                  <a16:creationId xmlns:a16="http://schemas.microsoft.com/office/drawing/2014/main" id="{A2D5334D-C494-4DCE-9935-6C245AA79C0E}"/>
                </a:ext>
              </a:extLst>
            </p:cNvPr>
            <p:cNvSpPr txBox="1"/>
            <p:nvPr/>
          </p:nvSpPr>
          <p:spPr>
            <a:xfrm>
              <a:off x="4364975" y="1648887"/>
              <a:ext cx="3837473" cy="402687"/>
            </a:xfrm>
            <a:prstGeom prst="rect">
              <a:avLst/>
            </a:prstGeom>
            <a:noFill/>
          </p:spPr>
          <p:txBody>
            <a:bodyPr wrap="none" rtlCol="0">
              <a:spAutoFit/>
            </a:bodyPr>
            <a:lstStyle>
              <a:defPPr>
                <a:defRPr lang="en-US"/>
              </a:defPPr>
              <a:lvl1pPr>
                <a:defRPr sz="2400">
                  <a:solidFill>
                    <a:schemeClr val="tx2"/>
                  </a:solidFill>
                  <a:ea typeface="+mj-ea"/>
                </a:defRPr>
              </a:lvl1pPr>
            </a:lstStyle>
            <a:p>
              <a:r>
                <a:rPr lang="en-US" sz="1947" dirty="0">
                  <a:solidFill>
                    <a:srgbClr val="002060"/>
                  </a:solidFill>
                </a:rPr>
                <a:t>Endpoint Privilege Management</a:t>
              </a:r>
            </a:p>
          </p:txBody>
        </p:sp>
        <p:sp>
          <p:nvSpPr>
            <p:cNvPr id="10" name="TextBox 9">
              <a:extLst>
                <a:ext uri="{FF2B5EF4-FFF2-40B4-BE49-F238E27FC236}">
                  <a16:creationId xmlns:a16="http://schemas.microsoft.com/office/drawing/2014/main" id="{E519F9B3-011E-4FCB-97DF-F1C014231740}"/>
                </a:ext>
              </a:extLst>
            </p:cNvPr>
            <p:cNvSpPr txBox="1"/>
            <p:nvPr/>
          </p:nvSpPr>
          <p:spPr>
            <a:xfrm>
              <a:off x="8375615" y="1644772"/>
              <a:ext cx="2859907" cy="402687"/>
            </a:xfrm>
            <a:prstGeom prst="rect">
              <a:avLst/>
            </a:prstGeom>
            <a:noFill/>
          </p:spPr>
          <p:txBody>
            <a:bodyPr wrap="none" rtlCol="0">
              <a:spAutoFit/>
            </a:bodyPr>
            <a:lstStyle>
              <a:defPPr>
                <a:defRPr lang="en-US"/>
              </a:defPPr>
              <a:lvl1pPr>
                <a:defRPr sz="2400">
                  <a:solidFill>
                    <a:schemeClr val="tx2"/>
                  </a:solidFill>
                  <a:ea typeface="+mj-ea"/>
                </a:defRPr>
              </a:lvl1pPr>
            </a:lstStyle>
            <a:p>
              <a:r>
                <a:rPr lang="en-US" sz="1947" dirty="0">
                  <a:solidFill>
                    <a:srgbClr val="002060"/>
                  </a:solidFill>
                </a:rPr>
                <a:t>Secure Remote Access</a:t>
              </a:r>
            </a:p>
          </p:txBody>
        </p:sp>
        <p:sp>
          <p:nvSpPr>
            <p:cNvPr id="12" name="TextBox 11">
              <a:extLst>
                <a:ext uri="{FF2B5EF4-FFF2-40B4-BE49-F238E27FC236}">
                  <a16:creationId xmlns:a16="http://schemas.microsoft.com/office/drawing/2014/main" id="{9974965A-B8CD-40E1-80CF-2D40E6B7A742}"/>
                </a:ext>
              </a:extLst>
            </p:cNvPr>
            <p:cNvSpPr txBox="1"/>
            <p:nvPr/>
          </p:nvSpPr>
          <p:spPr>
            <a:xfrm>
              <a:off x="222612" y="2733193"/>
              <a:ext cx="3149752" cy="1326169"/>
            </a:xfrm>
            <a:prstGeom prst="rect">
              <a:avLst/>
            </a:prstGeom>
            <a:noFill/>
          </p:spPr>
          <p:txBody>
            <a:bodyPr wrap="none" rtlCol="0">
              <a:spAutoFit/>
            </a:bodyPr>
            <a:lstStyle>
              <a:defPPr>
                <a:defRPr lang="en-US"/>
              </a:defPPr>
              <a:lvl1pPr>
                <a:defRPr sz="2000">
                  <a:solidFill>
                    <a:schemeClr val="tx2"/>
                  </a:solidFill>
                  <a:ea typeface="+mj-ea"/>
                </a:defRPr>
              </a:lvl1pPr>
            </a:lstStyle>
            <a:p>
              <a:pPr marL="333779" indent="-333779" algn="l">
                <a:buFont typeface="Wingdings" panose="05000000000000000000" pitchFamily="2" charset="2"/>
                <a:buChar char="Ø"/>
              </a:pPr>
              <a:r>
                <a:rPr lang="en-US" sz="1947" dirty="0">
                  <a:solidFill>
                    <a:schemeClr val="accent1">
                      <a:lumMod val="60000"/>
                      <a:lumOff val="40000"/>
                    </a:schemeClr>
                  </a:solidFill>
                </a:rPr>
                <a:t>Secure Password Safe</a:t>
              </a:r>
            </a:p>
            <a:p>
              <a:pPr marL="333779" indent="-333779" algn="l">
                <a:buFont typeface="Wingdings" panose="05000000000000000000" pitchFamily="2" charset="2"/>
                <a:buChar char="Ø"/>
              </a:pPr>
              <a:r>
                <a:rPr lang="en-US" sz="1947" dirty="0">
                  <a:solidFill>
                    <a:schemeClr val="accent1">
                      <a:lumMod val="60000"/>
                      <a:lumOff val="40000"/>
                    </a:schemeClr>
                  </a:solidFill>
                </a:rPr>
                <a:t>Cloud Vault</a:t>
              </a:r>
            </a:p>
            <a:p>
              <a:pPr marL="333779" indent="-333779" algn="l">
                <a:buFont typeface="Wingdings" panose="05000000000000000000" pitchFamily="2" charset="2"/>
                <a:buChar char="Ø"/>
              </a:pPr>
              <a:r>
                <a:rPr lang="en-US" sz="1947" dirty="0">
                  <a:solidFill>
                    <a:schemeClr val="accent1">
                      <a:lumMod val="60000"/>
                      <a:lumOff val="40000"/>
                    </a:schemeClr>
                  </a:solidFill>
                </a:rPr>
                <a:t>DevOps secure Safe</a:t>
              </a:r>
            </a:p>
            <a:p>
              <a:pPr algn="l"/>
              <a:endParaRPr lang="en-US" sz="1947" dirty="0">
                <a:solidFill>
                  <a:schemeClr val="accent1">
                    <a:lumMod val="60000"/>
                    <a:lumOff val="40000"/>
                  </a:schemeClr>
                </a:solidFill>
              </a:endParaRPr>
            </a:p>
          </p:txBody>
        </p:sp>
        <p:sp>
          <p:nvSpPr>
            <p:cNvPr id="13" name="TextBox 12">
              <a:extLst>
                <a:ext uri="{FF2B5EF4-FFF2-40B4-BE49-F238E27FC236}">
                  <a16:creationId xmlns:a16="http://schemas.microsoft.com/office/drawing/2014/main" id="{6E5E4AE8-EA52-4280-8EA3-C995B8806153}"/>
                </a:ext>
              </a:extLst>
            </p:cNvPr>
            <p:cNvSpPr txBox="1"/>
            <p:nvPr/>
          </p:nvSpPr>
          <p:spPr>
            <a:xfrm>
              <a:off x="4298260" y="2733193"/>
              <a:ext cx="3158974" cy="1018342"/>
            </a:xfrm>
            <a:prstGeom prst="rect">
              <a:avLst/>
            </a:prstGeom>
            <a:noFill/>
          </p:spPr>
          <p:txBody>
            <a:bodyPr wrap="none" rtlCol="0">
              <a:spAutoFit/>
            </a:bodyPr>
            <a:lstStyle>
              <a:defPPr>
                <a:defRPr lang="en-US"/>
              </a:defPPr>
              <a:lvl1pPr marL="342900" indent="-342900">
                <a:buFont typeface="Arial" panose="020B0604020202020204" pitchFamily="34" charset="0"/>
                <a:buChar char="•"/>
                <a:defRPr sz="2400">
                  <a:solidFill>
                    <a:schemeClr val="tx2"/>
                  </a:solidFill>
                  <a:ea typeface="+mj-ea"/>
                </a:defRPr>
              </a:lvl1pPr>
            </a:lstStyle>
            <a:p>
              <a:pPr algn="l">
                <a:buFont typeface="Wingdings" panose="05000000000000000000" pitchFamily="2" charset="2"/>
                <a:buChar char="Ø"/>
              </a:pPr>
              <a:r>
                <a:rPr lang="en-US" sz="1947" dirty="0">
                  <a:solidFill>
                    <a:schemeClr val="accent1">
                      <a:lumMod val="60000"/>
                      <a:lumOff val="40000"/>
                    </a:schemeClr>
                  </a:solidFill>
                </a:rPr>
                <a:t>Windows and Mac </a:t>
              </a:r>
            </a:p>
            <a:p>
              <a:pPr algn="l">
                <a:buFont typeface="Wingdings" panose="05000000000000000000" pitchFamily="2" charset="2"/>
                <a:buChar char="Ø"/>
              </a:pPr>
              <a:r>
                <a:rPr lang="en-US" sz="1947" dirty="0">
                  <a:solidFill>
                    <a:schemeClr val="accent1">
                      <a:lumMod val="60000"/>
                      <a:lumOff val="40000"/>
                    </a:schemeClr>
                  </a:solidFill>
                </a:rPr>
                <a:t>Unix and Linux</a:t>
              </a:r>
            </a:p>
            <a:p>
              <a:pPr algn="l">
                <a:buFont typeface="Wingdings" panose="05000000000000000000" pitchFamily="2" charset="2"/>
                <a:buChar char="Ø"/>
              </a:pPr>
              <a:r>
                <a:rPr lang="en-US" sz="1947" dirty="0">
                  <a:solidFill>
                    <a:schemeClr val="accent1">
                      <a:lumMod val="60000"/>
                      <a:lumOff val="40000"/>
                    </a:schemeClr>
                  </a:solidFill>
                </a:rPr>
                <a:t>Active Directory Bridge</a:t>
              </a:r>
            </a:p>
          </p:txBody>
        </p:sp>
        <p:sp>
          <p:nvSpPr>
            <p:cNvPr id="14" name="TextBox 13">
              <a:extLst>
                <a:ext uri="{FF2B5EF4-FFF2-40B4-BE49-F238E27FC236}">
                  <a16:creationId xmlns:a16="http://schemas.microsoft.com/office/drawing/2014/main" id="{77030E0B-857F-4388-A207-76B23956E064}"/>
                </a:ext>
              </a:extLst>
            </p:cNvPr>
            <p:cNvSpPr txBox="1"/>
            <p:nvPr/>
          </p:nvSpPr>
          <p:spPr>
            <a:xfrm>
              <a:off x="8445525" y="2733193"/>
              <a:ext cx="3531819" cy="710514"/>
            </a:xfrm>
            <a:prstGeom prst="rect">
              <a:avLst/>
            </a:prstGeom>
            <a:noFill/>
          </p:spPr>
          <p:txBody>
            <a:bodyPr wrap="none" rtlCol="0">
              <a:spAutoFit/>
            </a:bodyPr>
            <a:lstStyle>
              <a:defPPr>
                <a:defRPr lang="en-US"/>
              </a:defPPr>
              <a:lvl1pPr marL="342900" indent="-342900">
                <a:buFont typeface="Arial" panose="020B0604020202020204" pitchFamily="34" charset="0"/>
                <a:buChar char="•"/>
                <a:defRPr sz="2400">
                  <a:solidFill>
                    <a:schemeClr val="tx2"/>
                  </a:solidFill>
                  <a:ea typeface="+mj-ea"/>
                </a:defRPr>
              </a:lvl1pPr>
            </a:lstStyle>
            <a:p>
              <a:pPr algn="l">
                <a:buFont typeface="Wingdings" panose="05000000000000000000" pitchFamily="2" charset="2"/>
                <a:buChar char="Ø"/>
              </a:pPr>
              <a:r>
                <a:rPr lang="en-US" sz="1947" dirty="0">
                  <a:solidFill>
                    <a:schemeClr val="accent1">
                      <a:lumMod val="60000"/>
                      <a:lumOff val="40000"/>
                    </a:schemeClr>
                  </a:solidFill>
                </a:rPr>
                <a:t>Remote Support</a:t>
              </a:r>
            </a:p>
            <a:p>
              <a:pPr algn="l">
                <a:buFont typeface="Wingdings" panose="05000000000000000000" pitchFamily="2" charset="2"/>
                <a:buChar char="Ø"/>
              </a:pPr>
              <a:r>
                <a:rPr lang="en-US" sz="1947" dirty="0">
                  <a:solidFill>
                    <a:schemeClr val="accent1">
                      <a:lumMod val="60000"/>
                      <a:lumOff val="40000"/>
                    </a:schemeClr>
                  </a:solidFill>
                </a:rPr>
                <a:t>Privileged Remote Access</a:t>
              </a:r>
            </a:p>
          </p:txBody>
        </p:sp>
        <p:sp>
          <p:nvSpPr>
            <p:cNvPr id="15" name="Rectangle 14">
              <a:extLst>
                <a:ext uri="{FF2B5EF4-FFF2-40B4-BE49-F238E27FC236}">
                  <a16:creationId xmlns:a16="http://schemas.microsoft.com/office/drawing/2014/main" id="{2590CC67-CEFD-44FB-AF27-BA91D27C5F73}"/>
                </a:ext>
              </a:extLst>
            </p:cNvPr>
            <p:cNvSpPr/>
            <p:nvPr/>
          </p:nvSpPr>
          <p:spPr>
            <a:xfrm>
              <a:off x="505397" y="2068208"/>
              <a:ext cx="3119447" cy="502573"/>
            </a:xfrm>
            <a:prstGeom prst="rect">
              <a:avLst/>
            </a:prstGeom>
          </p:spPr>
          <p:txBody>
            <a:bodyPr wrap="square">
              <a:spAutoFit/>
            </a:bodyPr>
            <a:lstStyle/>
            <a:p>
              <a:pPr algn="ctr"/>
              <a:r>
                <a:rPr lang="en-US" sz="1298" i="1" dirty="0">
                  <a:solidFill>
                    <a:schemeClr val="bg2">
                      <a:lumMod val="50000"/>
                    </a:schemeClr>
                  </a:solidFill>
                  <a:latin typeface="Roboto"/>
                </a:rPr>
                <a:t>Discover, manage, audit, and monitor privileged accounts</a:t>
              </a:r>
              <a:endParaRPr lang="en-US" sz="1298" dirty="0">
                <a:solidFill>
                  <a:schemeClr val="bg2">
                    <a:lumMod val="50000"/>
                  </a:schemeClr>
                </a:solidFill>
              </a:endParaRPr>
            </a:p>
          </p:txBody>
        </p:sp>
        <p:sp>
          <p:nvSpPr>
            <p:cNvPr id="16" name="Rectangle 15">
              <a:extLst>
                <a:ext uri="{FF2B5EF4-FFF2-40B4-BE49-F238E27FC236}">
                  <a16:creationId xmlns:a16="http://schemas.microsoft.com/office/drawing/2014/main" id="{E1D5CD92-4E2F-4539-BCAC-D29D89714265}"/>
                </a:ext>
              </a:extLst>
            </p:cNvPr>
            <p:cNvSpPr/>
            <p:nvPr/>
          </p:nvSpPr>
          <p:spPr>
            <a:xfrm>
              <a:off x="4614903" y="2068223"/>
              <a:ext cx="3309476" cy="502573"/>
            </a:xfrm>
            <a:prstGeom prst="rect">
              <a:avLst/>
            </a:prstGeom>
          </p:spPr>
          <p:txBody>
            <a:bodyPr wrap="square">
              <a:spAutoFit/>
            </a:bodyPr>
            <a:lstStyle/>
            <a:p>
              <a:pPr algn="ctr"/>
              <a:r>
                <a:rPr lang="en-US" sz="1298" i="1" dirty="0">
                  <a:solidFill>
                    <a:schemeClr val="bg2">
                      <a:lumMod val="50000"/>
                    </a:schemeClr>
                  </a:solidFill>
                  <a:latin typeface="Roboto"/>
                </a:rPr>
                <a:t>Manage privileges on Windows, Mac, Linux, and Unix endpoints</a:t>
              </a:r>
            </a:p>
          </p:txBody>
        </p:sp>
        <p:sp>
          <p:nvSpPr>
            <p:cNvPr id="17" name="Rectangle 16">
              <a:extLst>
                <a:ext uri="{FF2B5EF4-FFF2-40B4-BE49-F238E27FC236}">
                  <a16:creationId xmlns:a16="http://schemas.microsoft.com/office/drawing/2014/main" id="{7566F2D2-7C17-4D42-8058-8F9656846887}"/>
                </a:ext>
              </a:extLst>
            </p:cNvPr>
            <p:cNvSpPr/>
            <p:nvPr/>
          </p:nvSpPr>
          <p:spPr>
            <a:xfrm>
              <a:off x="8712647" y="2068212"/>
              <a:ext cx="2973956" cy="505251"/>
            </a:xfrm>
            <a:prstGeom prst="rect">
              <a:avLst/>
            </a:prstGeom>
          </p:spPr>
          <p:txBody>
            <a:bodyPr wrap="square">
              <a:spAutoFit/>
            </a:bodyPr>
            <a:lstStyle/>
            <a:p>
              <a:pPr algn="ctr"/>
              <a:r>
                <a:rPr lang="en-US" sz="1298" i="1" dirty="0">
                  <a:solidFill>
                    <a:schemeClr val="bg2">
                      <a:lumMod val="50000"/>
                    </a:schemeClr>
                  </a:solidFill>
                  <a:latin typeface="Roboto"/>
                </a:rPr>
                <a:t>Centrally manage and secure remote access for service desks and vendors</a:t>
              </a:r>
            </a:p>
          </p:txBody>
        </p:sp>
        <p:sp>
          <p:nvSpPr>
            <p:cNvPr id="2" name="Rectangle 1">
              <a:extLst>
                <a:ext uri="{FF2B5EF4-FFF2-40B4-BE49-F238E27FC236}">
                  <a16:creationId xmlns:a16="http://schemas.microsoft.com/office/drawing/2014/main" id="{7A84E930-DD40-4806-8860-FF8EF42C1CAE}"/>
                </a:ext>
              </a:extLst>
            </p:cNvPr>
            <p:cNvSpPr/>
            <p:nvPr/>
          </p:nvSpPr>
          <p:spPr>
            <a:xfrm>
              <a:off x="8478642" y="4081390"/>
              <a:ext cx="3222485" cy="1384995"/>
            </a:xfrm>
            <a:prstGeom prst="rect">
              <a:avLst/>
            </a:prstGeom>
          </p:spPr>
          <p:txBody>
            <a:bodyPr wrap="square">
              <a:spAutoFit/>
            </a:bodyPr>
            <a:lstStyle/>
            <a:p>
              <a:r>
                <a:rPr lang="en-US" sz="1168" dirty="0">
                  <a:solidFill>
                    <a:srgbClr val="111111"/>
                  </a:solidFill>
                  <a:latin typeface="Roboto"/>
                </a:rPr>
                <a:t>With Remote Support, it empowers the service desk to support Windows, Mac, Linux, iOS, Android, network devices, and peripherals with one, secure tool. Privileged Remote Access allows you to secure, manage, and audit vendor and internal remote privileged access without a VPN.</a:t>
              </a:r>
              <a:endParaRPr lang="en-US" sz="1168" dirty="0"/>
            </a:p>
          </p:txBody>
        </p:sp>
        <p:sp>
          <p:nvSpPr>
            <p:cNvPr id="5" name="Rectangle 4">
              <a:extLst>
                <a:ext uri="{FF2B5EF4-FFF2-40B4-BE49-F238E27FC236}">
                  <a16:creationId xmlns:a16="http://schemas.microsoft.com/office/drawing/2014/main" id="{8A6812C1-018B-43BD-81F6-DF19FBA24393}"/>
                </a:ext>
              </a:extLst>
            </p:cNvPr>
            <p:cNvSpPr/>
            <p:nvPr/>
          </p:nvSpPr>
          <p:spPr>
            <a:xfrm>
              <a:off x="490872" y="4059363"/>
              <a:ext cx="3149752" cy="1835044"/>
            </a:xfrm>
            <a:prstGeom prst="rect">
              <a:avLst/>
            </a:prstGeom>
          </p:spPr>
          <p:txBody>
            <a:bodyPr wrap="square">
              <a:spAutoFit/>
            </a:bodyPr>
            <a:lstStyle/>
            <a:p>
              <a:r>
                <a:rPr lang="en-US" sz="1363" dirty="0">
                  <a:solidFill>
                    <a:srgbClr val="231F20"/>
                  </a:solidFill>
                  <a:latin typeface="Roboto"/>
                </a:rPr>
                <a:t>Safe lets you reduce the risk of privileged credential misuse through automated password and session management. Cloud Vault offers essential vaulting capabilities in the cloud. And DevOps Secrets Safe lets you secure and manage secrets used in DevOps environments.</a:t>
              </a:r>
              <a:endParaRPr lang="en-US" sz="1363" dirty="0"/>
            </a:p>
          </p:txBody>
        </p:sp>
        <p:sp>
          <p:nvSpPr>
            <p:cNvPr id="7" name="Rectangle 6">
              <a:extLst>
                <a:ext uri="{FF2B5EF4-FFF2-40B4-BE49-F238E27FC236}">
                  <a16:creationId xmlns:a16="http://schemas.microsoft.com/office/drawing/2014/main" id="{EDFC8E5A-2ED6-406D-9818-215CD152F441}"/>
                </a:ext>
              </a:extLst>
            </p:cNvPr>
            <p:cNvSpPr/>
            <p:nvPr/>
          </p:nvSpPr>
          <p:spPr>
            <a:xfrm>
              <a:off x="4435196" y="4074898"/>
              <a:ext cx="3599684" cy="2031325"/>
            </a:xfrm>
            <a:prstGeom prst="rect">
              <a:avLst/>
            </a:prstGeom>
          </p:spPr>
          <p:txBody>
            <a:bodyPr wrap="square">
              <a:spAutoFit/>
            </a:bodyPr>
            <a:lstStyle/>
            <a:p>
              <a:r>
                <a:rPr lang="en-US" sz="1363" dirty="0">
                  <a:solidFill>
                    <a:srgbClr val="231F20"/>
                  </a:solidFill>
                  <a:latin typeface="Roboto"/>
                </a:rPr>
                <a:t>Stop malicious attacks, including malware and ransomware, by assigning just-in-time privileges and controlling applications on Windows, Mac, Unix, Linux, and networked devices - all without hindering end-user productivity. Plus, bridge the gap between Windows and other operating systems by extending Active Directory’s Kerberos authentication and single sign-on (SSO).</a:t>
              </a:r>
              <a:endParaRPr lang="en-US" sz="1363" dirty="0"/>
            </a:p>
          </p:txBody>
        </p:sp>
      </p:grpSp>
    </p:spTree>
    <p:extLst>
      <p:ext uri="{BB962C8B-B14F-4D97-AF65-F5344CB8AC3E}">
        <p14:creationId xmlns:p14="http://schemas.microsoft.com/office/powerpoint/2010/main" val="320096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51">
            <a:extLst>
              <a:ext uri="{FF2B5EF4-FFF2-40B4-BE49-F238E27FC236}">
                <a16:creationId xmlns:a16="http://schemas.microsoft.com/office/drawing/2014/main" id="{5644D166-D7A6-2B4F-9129-B7E2C4DC5D85}"/>
              </a:ext>
            </a:extLst>
          </p:cNvPr>
          <p:cNvSpPr/>
          <p:nvPr/>
        </p:nvSpPr>
        <p:spPr bwMode="auto">
          <a:xfrm>
            <a:off x="3332161" y="872648"/>
            <a:ext cx="2526516" cy="1330825"/>
          </a:xfrm>
          <a:prstGeom prst="roundRect">
            <a:avLst>
              <a:gd name="adj" fmla="val 5652"/>
            </a:avLst>
          </a:prstGeom>
          <a:solidFill>
            <a:schemeClr val="bg1">
              <a:lumMod val="95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9006" tIns="445029" rIns="89006" bIns="44503" numCol="1" rtlCol="0" anchor="t" anchorCtr="0" compatLnSpc="1">
            <a:prstTxWarp prst="textNoShape">
              <a:avLst/>
            </a:prstTxWarp>
          </a:bodyPr>
          <a:lstStyle/>
          <a:p>
            <a:pPr marL="169972" indent="-169972" algn="l" defTabSz="890031" eaLnBrk="0" hangingPunct="0">
              <a:buClr>
                <a:schemeClr val="accent5"/>
              </a:buClr>
              <a:buFont typeface="Wingdings" pitchFamily="2" charset="2"/>
              <a:buChar char="§"/>
            </a:pPr>
            <a:endParaRPr lang="en-US" sz="1400" dirty="0">
              <a:solidFill>
                <a:schemeClr val="bg2">
                  <a:lumMod val="50000"/>
                </a:schemeClr>
              </a:solidFill>
              <a:cs typeface="Arial" charset="0"/>
            </a:endParaRPr>
          </a:p>
        </p:txBody>
      </p:sp>
      <p:sp>
        <p:nvSpPr>
          <p:cNvPr id="6" name="Freeform 194">
            <a:extLst>
              <a:ext uri="{FF2B5EF4-FFF2-40B4-BE49-F238E27FC236}">
                <a16:creationId xmlns:a16="http://schemas.microsoft.com/office/drawing/2014/main" id="{E70E6D56-9230-9D46-ACB6-6411A8E50CA9}"/>
              </a:ext>
            </a:extLst>
          </p:cNvPr>
          <p:cNvSpPr>
            <a:spLocks/>
          </p:cNvSpPr>
          <p:nvPr/>
        </p:nvSpPr>
        <p:spPr bwMode="auto">
          <a:xfrm rot="16200000">
            <a:off x="5432371" y="706436"/>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7" name="Freeform 194">
            <a:extLst>
              <a:ext uri="{FF2B5EF4-FFF2-40B4-BE49-F238E27FC236}">
                <a16:creationId xmlns:a16="http://schemas.microsoft.com/office/drawing/2014/main" id="{153C16E7-302F-0549-B505-7F0BA776A2FC}"/>
              </a:ext>
            </a:extLst>
          </p:cNvPr>
          <p:cNvSpPr>
            <a:spLocks/>
          </p:cNvSpPr>
          <p:nvPr/>
        </p:nvSpPr>
        <p:spPr bwMode="auto">
          <a:xfrm rot="16200000">
            <a:off x="3602776" y="706436"/>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8" name="Freeform 195">
            <a:extLst>
              <a:ext uri="{FF2B5EF4-FFF2-40B4-BE49-F238E27FC236}">
                <a16:creationId xmlns:a16="http://schemas.microsoft.com/office/drawing/2014/main" id="{0D416B6C-8BA8-AF4A-B98B-FD64C4B991B6}"/>
              </a:ext>
            </a:extLst>
          </p:cNvPr>
          <p:cNvSpPr>
            <a:spLocks/>
          </p:cNvSpPr>
          <p:nvPr/>
        </p:nvSpPr>
        <p:spPr bwMode="auto">
          <a:xfrm rot="16200000">
            <a:off x="4402303" y="-17075"/>
            <a:ext cx="386230" cy="1861911"/>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chemeClr val="accent1">
              <a:lumMod val="60000"/>
              <a:lumOff val="40000"/>
            </a:schemeClr>
          </a:solidFill>
          <a:ln w="9525">
            <a:noFill/>
            <a:round/>
            <a:headEnd/>
            <a:tailEnd/>
          </a:ln>
          <a:effectLst>
            <a:outerShdw blurRad="50800" dist="38100" dir="10800000" algn="r" rotWithShape="0">
              <a:prstClr val="black">
                <a:alpha val="40000"/>
              </a:prstClr>
            </a:outerShdw>
          </a:effectLst>
        </p:spPr>
        <p:txBody>
          <a:bodyPr/>
          <a:lstStyle/>
          <a:p>
            <a:pPr fontAlgn="auto">
              <a:spcBef>
                <a:spcPts val="0"/>
              </a:spcBef>
              <a:spcAft>
                <a:spcPts val="0"/>
              </a:spcAft>
              <a:buSzTx/>
              <a:defRPr/>
            </a:pPr>
            <a:endParaRPr lang="en-US" sz="2000" kern="0" dirty="0">
              <a:solidFill>
                <a:sysClr val="windowText" lastClr="000000"/>
              </a:solidFill>
            </a:endParaRPr>
          </a:p>
        </p:txBody>
      </p:sp>
      <p:sp>
        <p:nvSpPr>
          <p:cNvPr id="9" name="Rectangle 8">
            <a:extLst>
              <a:ext uri="{FF2B5EF4-FFF2-40B4-BE49-F238E27FC236}">
                <a16:creationId xmlns:a16="http://schemas.microsoft.com/office/drawing/2014/main" id="{CE84CF37-3B00-E14E-905D-1E833D3779B7}"/>
              </a:ext>
            </a:extLst>
          </p:cNvPr>
          <p:cNvSpPr/>
          <p:nvPr/>
        </p:nvSpPr>
        <p:spPr bwMode="auto">
          <a:xfrm>
            <a:off x="3972040" y="727621"/>
            <a:ext cx="1118896" cy="369332"/>
          </a:xfrm>
          <a:prstGeom prst="rect">
            <a:avLst/>
          </a:prstGeom>
        </p:spPr>
        <p:txBody>
          <a:bodyPr wrap="none" lIns="0" tIns="0" rIns="0" bIns="0">
            <a:spAutoFit/>
          </a:bodyPr>
          <a:lstStyle/>
          <a:p>
            <a:pPr defTabSz="890031" eaLnBrk="0" hangingPunct="0"/>
            <a:r>
              <a:rPr lang="en-US" sz="1200" b="1" dirty="0">
                <a:solidFill>
                  <a:schemeClr val="bg1"/>
                </a:solidFill>
                <a:cs typeface="Arial" charset="0"/>
              </a:rPr>
              <a:t>De-Centralized </a:t>
            </a:r>
          </a:p>
          <a:p>
            <a:pPr defTabSz="890031" eaLnBrk="0" hangingPunct="0"/>
            <a:r>
              <a:rPr lang="en-US" sz="1200" b="1" dirty="0">
                <a:solidFill>
                  <a:schemeClr val="bg1"/>
                </a:solidFill>
                <a:cs typeface="Arial" charset="0"/>
              </a:rPr>
              <a:t>Identity</a:t>
            </a:r>
          </a:p>
        </p:txBody>
      </p:sp>
      <p:sp>
        <p:nvSpPr>
          <p:cNvPr id="13" name="Rounded Rectangle 151">
            <a:extLst>
              <a:ext uri="{FF2B5EF4-FFF2-40B4-BE49-F238E27FC236}">
                <a16:creationId xmlns:a16="http://schemas.microsoft.com/office/drawing/2014/main" id="{C42666DE-77C1-6745-9BDA-A9217EA20697}"/>
              </a:ext>
            </a:extLst>
          </p:cNvPr>
          <p:cNvSpPr/>
          <p:nvPr/>
        </p:nvSpPr>
        <p:spPr bwMode="auto">
          <a:xfrm>
            <a:off x="6190979" y="872647"/>
            <a:ext cx="2526516" cy="1330825"/>
          </a:xfrm>
          <a:prstGeom prst="roundRect">
            <a:avLst>
              <a:gd name="adj" fmla="val 5652"/>
            </a:avLst>
          </a:prstGeom>
          <a:solidFill>
            <a:schemeClr val="bg1">
              <a:lumMod val="95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9006" tIns="445029" rIns="89006" bIns="44503" numCol="1" rtlCol="0" anchor="t" anchorCtr="0" compatLnSpc="1">
            <a:prstTxWarp prst="textNoShape">
              <a:avLst/>
            </a:prstTxWarp>
          </a:bodyPr>
          <a:lstStyle/>
          <a:p>
            <a:pPr marL="169972" indent="-169972" algn="l" defTabSz="890031" eaLnBrk="0" hangingPunct="0">
              <a:buClr>
                <a:schemeClr val="accent5"/>
              </a:buClr>
              <a:buFont typeface="Wingdings" pitchFamily="2" charset="2"/>
              <a:buChar char="§"/>
            </a:pPr>
            <a:endParaRPr lang="en-US" sz="1400" dirty="0">
              <a:solidFill>
                <a:schemeClr val="bg2">
                  <a:lumMod val="50000"/>
                </a:schemeClr>
              </a:solidFill>
              <a:cs typeface="Arial" charset="0"/>
            </a:endParaRPr>
          </a:p>
        </p:txBody>
      </p:sp>
      <p:sp>
        <p:nvSpPr>
          <p:cNvPr id="15" name="Freeform 194">
            <a:extLst>
              <a:ext uri="{FF2B5EF4-FFF2-40B4-BE49-F238E27FC236}">
                <a16:creationId xmlns:a16="http://schemas.microsoft.com/office/drawing/2014/main" id="{4277DF97-BF60-124D-A62B-89476F15EABA}"/>
              </a:ext>
            </a:extLst>
          </p:cNvPr>
          <p:cNvSpPr>
            <a:spLocks/>
          </p:cNvSpPr>
          <p:nvPr/>
        </p:nvSpPr>
        <p:spPr bwMode="auto">
          <a:xfrm rot="16200000">
            <a:off x="8291189" y="706435"/>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16" name="Freeform 194">
            <a:extLst>
              <a:ext uri="{FF2B5EF4-FFF2-40B4-BE49-F238E27FC236}">
                <a16:creationId xmlns:a16="http://schemas.microsoft.com/office/drawing/2014/main" id="{FBD46E5D-65E6-3A4A-8281-9ECEA1C0A645}"/>
              </a:ext>
            </a:extLst>
          </p:cNvPr>
          <p:cNvSpPr>
            <a:spLocks/>
          </p:cNvSpPr>
          <p:nvPr/>
        </p:nvSpPr>
        <p:spPr bwMode="auto">
          <a:xfrm rot="16200000">
            <a:off x="6461594" y="706435"/>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17" name="Freeform 195">
            <a:extLst>
              <a:ext uri="{FF2B5EF4-FFF2-40B4-BE49-F238E27FC236}">
                <a16:creationId xmlns:a16="http://schemas.microsoft.com/office/drawing/2014/main" id="{FD12AC63-5B2C-1141-981B-65D36C53B24C}"/>
              </a:ext>
            </a:extLst>
          </p:cNvPr>
          <p:cNvSpPr>
            <a:spLocks/>
          </p:cNvSpPr>
          <p:nvPr/>
        </p:nvSpPr>
        <p:spPr bwMode="auto">
          <a:xfrm rot="16200000">
            <a:off x="7261121" y="-17076"/>
            <a:ext cx="386230" cy="1861911"/>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chemeClr val="accent1">
              <a:lumMod val="60000"/>
              <a:lumOff val="40000"/>
            </a:schemeClr>
          </a:solidFill>
          <a:ln w="9525">
            <a:noFill/>
            <a:round/>
            <a:headEnd/>
            <a:tailEnd/>
          </a:ln>
          <a:effectLst>
            <a:outerShdw blurRad="50800" dist="38100" dir="10800000" algn="r" rotWithShape="0">
              <a:prstClr val="black">
                <a:alpha val="40000"/>
              </a:prstClr>
            </a:outerShdw>
          </a:effectLst>
        </p:spPr>
        <p:txBody>
          <a:bodyPr/>
          <a:lstStyle/>
          <a:p>
            <a:pPr fontAlgn="auto">
              <a:spcBef>
                <a:spcPts val="0"/>
              </a:spcBef>
              <a:spcAft>
                <a:spcPts val="0"/>
              </a:spcAft>
              <a:buSzTx/>
              <a:defRPr/>
            </a:pPr>
            <a:endParaRPr lang="en-US" sz="2000" kern="0" dirty="0">
              <a:solidFill>
                <a:sysClr val="windowText" lastClr="000000"/>
              </a:solidFill>
            </a:endParaRPr>
          </a:p>
        </p:txBody>
      </p:sp>
      <p:sp>
        <p:nvSpPr>
          <p:cNvPr id="18" name="Rectangle 17">
            <a:extLst>
              <a:ext uri="{FF2B5EF4-FFF2-40B4-BE49-F238E27FC236}">
                <a16:creationId xmlns:a16="http://schemas.microsoft.com/office/drawing/2014/main" id="{197D4AC6-453B-DE48-B2CA-37D88D9EC9A9}"/>
              </a:ext>
            </a:extLst>
          </p:cNvPr>
          <p:cNvSpPr/>
          <p:nvPr/>
        </p:nvSpPr>
        <p:spPr bwMode="auto">
          <a:xfrm>
            <a:off x="6922935" y="784320"/>
            <a:ext cx="1040349" cy="184666"/>
          </a:xfrm>
          <a:prstGeom prst="rect">
            <a:avLst/>
          </a:prstGeom>
        </p:spPr>
        <p:txBody>
          <a:bodyPr wrap="none" lIns="0" tIns="0" rIns="0" bIns="0">
            <a:spAutoFit/>
          </a:bodyPr>
          <a:lstStyle/>
          <a:p>
            <a:pPr defTabSz="890031" eaLnBrk="0" hangingPunct="0"/>
            <a:r>
              <a:rPr lang="en-US" sz="1200" b="1" dirty="0">
                <a:solidFill>
                  <a:schemeClr val="bg1"/>
                </a:solidFill>
                <a:cs typeface="Arial" charset="0"/>
              </a:rPr>
              <a:t>User Lifecycle</a:t>
            </a:r>
          </a:p>
        </p:txBody>
      </p:sp>
      <p:sp>
        <p:nvSpPr>
          <p:cNvPr id="20" name="Rounded Rectangle 151">
            <a:extLst>
              <a:ext uri="{FF2B5EF4-FFF2-40B4-BE49-F238E27FC236}">
                <a16:creationId xmlns:a16="http://schemas.microsoft.com/office/drawing/2014/main" id="{ED02ACBE-DBB3-294D-9F94-BCFDDDDD83AC}"/>
              </a:ext>
            </a:extLst>
          </p:cNvPr>
          <p:cNvSpPr/>
          <p:nvPr/>
        </p:nvSpPr>
        <p:spPr bwMode="auto">
          <a:xfrm>
            <a:off x="8971614" y="872647"/>
            <a:ext cx="2526516" cy="1330825"/>
          </a:xfrm>
          <a:prstGeom prst="roundRect">
            <a:avLst>
              <a:gd name="adj" fmla="val 5652"/>
            </a:avLst>
          </a:prstGeom>
          <a:solidFill>
            <a:schemeClr val="bg1">
              <a:lumMod val="95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9006" tIns="445029" rIns="89006" bIns="44503" numCol="1" rtlCol="0" anchor="t" anchorCtr="0" compatLnSpc="1">
            <a:prstTxWarp prst="textNoShape">
              <a:avLst/>
            </a:prstTxWarp>
          </a:bodyPr>
          <a:lstStyle/>
          <a:p>
            <a:pPr marL="169972" indent="-169972" algn="l" defTabSz="890031" eaLnBrk="0" hangingPunct="0">
              <a:buClr>
                <a:schemeClr val="accent5"/>
              </a:buClr>
              <a:buFont typeface="Wingdings" pitchFamily="2" charset="2"/>
              <a:buChar char="§"/>
            </a:pPr>
            <a:endParaRPr lang="en-US" sz="1400" dirty="0">
              <a:solidFill>
                <a:schemeClr val="bg2">
                  <a:lumMod val="50000"/>
                </a:schemeClr>
              </a:solidFill>
              <a:cs typeface="Arial" charset="0"/>
            </a:endParaRPr>
          </a:p>
        </p:txBody>
      </p:sp>
      <p:sp>
        <p:nvSpPr>
          <p:cNvPr id="22" name="Freeform 194">
            <a:extLst>
              <a:ext uri="{FF2B5EF4-FFF2-40B4-BE49-F238E27FC236}">
                <a16:creationId xmlns:a16="http://schemas.microsoft.com/office/drawing/2014/main" id="{303D4012-FF1E-BE4A-AB1A-5968E3B0D4FE}"/>
              </a:ext>
            </a:extLst>
          </p:cNvPr>
          <p:cNvSpPr>
            <a:spLocks/>
          </p:cNvSpPr>
          <p:nvPr/>
        </p:nvSpPr>
        <p:spPr bwMode="auto">
          <a:xfrm rot="16200000">
            <a:off x="11071824" y="706435"/>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23" name="Freeform 194">
            <a:extLst>
              <a:ext uri="{FF2B5EF4-FFF2-40B4-BE49-F238E27FC236}">
                <a16:creationId xmlns:a16="http://schemas.microsoft.com/office/drawing/2014/main" id="{F86BF1BD-A6B9-5542-9B81-E20AA6E08FC4}"/>
              </a:ext>
            </a:extLst>
          </p:cNvPr>
          <p:cNvSpPr>
            <a:spLocks/>
          </p:cNvSpPr>
          <p:nvPr/>
        </p:nvSpPr>
        <p:spPr bwMode="auto">
          <a:xfrm rot="16200000">
            <a:off x="9242229" y="706435"/>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24" name="Freeform 195">
            <a:extLst>
              <a:ext uri="{FF2B5EF4-FFF2-40B4-BE49-F238E27FC236}">
                <a16:creationId xmlns:a16="http://schemas.microsoft.com/office/drawing/2014/main" id="{D5608FBA-A007-7647-9DE9-32DF4D37A0CC}"/>
              </a:ext>
            </a:extLst>
          </p:cNvPr>
          <p:cNvSpPr>
            <a:spLocks/>
          </p:cNvSpPr>
          <p:nvPr/>
        </p:nvSpPr>
        <p:spPr bwMode="auto">
          <a:xfrm rot="16200000">
            <a:off x="10041756" y="-17076"/>
            <a:ext cx="386230" cy="1861911"/>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chemeClr val="accent1">
              <a:lumMod val="60000"/>
              <a:lumOff val="40000"/>
            </a:schemeClr>
          </a:solidFill>
          <a:ln w="9525">
            <a:noFill/>
            <a:round/>
            <a:headEnd/>
            <a:tailEnd/>
          </a:ln>
          <a:effectLst>
            <a:outerShdw blurRad="50800" dist="38100" dir="10800000" algn="r" rotWithShape="0">
              <a:prstClr val="black">
                <a:alpha val="40000"/>
              </a:prstClr>
            </a:outerShdw>
          </a:effectLst>
        </p:spPr>
        <p:txBody>
          <a:bodyPr/>
          <a:lstStyle/>
          <a:p>
            <a:pPr fontAlgn="auto">
              <a:spcBef>
                <a:spcPts val="0"/>
              </a:spcBef>
              <a:spcAft>
                <a:spcPts val="0"/>
              </a:spcAft>
              <a:buSzTx/>
              <a:defRPr/>
            </a:pPr>
            <a:endParaRPr lang="en-US" sz="2800" kern="0" dirty="0">
              <a:solidFill>
                <a:sysClr val="windowText" lastClr="000000"/>
              </a:solidFill>
            </a:endParaRPr>
          </a:p>
        </p:txBody>
      </p:sp>
      <p:sp>
        <p:nvSpPr>
          <p:cNvPr id="25" name="Rectangle 24">
            <a:extLst>
              <a:ext uri="{FF2B5EF4-FFF2-40B4-BE49-F238E27FC236}">
                <a16:creationId xmlns:a16="http://schemas.microsoft.com/office/drawing/2014/main" id="{BBFAEBA8-B930-1142-B77B-691D311AC2FD}"/>
              </a:ext>
            </a:extLst>
          </p:cNvPr>
          <p:cNvSpPr/>
          <p:nvPr/>
        </p:nvSpPr>
        <p:spPr bwMode="auto">
          <a:xfrm>
            <a:off x="9522044" y="761293"/>
            <a:ext cx="1455528" cy="184666"/>
          </a:xfrm>
          <a:prstGeom prst="rect">
            <a:avLst/>
          </a:prstGeom>
        </p:spPr>
        <p:txBody>
          <a:bodyPr wrap="none" lIns="0" tIns="0" rIns="0" bIns="0">
            <a:spAutoFit/>
          </a:bodyPr>
          <a:lstStyle/>
          <a:p>
            <a:pPr defTabSz="890031" eaLnBrk="0" hangingPunct="0"/>
            <a:r>
              <a:rPr lang="en-US" sz="1200" b="1" dirty="0">
                <a:solidFill>
                  <a:schemeClr val="bg1"/>
                </a:solidFill>
                <a:cs typeface="Arial" charset="0"/>
              </a:rPr>
              <a:t>No Common Policy</a:t>
            </a:r>
          </a:p>
        </p:txBody>
      </p:sp>
      <p:sp>
        <p:nvSpPr>
          <p:cNvPr id="57" name="Rounded Rectangle 151">
            <a:extLst>
              <a:ext uri="{FF2B5EF4-FFF2-40B4-BE49-F238E27FC236}">
                <a16:creationId xmlns:a16="http://schemas.microsoft.com/office/drawing/2014/main" id="{9F42ABBE-7B7C-1F4F-A014-0ADB4E27F781}"/>
              </a:ext>
            </a:extLst>
          </p:cNvPr>
          <p:cNvSpPr/>
          <p:nvPr/>
        </p:nvSpPr>
        <p:spPr bwMode="auto">
          <a:xfrm>
            <a:off x="3332161" y="2894198"/>
            <a:ext cx="2526516" cy="1330825"/>
          </a:xfrm>
          <a:prstGeom prst="roundRect">
            <a:avLst>
              <a:gd name="adj" fmla="val 5652"/>
            </a:avLst>
          </a:prstGeom>
          <a:solidFill>
            <a:schemeClr val="bg1">
              <a:lumMod val="95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9006" tIns="445029" rIns="89006" bIns="44503" numCol="1" rtlCol="0" anchor="t" anchorCtr="0" compatLnSpc="1">
            <a:prstTxWarp prst="textNoShape">
              <a:avLst/>
            </a:prstTxWarp>
          </a:bodyPr>
          <a:lstStyle/>
          <a:p>
            <a:pPr marL="169972" indent="-169972" algn="l" defTabSz="890031" eaLnBrk="0" hangingPunct="0">
              <a:buClr>
                <a:schemeClr val="accent5"/>
              </a:buClr>
              <a:buFont typeface="Wingdings" pitchFamily="2" charset="2"/>
              <a:buChar char="§"/>
            </a:pPr>
            <a:endParaRPr lang="en-US" sz="1400" dirty="0">
              <a:solidFill>
                <a:schemeClr val="bg2">
                  <a:lumMod val="50000"/>
                </a:schemeClr>
              </a:solidFill>
              <a:cs typeface="Arial" charset="0"/>
            </a:endParaRPr>
          </a:p>
        </p:txBody>
      </p:sp>
      <p:sp>
        <p:nvSpPr>
          <p:cNvPr id="59" name="Freeform 194">
            <a:extLst>
              <a:ext uri="{FF2B5EF4-FFF2-40B4-BE49-F238E27FC236}">
                <a16:creationId xmlns:a16="http://schemas.microsoft.com/office/drawing/2014/main" id="{4E3B51E3-E53C-DB41-91B6-39BEBD3EDF9F}"/>
              </a:ext>
            </a:extLst>
          </p:cNvPr>
          <p:cNvSpPr>
            <a:spLocks/>
          </p:cNvSpPr>
          <p:nvPr/>
        </p:nvSpPr>
        <p:spPr bwMode="auto">
          <a:xfrm rot="16200000">
            <a:off x="5432371" y="2727986"/>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60" name="Freeform 194">
            <a:extLst>
              <a:ext uri="{FF2B5EF4-FFF2-40B4-BE49-F238E27FC236}">
                <a16:creationId xmlns:a16="http://schemas.microsoft.com/office/drawing/2014/main" id="{C51AC273-DAED-9941-90B9-91D4A29C5E35}"/>
              </a:ext>
            </a:extLst>
          </p:cNvPr>
          <p:cNvSpPr>
            <a:spLocks/>
          </p:cNvSpPr>
          <p:nvPr/>
        </p:nvSpPr>
        <p:spPr bwMode="auto">
          <a:xfrm rot="16200000">
            <a:off x="3602776" y="2727986"/>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61" name="Freeform 195">
            <a:extLst>
              <a:ext uri="{FF2B5EF4-FFF2-40B4-BE49-F238E27FC236}">
                <a16:creationId xmlns:a16="http://schemas.microsoft.com/office/drawing/2014/main" id="{A109B4B8-5B63-6A4E-A729-4BCCFF6079FC}"/>
              </a:ext>
            </a:extLst>
          </p:cNvPr>
          <p:cNvSpPr>
            <a:spLocks/>
          </p:cNvSpPr>
          <p:nvPr/>
        </p:nvSpPr>
        <p:spPr bwMode="auto">
          <a:xfrm rot="16200000">
            <a:off x="4402303" y="2004475"/>
            <a:ext cx="386230" cy="1861911"/>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chemeClr val="accent3">
              <a:lumMod val="75000"/>
            </a:schemeClr>
          </a:solidFill>
          <a:ln w="9525">
            <a:noFill/>
            <a:round/>
            <a:headEnd/>
            <a:tailEnd/>
          </a:ln>
          <a:effectLst>
            <a:outerShdw blurRad="50800" dist="38100" dir="10800000" algn="r" rotWithShape="0">
              <a:prstClr val="black">
                <a:alpha val="40000"/>
              </a:prstClr>
            </a:outerShdw>
          </a:effectLst>
        </p:spPr>
        <p:txBody>
          <a:bodyPr/>
          <a:lstStyle/>
          <a:p>
            <a:pPr fontAlgn="auto">
              <a:spcBef>
                <a:spcPts val="0"/>
              </a:spcBef>
              <a:spcAft>
                <a:spcPts val="0"/>
              </a:spcAft>
              <a:buSzTx/>
              <a:defRPr/>
            </a:pPr>
            <a:endParaRPr lang="en-US" sz="2000" kern="0" dirty="0">
              <a:solidFill>
                <a:sysClr val="windowText" lastClr="000000"/>
              </a:solidFill>
            </a:endParaRPr>
          </a:p>
        </p:txBody>
      </p:sp>
      <p:sp>
        <p:nvSpPr>
          <p:cNvPr id="62" name="Rectangle 61">
            <a:extLst>
              <a:ext uri="{FF2B5EF4-FFF2-40B4-BE49-F238E27FC236}">
                <a16:creationId xmlns:a16="http://schemas.microsoft.com/office/drawing/2014/main" id="{1D7FE350-253D-074C-BD46-3587CD75F4CF}"/>
              </a:ext>
            </a:extLst>
          </p:cNvPr>
          <p:cNvSpPr/>
          <p:nvPr/>
        </p:nvSpPr>
        <p:spPr bwMode="auto">
          <a:xfrm>
            <a:off x="3958472" y="2816129"/>
            <a:ext cx="1244636" cy="184666"/>
          </a:xfrm>
          <a:prstGeom prst="rect">
            <a:avLst/>
          </a:prstGeom>
        </p:spPr>
        <p:txBody>
          <a:bodyPr wrap="none" lIns="0" tIns="0" rIns="0" bIns="0">
            <a:spAutoFit/>
          </a:bodyPr>
          <a:lstStyle/>
          <a:p>
            <a:pPr defTabSz="890031" eaLnBrk="0" hangingPunct="0"/>
            <a:r>
              <a:rPr lang="en-US" sz="1200" b="1" dirty="0">
                <a:solidFill>
                  <a:schemeClr val="bg1"/>
                </a:solidFill>
                <a:cs typeface="Arial" charset="0"/>
              </a:rPr>
              <a:t>Orphan Account</a:t>
            </a:r>
          </a:p>
        </p:txBody>
      </p:sp>
      <p:sp>
        <p:nvSpPr>
          <p:cNvPr id="51" name="Rounded Rectangle 151">
            <a:extLst>
              <a:ext uri="{FF2B5EF4-FFF2-40B4-BE49-F238E27FC236}">
                <a16:creationId xmlns:a16="http://schemas.microsoft.com/office/drawing/2014/main" id="{9C46DB56-0445-A141-AB36-232AEDFE9265}"/>
              </a:ext>
            </a:extLst>
          </p:cNvPr>
          <p:cNvSpPr/>
          <p:nvPr/>
        </p:nvSpPr>
        <p:spPr bwMode="auto">
          <a:xfrm>
            <a:off x="6190979" y="2894198"/>
            <a:ext cx="2526516" cy="1330825"/>
          </a:xfrm>
          <a:prstGeom prst="roundRect">
            <a:avLst>
              <a:gd name="adj" fmla="val 5652"/>
            </a:avLst>
          </a:prstGeom>
          <a:solidFill>
            <a:schemeClr val="bg1">
              <a:lumMod val="95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9006" tIns="445029" rIns="89006" bIns="44503" numCol="1" rtlCol="0" anchor="t" anchorCtr="0" compatLnSpc="1">
            <a:prstTxWarp prst="textNoShape">
              <a:avLst/>
            </a:prstTxWarp>
          </a:bodyPr>
          <a:lstStyle/>
          <a:p>
            <a:pPr marL="169972" indent="-169972" algn="l" defTabSz="890031" eaLnBrk="0" hangingPunct="0">
              <a:buClr>
                <a:schemeClr val="accent5"/>
              </a:buClr>
              <a:buFont typeface="Wingdings" pitchFamily="2" charset="2"/>
              <a:buChar char="§"/>
            </a:pPr>
            <a:endParaRPr lang="en-US" sz="1400" dirty="0">
              <a:solidFill>
                <a:schemeClr val="bg2">
                  <a:lumMod val="50000"/>
                </a:schemeClr>
              </a:solidFill>
              <a:cs typeface="Arial" charset="0"/>
            </a:endParaRPr>
          </a:p>
        </p:txBody>
      </p:sp>
      <p:sp>
        <p:nvSpPr>
          <p:cNvPr id="53" name="Freeform 194">
            <a:extLst>
              <a:ext uri="{FF2B5EF4-FFF2-40B4-BE49-F238E27FC236}">
                <a16:creationId xmlns:a16="http://schemas.microsoft.com/office/drawing/2014/main" id="{FBDB6BED-FBF0-E94F-B9E5-3191B77FBC3A}"/>
              </a:ext>
            </a:extLst>
          </p:cNvPr>
          <p:cNvSpPr>
            <a:spLocks/>
          </p:cNvSpPr>
          <p:nvPr/>
        </p:nvSpPr>
        <p:spPr bwMode="auto">
          <a:xfrm rot="16200000">
            <a:off x="8291190" y="2727985"/>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54" name="Freeform 194">
            <a:extLst>
              <a:ext uri="{FF2B5EF4-FFF2-40B4-BE49-F238E27FC236}">
                <a16:creationId xmlns:a16="http://schemas.microsoft.com/office/drawing/2014/main" id="{2644A098-122B-0547-9679-DC51C11E0A4B}"/>
              </a:ext>
            </a:extLst>
          </p:cNvPr>
          <p:cNvSpPr>
            <a:spLocks/>
          </p:cNvSpPr>
          <p:nvPr/>
        </p:nvSpPr>
        <p:spPr bwMode="auto">
          <a:xfrm rot="16200000">
            <a:off x="6461595" y="2727985"/>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55" name="Freeform 195">
            <a:extLst>
              <a:ext uri="{FF2B5EF4-FFF2-40B4-BE49-F238E27FC236}">
                <a16:creationId xmlns:a16="http://schemas.microsoft.com/office/drawing/2014/main" id="{B37D6CD3-72BD-C849-A875-D5C1EAD91268}"/>
              </a:ext>
            </a:extLst>
          </p:cNvPr>
          <p:cNvSpPr>
            <a:spLocks/>
          </p:cNvSpPr>
          <p:nvPr/>
        </p:nvSpPr>
        <p:spPr bwMode="auto">
          <a:xfrm rot="16200000">
            <a:off x="7261123" y="2004473"/>
            <a:ext cx="386229" cy="1861911"/>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chemeClr val="accent3">
              <a:lumMod val="75000"/>
            </a:schemeClr>
          </a:solidFill>
          <a:ln w="9525">
            <a:noFill/>
            <a:round/>
            <a:headEnd/>
            <a:tailEnd/>
          </a:ln>
          <a:effectLst>
            <a:outerShdw blurRad="50800" dist="38100" dir="10800000" algn="r" rotWithShape="0">
              <a:prstClr val="black">
                <a:alpha val="40000"/>
              </a:prstClr>
            </a:outerShdw>
          </a:effectLst>
        </p:spPr>
        <p:txBody>
          <a:bodyPr/>
          <a:lstStyle/>
          <a:p>
            <a:pPr fontAlgn="auto">
              <a:spcBef>
                <a:spcPts val="0"/>
              </a:spcBef>
              <a:spcAft>
                <a:spcPts val="0"/>
              </a:spcAft>
              <a:buSzTx/>
              <a:defRPr/>
            </a:pPr>
            <a:endParaRPr lang="en-US" sz="2000" kern="0" dirty="0">
              <a:solidFill>
                <a:sysClr val="windowText" lastClr="000000"/>
              </a:solidFill>
            </a:endParaRPr>
          </a:p>
        </p:txBody>
      </p:sp>
      <p:sp>
        <p:nvSpPr>
          <p:cNvPr id="56" name="Rectangle 55">
            <a:extLst>
              <a:ext uri="{FF2B5EF4-FFF2-40B4-BE49-F238E27FC236}">
                <a16:creationId xmlns:a16="http://schemas.microsoft.com/office/drawing/2014/main" id="{01CEB15F-7BFE-8948-951F-16F91FC06734}"/>
              </a:ext>
            </a:extLst>
          </p:cNvPr>
          <p:cNvSpPr/>
          <p:nvPr/>
        </p:nvSpPr>
        <p:spPr bwMode="auto">
          <a:xfrm>
            <a:off x="6633780" y="2805518"/>
            <a:ext cx="1587337" cy="184666"/>
          </a:xfrm>
          <a:prstGeom prst="rect">
            <a:avLst/>
          </a:prstGeom>
        </p:spPr>
        <p:txBody>
          <a:bodyPr wrap="square" lIns="0" tIns="0" rIns="0" bIns="0">
            <a:spAutoFit/>
          </a:bodyPr>
          <a:lstStyle/>
          <a:p>
            <a:pPr defTabSz="890031" eaLnBrk="0" hangingPunct="0"/>
            <a:r>
              <a:rPr lang="en-US" sz="1200" b="1" dirty="0">
                <a:solidFill>
                  <a:schemeClr val="bg1"/>
                </a:solidFill>
                <a:cs typeface="Arial" charset="0"/>
              </a:rPr>
              <a:t>Rubber stamping</a:t>
            </a:r>
          </a:p>
        </p:txBody>
      </p:sp>
      <p:sp>
        <p:nvSpPr>
          <p:cNvPr id="45" name="Rounded Rectangle 151">
            <a:extLst>
              <a:ext uri="{FF2B5EF4-FFF2-40B4-BE49-F238E27FC236}">
                <a16:creationId xmlns:a16="http://schemas.microsoft.com/office/drawing/2014/main" id="{83DFD9DC-9F6B-F745-9C2C-1651A688F442}"/>
              </a:ext>
            </a:extLst>
          </p:cNvPr>
          <p:cNvSpPr/>
          <p:nvPr/>
        </p:nvSpPr>
        <p:spPr bwMode="auto">
          <a:xfrm>
            <a:off x="8971614" y="2894197"/>
            <a:ext cx="2526516" cy="1330825"/>
          </a:xfrm>
          <a:prstGeom prst="roundRect">
            <a:avLst>
              <a:gd name="adj" fmla="val 5652"/>
            </a:avLst>
          </a:prstGeom>
          <a:solidFill>
            <a:schemeClr val="bg1">
              <a:lumMod val="95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9006" tIns="445029" rIns="89006" bIns="44503" numCol="1" rtlCol="0" anchor="t" anchorCtr="0" compatLnSpc="1">
            <a:prstTxWarp prst="textNoShape">
              <a:avLst/>
            </a:prstTxWarp>
          </a:bodyPr>
          <a:lstStyle/>
          <a:p>
            <a:pPr marL="169972" indent="-169972" algn="l" defTabSz="890031" eaLnBrk="0" hangingPunct="0">
              <a:buClr>
                <a:schemeClr val="accent5"/>
              </a:buClr>
              <a:buFont typeface="Wingdings" pitchFamily="2" charset="2"/>
              <a:buChar char="§"/>
            </a:pPr>
            <a:endParaRPr lang="en-US" sz="1400" dirty="0">
              <a:solidFill>
                <a:schemeClr val="bg2">
                  <a:lumMod val="50000"/>
                </a:schemeClr>
              </a:solidFill>
              <a:cs typeface="Arial" charset="0"/>
            </a:endParaRPr>
          </a:p>
        </p:txBody>
      </p:sp>
      <p:sp>
        <p:nvSpPr>
          <p:cNvPr id="47" name="Freeform 194">
            <a:extLst>
              <a:ext uri="{FF2B5EF4-FFF2-40B4-BE49-F238E27FC236}">
                <a16:creationId xmlns:a16="http://schemas.microsoft.com/office/drawing/2014/main" id="{06A8283B-073E-6F45-B0C9-4A1D20622A2F}"/>
              </a:ext>
            </a:extLst>
          </p:cNvPr>
          <p:cNvSpPr>
            <a:spLocks/>
          </p:cNvSpPr>
          <p:nvPr/>
        </p:nvSpPr>
        <p:spPr bwMode="auto">
          <a:xfrm rot="16200000">
            <a:off x="11071824" y="2727985"/>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48" name="Freeform 194">
            <a:extLst>
              <a:ext uri="{FF2B5EF4-FFF2-40B4-BE49-F238E27FC236}">
                <a16:creationId xmlns:a16="http://schemas.microsoft.com/office/drawing/2014/main" id="{15E76E06-00FF-2744-AB0B-D04B5D9E66B4}"/>
              </a:ext>
            </a:extLst>
          </p:cNvPr>
          <p:cNvSpPr>
            <a:spLocks/>
          </p:cNvSpPr>
          <p:nvPr/>
        </p:nvSpPr>
        <p:spPr bwMode="auto">
          <a:xfrm rot="16200000">
            <a:off x="9242229" y="2727985"/>
            <a:ext cx="155690"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49" name="Freeform 195">
            <a:extLst>
              <a:ext uri="{FF2B5EF4-FFF2-40B4-BE49-F238E27FC236}">
                <a16:creationId xmlns:a16="http://schemas.microsoft.com/office/drawing/2014/main" id="{C33523F3-442F-AE40-ABB8-F9066501CAF2}"/>
              </a:ext>
            </a:extLst>
          </p:cNvPr>
          <p:cNvSpPr>
            <a:spLocks/>
          </p:cNvSpPr>
          <p:nvPr/>
        </p:nvSpPr>
        <p:spPr bwMode="auto">
          <a:xfrm rot="16200000">
            <a:off x="10041756" y="2004474"/>
            <a:ext cx="386230" cy="1861911"/>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chemeClr val="accent3">
              <a:lumMod val="75000"/>
            </a:schemeClr>
          </a:solidFill>
          <a:ln w="9525">
            <a:noFill/>
            <a:round/>
            <a:headEnd/>
            <a:tailEnd/>
          </a:ln>
          <a:effectLst>
            <a:outerShdw blurRad="50800" dist="38100" dir="10800000" algn="r" rotWithShape="0">
              <a:prstClr val="black">
                <a:alpha val="40000"/>
              </a:prstClr>
            </a:outerShdw>
          </a:effectLst>
        </p:spPr>
        <p:txBody>
          <a:bodyPr/>
          <a:lstStyle/>
          <a:p>
            <a:pPr fontAlgn="auto">
              <a:spcBef>
                <a:spcPts val="0"/>
              </a:spcBef>
              <a:spcAft>
                <a:spcPts val="0"/>
              </a:spcAft>
              <a:buSzTx/>
              <a:defRPr/>
            </a:pPr>
            <a:endParaRPr lang="en-US" sz="2000" kern="0" dirty="0">
              <a:solidFill>
                <a:sysClr val="windowText" lastClr="000000"/>
              </a:solidFill>
            </a:endParaRPr>
          </a:p>
        </p:txBody>
      </p:sp>
      <p:sp>
        <p:nvSpPr>
          <p:cNvPr id="50" name="Rectangle 49">
            <a:extLst>
              <a:ext uri="{FF2B5EF4-FFF2-40B4-BE49-F238E27FC236}">
                <a16:creationId xmlns:a16="http://schemas.microsoft.com/office/drawing/2014/main" id="{EBFE09D7-28D2-EC48-B200-7F3967C7D26F}"/>
              </a:ext>
            </a:extLst>
          </p:cNvPr>
          <p:cNvSpPr/>
          <p:nvPr/>
        </p:nvSpPr>
        <p:spPr bwMode="auto">
          <a:xfrm>
            <a:off x="9774074" y="2809832"/>
            <a:ext cx="940963" cy="184666"/>
          </a:xfrm>
          <a:prstGeom prst="rect">
            <a:avLst/>
          </a:prstGeom>
        </p:spPr>
        <p:txBody>
          <a:bodyPr wrap="none" lIns="0" tIns="0" rIns="0" bIns="0">
            <a:spAutoFit/>
          </a:bodyPr>
          <a:lstStyle/>
          <a:p>
            <a:pPr defTabSz="890031" eaLnBrk="0" hangingPunct="0"/>
            <a:r>
              <a:rPr lang="en-US" sz="1200" b="1" dirty="0">
                <a:solidFill>
                  <a:schemeClr val="bg1"/>
                </a:solidFill>
                <a:cs typeface="Arial" charset="0"/>
              </a:rPr>
              <a:t>Risk Scoring</a:t>
            </a:r>
          </a:p>
        </p:txBody>
      </p:sp>
      <p:sp>
        <p:nvSpPr>
          <p:cNvPr id="86" name="Rounded Rectangle 151">
            <a:extLst>
              <a:ext uri="{FF2B5EF4-FFF2-40B4-BE49-F238E27FC236}">
                <a16:creationId xmlns:a16="http://schemas.microsoft.com/office/drawing/2014/main" id="{8B1FEA90-318D-6646-B924-AEE7128FEC87}"/>
              </a:ext>
            </a:extLst>
          </p:cNvPr>
          <p:cNvSpPr/>
          <p:nvPr/>
        </p:nvSpPr>
        <p:spPr bwMode="auto">
          <a:xfrm>
            <a:off x="3347287" y="4915747"/>
            <a:ext cx="2526516" cy="1319609"/>
          </a:xfrm>
          <a:prstGeom prst="roundRect">
            <a:avLst>
              <a:gd name="adj" fmla="val 5652"/>
            </a:avLst>
          </a:prstGeom>
          <a:solidFill>
            <a:schemeClr val="bg1">
              <a:lumMod val="95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9006" tIns="445029" rIns="89006" bIns="44503" numCol="1" rtlCol="0" anchor="t" anchorCtr="0" compatLnSpc="1">
            <a:prstTxWarp prst="textNoShape">
              <a:avLst/>
            </a:prstTxWarp>
          </a:bodyPr>
          <a:lstStyle/>
          <a:p>
            <a:pPr marL="169972" indent="-169972" algn="l" defTabSz="890031" eaLnBrk="0" hangingPunct="0">
              <a:buClr>
                <a:schemeClr val="accent5"/>
              </a:buClr>
              <a:buFont typeface="Wingdings" pitchFamily="2" charset="2"/>
              <a:buChar char="§"/>
            </a:pPr>
            <a:endParaRPr lang="en-US" sz="1400" dirty="0">
              <a:solidFill>
                <a:schemeClr val="bg2">
                  <a:lumMod val="50000"/>
                </a:schemeClr>
              </a:solidFill>
              <a:cs typeface="Arial" charset="0"/>
            </a:endParaRPr>
          </a:p>
        </p:txBody>
      </p:sp>
      <p:sp>
        <p:nvSpPr>
          <p:cNvPr id="88" name="Freeform 194">
            <a:extLst>
              <a:ext uri="{FF2B5EF4-FFF2-40B4-BE49-F238E27FC236}">
                <a16:creationId xmlns:a16="http://schemas.microsoft.com/office/drawing/2014/main" id="{BA1AF6AE-85D1-794E-84DB-50F16E4F9FD6}"/>
              </a:ext>
            </a:extLst>
          </p:cNvPr>
          <p:cNvSpPr>
            <a:spLocks/>
          </p:cNvSpPr>
          <p:nvPr/>
        </p:nvSpPr>
        <p:spPr bwMode="auto">
          <a:xfrm rot="16200000">
            <a:off x="5448153" y="4750140"/>
            <a:ext cx="154378"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89" name="Freeform 194">
            <a:extLst>
              <a:ext uri="{FF2B5EF4-FFF2-40B4-BE49-F238E27FC236}">
                <a16:creationId xmlns:a16="http://schemas.microsoft.com/office/drawing/2014/main" id="{14F5B299-D6CF-0849-A706-FF5AD2CB3F75}"/>
              </a:ext>
            </a:extLst>
          </p:cNvPr>
          <p:cNvSpPr>
            <a:spLocks/>
          </p:cNvSpPr>
          <p:nvPr/>
        </p:nvSpPr>
        <p:spPr bwMode="auto">
          <a:xfrm rot="16200000">
            <a:off x="3618558" y="4750140"/>
            <a:ext cx="154378"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90" name="Freeform 195">
            <a:extLst>
              <a:ext uri="{FF2B5EF4-FFF2-40B4-BE49-F238E27FC236}">
                <a16:creationId xmlns:a16="http://schemas.microsoft.com/office/drawing/2014/main" id="{1B2E30F9-965B-D64B-B508-665CD8CD8EF9}"/>
              </a:ext>
            </a:extLst>
          </p:cNvPr>
          <p:cNvSpPr>
            <a:spLocks/>
          </p:cNvSpPr>
          <p:nvPr/>
        </p:nvSpPr>
        <p:spPr bwMode="auto">
          <a:xfrm rot="16200000">
            <a:off x="4419057" y="4025675"/>
            <a:ext cx="382973" cy="1861911"/>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rgbClr val="890C58"/>
          </a:solidFill>
          <a:ln w="9525">
            <a:noFill/>
            <a:round/>
            <a:headEnd/>
            <a:tailEnd/>
          </a:ln>
          <a:effectLst>
            <a:outerShdw blurRad="50800" dist="38100" dir="10800000" algn="r" rotWithShape="0">
              <a:prstClr val="black">
                <a:alpha val="40000"/>
              </a:prstClr>
            </a:outerShdw>
          </a:effectLst>
        </p:spPr>
        <p:txBody>
          <a:bodyPr/>
          <a:lstStyle/>
          <a:p>
            <a:pPr fontAlgn="auto">
              <a:spcBef>
                <a:spcPts val="0"/>
              </a:spcBef>
              <a:spcAft>
                <a:spcPts val="0"/>
              </a:spcAft>
              <a:buSzTx/>
              <a:defRPr/>
            </a:pPr>
            <a:endParaRPr lang="en-US" sz="2000" kern="0" dirty="0">
              <a:solidFill>
                <a:sysClr val="windowText" lastClr="000000"/>
              </a:solidFill>
            </a:endParaRPr>
          </a:p>
        </p:txBody>
      </p:sp>
      <p:sp>
        <p:nvSpPr>
          <p:cNvPr id="91" name="Rectangle 90">
            <a:extLst>
              <a:ext uri="{FF2B5EF4-FFF2-40B4-BE49-F238E27FC236}">
                <a16:creationId xmlns:a16="http://schemas.microsoft.com/office/drawing/2014/main" id="{34083995-25F6-DB46-A8B7-715258FF4124}"/>
              </a:ext>
            </a:extLst>
          </p:cNvPr>
          <p:cNvSpPr/>
          <p:nvPr/>
        </p:nvSpPr>
        <p:spPr bwMode="auto">
          <a:xfrm>
            <a:off x="4026871" y="4836625"/>
            <a:ext cx="1146596" cy="184666"/>
          </a:xfrm>
          <a:prstGeom prst="rect">
            <a:avLst/>
          </a:prstGeom>
        </p:spPr>
        <p:txBody>
          <a:bodyPr wrap="none" lIns="0" tIns="0" rIns="0" bIns="0">
            <a:spAutoFit/>
          </a:bodyPr>
          <a:lstStyle/>
          <a:p>
            <a:pPr defTabSz="890031" eaLnBrk="0" hangingPunct="0"/>
            <a:r>
              <a:rPr lang="en-US" sz="1200" b="1" dirty="0">
                <a:solidFill>
                  <a:schemeClr val="bg1"/>
                </a:solidFill>
                <a:cs typeface="Arial" charset="0"/>
              </a:rPr>
              <a:t>Policy Violation</a:t>
            </a:r>
          </a:p>
        </p:txBody>
      </p:sp>
      <p:sp>
        <p:nvSpPr>
          <p:cNvPr id="80" name="Rounded Rectangle 151">
            <a:extLst>
              <a:ext uri="{FF2B5EF4-FFF2-40B4-BE49-F238E27FC236}">
                <a16:creationId xmlns:a16="http://schemas.microsoft.com/office/drawing/2014/main" id="{56D6FCF6-9E45-EA4A-837F-DD1BBF4498FB}"/>
              </a:ext>
            </a:extLst>
          </p:cNvPr>
          <p:cNvSpPr/>
          <p:nvPr/>
        </p:nvSpPr>
        <p:spPr bwMode="auto">
          <a:xfrm>
            <a:off x="6206105" y="4915744"/>
            <a:ext cx="2526516" cy="1319609"/>
          </a:xfrm>
          <a:prstGeom prst="roundRect">
            <a:avLst>
              <a:gd name="adj" fmla="val 5652"/>
            </a:avLst>
          </a:prstGeom>
          <a:solidFill>
            <a:schemeClr val="bg1">
              <a:lumMod val="95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9006" tIns="445029" rIns="89006" bIns="44503" numCol="1" rtlCol="0" anchor="t" anchorCtr="0" compatLnSpc="1">
            <a:prstTxWarp prst="textNoShape">
              <a:avLst/>
            </a:prstTxWarp>
          </a:bodyPr>
          <a:lstStyle/>
          <a:p>
            <a:pPr marL="169972" indent="-169972" algn="l" defTabSz="890031" eaLnBrk="0" hangingPunct="0">
              <a:buClr>
                <a:schemeClr val="accent5"/>
              </a:buClr>
              <a:buFont typeface="Wingdings" pitchFamily="2" charset="2"/>
              <a:buChar char="§"/>
            </a:pPr>
            <a:endParaRPr lang="en-US" sz="1400" dirty="0">
              <a:solidFill>
                <a:schemeClr val="bg2">
                  <a:lumMod val="50000"/>
                </a:schemeClr>
              </a:solidFill>
              <a:cs typeface="Arial" charset="0"/>
            </a:endParaRPr>
          </a:p>
        </p:txBody>
      </p:sp>
      <p:sp>
        <p:nvSpPr>
          <p:cNvPr id="82" name="Freeform 194">
            <a:extLst>
              <a:ext uri="{FF2B5EF4-FFF2-40B4-BE49-F238E27FC236}">
                <a16:creationId xmlns:a16="http://schemas.microsoft.com/office/drawing/2014/main" id="{BD927A92-B069-0C4E-87F3-9026C964F460}"/>
              </a:ext>
            </a:extLst>
          </p:cNvPr>
          <p:cNvSpPr>
            <a:spLocks/>
          </p:cNvSpPr>
          <p:nvPr/>
        </p:nvSpPr>
        <p:spPr bwMode="auto">
          <a:xfrm rot="16200000">
            <a:off x="8306970" y="4750140"/>
            <a:ext cx="154378"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83" name="Freeform 194">
            <a:extLst>
              <a:ext uri="{FF2B5EF4-FFF2-40B4-BE49-F238E27FC236}">
                <a16:creationId xmlns:a16="http://schemas.microsoft.com/office/drawing/2014/main" id="{83CB4A43-2F50-0C4B-900F-75BF31F932B1}"/>
              </a:ext>
            </a:extLst>
          </p:cNvPr>
          <p:cNvSpPr>
            <a:spLocks/>
          </p:cNvSpPr>
          <p:nvPr/>
        </p:nvSpPr>
        <p:spPr bwMode="auto">
          <a:xfrm rot="16200000">
            <a:off x="6477376" y="4750140"/>
            <a:ext cx="154378"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84" name="Freeform 195">
            <a:extLst>
              <a:ext uri="{FF2B5EF4-FFF2-40B4-BE49-F238E27FC236}">
                <a16:creationId xmlns:a16="http://schemas.microsoft.com/office/drawing/2014/main" id="{3CB59C0C-5B30-4E4D-A222-7350E4F449D7}"/>
              </a:ext>
            </a:extLst>
          </p:cNvPr>
          <p:cNvSpPr>
            <a:spLocks/>
          </p:cNvSpPr>
          <p:nvPr/>
        </p:nvSpPr>
        <p:spPr bwMode="auto">
          <a:xfrm rot="16200000">
            <a:off x="7277873" y="4025674"/>
            <a:ext cx="382975" cy="1861911"/>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rgbClr val="890C58"/>
          </a:solidFill>
          <a:ln w="9525">
            <a:noFill/>
            <a:round/>
            <a:headEnd/>
            <a:tailEnd/>
          </a:ln>
          <a:effectLst>
            <a:outerShdw blurRad="50800" dist="38100" dir="10800000" algn="r" rotWithShape="0">
              <a:prstClr val="black">
                <a:alpha val="40000"/>
              </a:prstClr>
            </a:outerShdw>
          </a:effectLst>
        </p:spPr>
        <p:txBody>
          <a:bodyPr/>
          <a:lstStyle/>
          <a:p>
            <a:pPr fontAlgn="auto">
              <a:spcBef>
                <a:spcPts val="0"/>
              </a:spcBef>
              <a:spcAft>
                <a:spcPts val="0"/>
              </a:spcAft>
              <a:buSzTx/>
              <a:defRPr/>
            </a:pPr>
            <a:endParaRPr lang="en-US" sz="2000" kern="0" dirty="0">
              <a:solidFill>
                <a:sysClr val="windowText" lastClr="000000"/>
              </a:solidFill>
            </a:endParaRPr>
          </a:p>
        </p:txBody>
      </p:sp>
      <p:sp>
        <p:nvSpPr>
          <p:cNvPr id="85" name="Rectangle 84">
            <a:extLst>
              <a:ext uri="{FF2B5EF4-FFF2-40B4-BE49-F238E27FC236}">
                <a16:creationId xmlns:a16="http://schemas.microsoft.com/office/drawing/2014/main" id="{7F986EB2-490A-E747-8194-1EEAE468DB0A}"/>
              </a:ext>
            </a:extLst>
          </p:cNvPr>
          <p:cNvSpPr/>
          <p:nvPr/>
        </p:nvSpPr>
        <p:spPr bwMode="auto">
          <a:xfrm>
            <a:off x="7123654" y="4837572"/>
            <a:ext cx="727763" cy="184666"/>
          </a:xfrm>
          <a:prstGeom prst="rect">
            <a:avLst/>
          </a:prstGeom>
        </p:spPr>
        <p:txBody>
          <a:bodyPr wrap="none" lIns="0" tIns="0" rIns="0" bIns="0">
            <a:spAutoFit/>
          </a:bodyPr>
          <a:lstStyle/>
          <a:p>
            <a:pPr defTabSz="890031" eaLnBrk="0" hangingPunct="0"/>
            <a:r>
              <a:rPr lang="en-US" sz="1200" b="1" dirty="0">
                <a:solidFill>
                  <a:schemeClr val="bg1"/>
                </a:solidFill>
                <a:cs typeface="Arial" charset="0"/>
              </a:rPr>
              <a:t>Reporting</a:t>
            </a:r>
          </a:p>
        </p:txBody>
      </p:sp>
      <p:sp>
        <p:nvSpPr>
          <p:cNvPr id="74" name="Rounded Rectangle 151">
            <a:extLst>
              <a:ext uri="{FF2B5EF4-FFF2-40B4-BE49-F238E27FC236}">
                <a16:creationId xmlns:a16="http://schemas.microsoft.com/office/drawing/2014/main" id="{ECD6A3AC-E580-5A42-8259-98DA89597880}"/>
              </a:ext>
            </a:extLst>
          </p:cNvPr>
          <p:cNvSpPr/>
          <p:nvPr/>
        </p:nvSpPr>
        <p:spPr bwMode="auto">
          <a:xfrm>
            <a:off x="8986740" y="4915746"/>
            <a:ext cx="2526516" cy="1319609"/>
          </a:xfrm>
          <a:prstGeom prst="roundRect">
            <a:avLst>
              <a:gd name="adj" fmla="val 5652"/>
            </a:avLst>
          </a:prstGeom>
          <a:solidFill>
            <a:schemeClr val="bg1">
              <a:lumMod val="95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9006" tIns="445029" rIns="89006" bIns="44503" numCol="1" rtlCol="0" anchor="t" anchorCtr="0" compatLnSpc="1">
            <a:prstTxWarp prst="textNoShape">
              <a:avLst/>
            </a:prstTxWarp>
          </a:bodyPr>
          <a:lstStyle/>
          <a:p>
            <a:pPr marL="169972" indent="-169972" algn="l" defTabSz="890031" eaLnBrk="0" hangingPunct="0">
              <a:buClr>
                <a:schemeClr val="accent5"/>
              </a:buClr>
              <a:buFont typeface="Wingdings" pitchFamily="2" charset="2"/>
              <a:buChar char="§"/>
            </a:pPr>
            <a:endParaRPr lang="en-US" sz="1400" dirty="0">
              <a:solidFill>
                <a:schemeClr val="bg2">
                  <a:lumMod val="50000"/>
                </a:schemeClr>
              </a:solidFill>
              <a:cs typeface="Arial" charset="0"/>
            </a:endParaRPr>
          </a:p>
        </p:txBody>
      </p:sp>
      <p:sp>
        <p:nvSpPr>
          <p:cNvPr id="76" name="Freeform 194">
            <a:extLst>
              <a:ext uri="{FF2B5EF4-FFF2-40B4-BE49-F238E27FC236}">
                <a16:creationId xmlns:a16="http://schemas.microsoft.com/office/drawing/2014/main" id="{F36AB2DE-5D03-EC46-BD30-71657FF836A3}"/>
              </a:ext>
            </a:extLst>
          </p:cNvPr>
          <p:cNvSpPr>
            <a:spLocks/>
          </p:cNvSpPr>
          <p:nvPr/>
        </p:nvSpPr>
        <p:spPr bwMode="auto">
          <a:xfrm rot="16200000">
            <a:off x="11087606" y="4750140"/>
            <a:ext cx="154378"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77" name="Freeform 194">
            <a:extLst>
              <a:ext uri="{FF2B5EF4-FFF2-40B4-BE49-F238E27FC236}">
                <a16:creationId xmlns:a16="http://schemas.microsoft.com/office/drawing/2014/main" id="{5EC6884C-11FA-E240-9104-EFFA5725E546}"/>
              </a:ext>
            </a:extLst>
          </p:cNvPr>
          <p:cNvSpPr>
            <a:spLocks/>
          </p:cNvSpPr>
          <p:nvPr/>
        </p:nvSpPr>
        <p:spPr bwMode="auto">
          <a:xfrm rot="16200000">
            <a:off x="9258011" y="4750140"/>
            <a:ext cx="154378" cy="188682"/>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chemeClr val="accent1"/>
          </a:solidFill>
          <a:ln w="9525">
            <a:noFill/>
            <a:round/>
            <a:headEnd/>
            <a:tailEnd/>
          </a:ln>
        </p:spPr>
        <p:txBody>
          <a:bodyPr/>
          <a:lstStyle/>
          <a:p>
            <a:pPr fontAlgn="auto">
              <a:spcBef>
                <a:spcPts val="0"/>
              </a:spcBef>
              <a:spcAft>
                <a:spcPts val="0"/>
              </a:spcAft>
              <a:buSzTx/>
              <a:defRPr/>
            </a:pPr>
            <a:endParaRPr lang="en-US" sz="1600" kern="0" dirty="0">
              <a:solidFill>
                <a:sysClr val="windowText" lastClr="000000"/>
              </a:solidFill>
            </a:endParaRPr>
          </a:p>
        </p:txBody>
      </p:sp>
      <p:sp>
        <p:nvSpPr>
          <p:cNvPr id="78" name="Freeform 195">
            <a:extLst>
              <a:ext uri="{FF2B5EF4-FFF2-40B4-BE49-F238E27FC236}">
                <a16:creationId xmlns:a16="http://schemas.microsoft.com/office/drawing/2014/main" id="{36F1C599-3EBB-514D-9E68-376679BCB52F}"/>
              </a:ext>
            </a:extLst>
          </p:cNvPr>
          <p:cNvSpPr>
            <a:spLocks/>
          </p:cNvSpPr>
          <p:nvPr/>
        </p:nvSpPr>
        <p:spPr bwMode="auto">
          <a:xfrm rot="16200000">
            <a:off x="10058510" y="4025675"/>
            <a:ext cx="382974" cy="1861911"/>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rgbClr val="890C58"/>
          </a:solidFill>
          <a:ln w="9525">
            <a:noFill/>
            <a:round/>
            <a:headEnd/>
            <a:tailEnd/>
          </a:ln>
          <a:effectLst>
            <a:outerShdw blurRad="50800" dist="38100" dir="10800000" algn="r" rotWithShape="0">
              <a:prstClr val="black">
                <a:alpha val="40000"/>
              </a:prstClr>
            </a:outerShdw>
          </a:effectLst>
        </p:spPr>
        <p:txBody>
          <a:bodyPr/>
          <a:lstStyle/>
          <a:p>
            <a:pPr fontAlgn="auto">
              <a:spcBef>
                <a:spcPts val="0"/>
              </a:spcBef>
              <a:spcAft>
                <a:spcPts val="0"/>
              </a:spcAft>
              <a:buSzTx/>
              <a:defRPr/>
            </a:pPr>
            <a:endParaRPr lang="en-US" sz="2000" kern="0" dirty="0">
              <a:solidFill>
                <a:sysClr val="windowText" lastClr="000000"/>
              </a:solidFill>
            </a:endParaRPr>
          </a:p>
        </p:txBody>
      </p:sp>
      <p:sp>
        <p:nvSpPr>
          <p:cNvPr id="79" name="Rectangle 78">
            <a:extLst>
              <a:ext uri="{FF2B5EF4-FFF2-40B4-BE49-F238E27FC236}">
                <a16:creationId xmlns:a16="http://schemas.microsoft.com/office/drawing/2014/main" id="{2D34048D-EB4B-D645-988D-FFB807092A95}"/>
              </a:ext>
            </a:extLst>
          </p:cNvPr>
          <p:cNvSpPr/>
          <p:nvPr/>
        </p:nvSpPr>
        <p:spPr bwMode="auto">
          <a:xfrm>
            <a:off x="9693556" y="4844480"/>
            <a:ext cx="1083630" cy="184666"/>
          </a:xfrm>
          <a:prstGeom prst="rect">
            <a:avLst/>
          </a:prstGeom>
        </p:spPr>
        <p:txBody>
          <a:bodyPr wrap="none" lIns="0" tIns="0" rIns="0" bIns="0">
            <a:spAutoFit/>
          </a:bodyPr>
          <a:lstStyle/>
          <a:p>
            <a:pPr defTabSz="890031" eaLnBrk="0" hangingPunct="0"/>
            <a:r>
              <a:rPr lang="en-US" sz="1200" b="1" dirty="0">
                <a:solidFill>
                  <a:schemeClr val="bg1"/>
                </a:solidFill>
                <a:cs typeface="Arial" charset="0"/>
              </a:rPr>
              <a:t>Attach Surface</a:t>
            </a:r>
          </a:p>
        </p:txBody>
      </p:sp>
      <p:sp>
        <p:nvSpPr>
          <p:cNvPr id="95" name="Rectangle 94">
            <a:extLst>
              <a:ext uri="{FF2B5EF4-FFF2-40B4-BE49-F238E27FC236}">
                <a16:creationId xmlns:a16="http://schemas.microsoft.com/office/drawing/2014/main" id="{2A7B6641-9657-9E4A-A392-8264496159F8}"/>
              </a:ext>
            </a:extLst>
          </p:cNvPr>
          <p:cNvSpPr/>
          <p:nvPr/>
        </p:nvSpPr>
        <p:spPr>
          <a:xfrm>
            <a:off x="3410286" y="3126465"/>
            <a:ext cx="2396531" cy="1169551"/>
          </a:xfrm>
          <a:prstGeom prst="rect">
            <a:avLst/>
          </a:prstGeom>
        </p:spPr>
        <p:txBody>
          <a:bodyPr wrap="square">
            <a:spAutoFit/>
          </a:bodyPr>
          <a:lstStyle/>
          <a:p>
            <a:pPr defTabSz="890031" eaLnBrk="0" hangingPunct="0">
              <a:buClr>
                <a:schemeClr val="accent5"/>
              </a:buClr>
            </a:pPr>
            <a:r>
              <a:rPr lang="en-US" sz="1400" dirty="0">
                <a:solidFill>
                  <a:srgbClr val="00008C"/>
                </a:solidFill>
                <a:cs typeface="Arial" charset="0"/>
              </a:rPr>
              <a:t>No proper Orphan account account management process, which leaves enterprise open for compromise</a:t>
            </a:r>
          </a:p>
        </p:txBody>
      </p:sp>
      <p:sp>
        <p:nvSpPr>
          <p:cNvPr id="97" name="Title 3">
            <a:extLst>
              <a:ext uri="{FF2B5EF4-FFF2-40B4-BE49-F238E27FC236}">
                <a16:creationId xmlns:a16="http://schemas.microsoft.com/office/drawing/2014/main" id="{31E049B6-9001-0B4D-96C2-43E0A7CBEB5E}"/>
              </a:ext>
            </a:extLst>
          </p:cNvPr>
          <p:cNvSpPr>
            <a:spLocks noGrp="1"/>
          </p:cNvSpPr>
          <p:nvPr>
            <p:ph type="title"/>
          </p:nvPr>
        </p:nvSpPr>
        <p:spPr>
          <a:xfrm>
            <a:off x="841191" y="-20990"/>
            <a:ext cx="10541481"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GB" b="1" kern="1200" dirty="0"/>
              <a:t>IDM+IGA - Challenges to Growing Enterprise Business</a:t>
            </a:r>
            <a:endParaRPr lang="en-US" b="1" kern="1200" dirty="0"/>
          </a:p>
        </p:txBody>
      </p:sp>
      <p:sp>
        <p:nvSpPr>
          <p:cNvPr id="98" name="Rectangle 97">
            <a:extLst>
              <a:ext uri="{FF2B5EF4-FFF2-40B4-BE49-F238E27FC236}">
                <a16:creationId xmlns:a16="http://schemas.microsoft.com/office/drawing/2014/main" id="{4313412C-1B9E-B842-AD08-5F2B3B227AFC}"/>
              </a:ext>
            </a:extLst>
          </p:cNvPr>
          <p:cNvSpPr/>
          <p:nvPr/>
        </p:nvSpPr>
        <p:spPr>
          <a:xfrm>
            <a:off x="3397152" y="1134781"/>
            <a:ext cx="2396531" cy="954107"/>
          </a:xfrm>
          <a:prstGeom prst="rect">
            <a:avLst/>
          </a:prstGeom>
        </p:spPr>
        <p:txBody>
          <a:bodyPr wrap="square">
            <a:spAutoFit/>
          </a:bodyPr>
          <a:lstStyle/>
          <a:p>
            <a:pPr defTabSz="890031" eaLnBrk="0" hangingPunct="0">
              <a:buClr>
                <a:schemeClr val="accent5"/>
              </a:buClr>
            </a:pPr>
            <a:r>
              <a:rPr lang="en-US" sz="1400" dirty="0">
                <a:solidFill>
                  <a:srgbClr val="00008C"/>
                </a:solidFill>
                <a:cs typeface="Arial" charset="0"/>
              </a:rPr>
              <a:t>No centralized Identity Store. No single system to manage complete Identity Life Cycle</a:t>
            </a:r>
          </a:p>
        </p:txBody>
      </p:sp>
      <p:sp>
        <p:nvSpPr>
          <p:cNvPr id="99" name="Rectangle 98">
            <a:extLst>
              <a:ext uri="{FF2B5EF4-FFF2-40B4-BE49-F238E27FC236}">
                <a16:creationId xmlns:a16="http://schemas.microsoft.com/office/drawing/2014/main" id="{7E21E60F-D2D7-504E-8BEE-31FAFF26535C}"/>
              </a:ext>
            </a:extLst>
          </p:cNvPr>
          <p:cNvSpPr/>
          <p:nvPr/>
        </p:nvSpPr>
        <p:spPr>
          <a:xfrm>
            <a:off x="6153422" y="1134781"/>
            <a:ext cx="2630927" cy="954107"/>
          </a:xfrm>
          <a:prstGeom prst="rect">
            <a:avLst/>
          </a:prstGeom>
        </p:spPr>
        <p:txBody>
          <a:bodyPr wrap="square">
            <a:spAutoFit/>
          </a:bodyPr>
          <a:lstStyle/>
          <a:p>
            <a:pPr defTabSz="890031" eaLnBrk="0" hangingPunct="0">
              <a:buClr>
                <a:schemeClr val="accent5"/>
              </a:buClr>
            </a:pPr>
            <a:r>
              <a:rPr lang="en-US" sz="1400" dirty="0">
                <a:solidFill>
                  <a:srgbClr val="00008C"/>
                </a:solidFill>
                <a:cs typeface="Arial" charset="0"/>
              </a:rPr>
              <a:t>Manually managing users and their access, hence no Real Time Joiner/Mover/Leavers Policy enforcement</a:t>
            </a:r>
          </a:p>
        </p:txBody>
      </p:sp>
      <p:sp>
        <p:nvSpPr>
          <p:cNvPr id="100" name="Rectangle 99">
            <a:extLst>
              <a:ext uri="{FF2B5EF4-FFF2-40B4-BE49-F238E27FC236}">
                <a16:creationId xmlns:a16="http://schemas.microsoft.com/office/drawing/2014/main" id="{837ADA93-6935-4445-BCE3-D4490067382D}"/>
              </a:ext>
            </a:extLst>
          </p:cNvPr>
          <p:cNvSpPr/>
          <p:nvPr/>
        </p:nvSpPr>
        <p:spPr>
          <a:xfrm>
            <a:off x="8969419" y="1094413"/>
            <a:ext cx="2511389" cy="1169551"/>
          </a:xfrm>
          <a:prstGeom prst="rect">
            <a:avLst/>
          </a:prstGeom>
        </p:spPr>
        <p:txBody>
          <a:bodyPr wrap="square">
            <a:spAutoFit/>
          </a:bodyPr>
          <a:lstStyle/>
          <a:p>
            <a:pPr defTabSz="890031" eaLnBrk="0" hangingPunct="0">
              <a:buClr>
                <a:schemeClr val="accent5"/>
              </a:buClr>
            </a:pPr>
            <a:r>
              <a:rPr lang="en-US" sz="1400" dirty="0">
                <a:solidFill>
                  <a:srgbClr val="00008C"/>
                </a:solidFill>
                <a:cs typeface="Arial" charset="0"/>
              </a:rPr>
              <a:t>No Common Policy followed, SOPs are not followed manually, no common policy maintained for account creation</a:t>
            </a:r>
          </a:p>
        </p:txBody>
      </p:sp>
      <p:sp>
        <p:nvSpPr>
          <p:cNvPr id="101" name="Rectangle 100">
            <a:extLst>
              <a:ext uri="{FF2B5EF4-FFF2-40B4-BE49-F238E27FC236}">
                <a16:creationId xmlns:a16="http://schemas.microsoft.com/office/drawing/2014/main" id="{C407324D-C2DB-6146-B747-D5F6718408A2}"/>
              </a:ext>
            </a:extLst>
          </p:cNvPr>
          <p:cNvSpPr/>
          <p:nvPr/>
        </p:nvSpPr>
        <p:spPr>
          <a:xfrm>
            <a:off x="3429018" y="5135340"/>
            <a:ext cx="2332797" cy="1169551"/>
          </a:xfrm>
          <a:prstGeom prst="rect">
            <a:avLst/>
          </a:prstGeom>
        </p:spPr>
        <p:txBody>
          <a:bodyPr wrap="square">
            <a:spAutoFit/>
          </a:bodyPr>
          <a:lstStyle/>
          <a:p>
            <a:pPr defTabSz="890031" eaLnBrk="0" hangingPunct="0">
              <a:buClr>
                <a:schemeClr val="accent5"/>
              </a:buClr>
            </a:pPr>
            <a:r>
              <a:rPr lang="en-US" sz="1400" dirty="0">
                <a:solidFill>
                  <a:srgbClr val="00008C"/>
                </a:solidFill>
                <a:cs typeface="Arial" charset="0"/>
              </a:rPr>
              <a:t>No periodic reviews on service account passwords, making it more vulnerable for credential theft </a:t>
            </a:r>
          </a:p>
        </p:txBody>
      </p:sp>
      <p:sp>
        <p:nvSpPr>
          <p:cNvPr id="102" name="Rectangle 101">
            <a:extLst>
              <a:ext uri="{FF2B5EF4-FFF2-40B4-BE49-F238E27FC236}">
                <a16:creationId xmlns:a16="http://schemas.microsoft.com/office/drawing/2014/main" id="{85ED33C6-4634-4F48-8CCF-315FEA99E878}"/>
              </a:ext>
            </a:extLst>
          </p:cNvPr>
          <p:cNvSpPr/>
          <p:nvPr/>
        </p:nvSpPr>
        <p:spPr>
          <a:xfrm>
            <a:off x="6303668" y="5127951"/>
            <a:ext cx="2376879" cy="1169551"/>
          </a:xfrm>
          <a:prstGeom prst="rect">
            <a:avLst/>
          </a:prstGeom>
        </p:spPr>
        <p:txBody>
          <a:bodyPr wrap="square">
            <a:spAutoFit/>
          </a:bodyPr>
          <a:lstStyle/>
          <a:p>
            <a:pPr defTabSz="890031" eaLnBrk="0" hangingPunct="0">
              <a:buClr>
                <a:schemeClr val="accent5"/>
              </a:buClr>
            </a:pPr>
            <a:r>
              <a:rPr lang="en-IN" sz="1400" dirty="0">
                <a:solidFill>
                  <a:srgbClr val="00008C"/>
                </a:solidFill>
                <a:cs typeface="Arial" charset="0"/>
              </a:rPr>
              <a:t>Availability of mandatory Audit reports</a:t>
            </a:r>
          </a:p>
          <a:p>
            <a:pPr defTabSz="890031" eaLnBrk="0" hangingPunct="0">
              <a:buClr>
                <a:schemeClr val="accent5"/>
              </a:buClr>
            </a:pPr>
            <a:r>
              <a:rPr lang="en-IN" sz="1400" dirty="0">
                <a:solidFill>
                  <a:srgbClr val="00008C"/>
                </a:solidFill>
                <a:cs typeface="Arial" charset="0"/>
              </a:rPr>
              <a:t>Orphan Account report</a:t>
            </a:r>
          </a:p>
          <a:p>
            <a:pPr defTabSz="890031" eaLnBrk="0" hangingPunct="0">
              <a:buClr>
                <a:schemeClr val="accent5"/>
              </a:buClr>
            </a:pPr>
            <a:r>
              <a:rPr lang="en-US" sz="1400" dirty="0">
                <a:solidFill>
                  <a:srgbClr val="00008C"/>
                </a:solidFill>
                <a:cs typeface="Arial" charset="0"/>
              </a:rPr>
              <a:t>Privileged account report, LCM report</a:t>
            </a:r>
          </a:p>
        </p:txBody>
      </p:sp>
      <p:sp>
        <p:nvSpPr>
          <p:cNvPr id="103" name="Rectangle 102">
            <a:extLst>
              <a:ext uri="{FF2B5EF4-FFF2-40B4-BE49-F238E27FC236}">
                <a16:creationId xmlns:a16="http://schemas.microsoft.com/office/drawing/2014/main" id="{5AC95D17-5AB8-E448-995C-3196396BEBD9}"/>
              </a:ext>
            </a:extLst>
          </p:cNvPr>
          <p:cNvSpPr/>
          <p:nvPr/>
        </p:nvSpPr>
        <p:spPr>
          <a:xfrm>
            <a:off x="8969419" y="5128964"/>
            <a:ext cx="2376879" cy="954107"/>
          </a:xfrm>
          <a:prstGeom prst="rect">
            <a:avLst/>
          </a:prstGeom>
        </p:spPr>
        <p:txBody>
          <a:bodyPr wrap="square">
            <a:spAutoFit/>
          </a:bodyPr>
          <a:lstStyle/>
          <a:p>
            <a:pPr defTabSz="890031" eaLnBrk="0" hangingPunct="0">
              <a:buClr>
                <a:schemeClr val="accent5"/>
              </a:buClr>
            </a:pPr>
            <a:r>
              <a:rPr lang="en-IN" sz="1400" dirty="0">
                <a:solidFill>
                  <a:srgbClr val="00008C"/>
                </a:solidFill>
                <a:cs typeface="Arial" charset="0"/>
              </a:rPr>
              <a:t>Existence of dormant/Idle account, Policy regularisation increases the attack surface</a:t>
            </a:r>
            <a:endParaRPr lang="en-US" sz="1400" dirty="0">
              <a:solidFill>
                <a:srgbClr val="00008C"/>
              </a:solidFill>
              <a:cs typeface="Arial" charset="0"/>
            </a:endParaRPr>
          </a:p>
        </p:txBody>
      </p:sp>
      <p:sp>
        <p:nvSpPr>
          <p:cNvPr id="104" name="Rectangle 103">
            <a:extLst>
              <a:ext uri="{FF2B5EF4-FFF2-40B4-BE49-F238E27FC236}">
                <a16:creationId xmlns:a16="http://schemas.microsoft.com/office/drawing/2014/main" id="{E8874CD6-66EB-F649-9AD8-3296EB6BB2EE}"/>
              </a:ext>
            </a:extLst>
          </p:cNvPr>
          <p:cNvSpPr/>
          <p:nvPr/>
        </p:nvSpPr>
        <p:spPr>
          <a:xfrm>
            <a:off x="8986141" y="3136258"/>
            <a:ext cx="2396531" cy="954107"/>
          </a:xfrm>
          <a:prstGeom prst="rect">
            <a:avLst/>
          </a:prstGeom>
        </p:spPr>
        <p:txBody>
          <a:bodyPr wrap="square">
            <a:spAutoFit/>
          </a:bodyPr>
          <a:lstStyle/>
          <a:p>
            <a:pPr marL="155575" lvl="3" defTabSz="914103">
              <a:spcBef>
                <a:spcPts val="200"/>
              </a:spcBef>
              <a:spcAft>
                <a:spcPts val="200"/>
              </a:spcAft>
              <a:buClr>
                <a:srgbClr val="0098C7"/>
              </a:buClr>
              <a:defRPr/>
            </a:pPr>
            <a:r>
              <a:rPr lang="en-US" sz="1400" dirty="0">
                <a:solidFill>
                  <a:srgbClr val="00008C"/>
                </a:solidFill>
                <a:cs typeface="Arial" charset="0"/>
              </a:rPr>
              <a:t>Limited Visibility on Expired Access, Generating Risk scope for many other behavior</a:t>
            </a:r>
          </a:p>
        </p:txBody>
      </p:sp>
      <p:sp>
        <p:nvSpPr>
          <p:cNvPr id="92" name="Rectangle 91">
            <a:extLst>
              <a:ext uri="{FF2B5EF4-FFF2-40B4-BE49-F238E27FC236}">
                <a16:creationId xmlns:a16="http://schemas.microsoft.com/office/drawing/2014/main" id="{E53EAA1E-DCC4-1144-9438-DD22CD4A4CD5}"/>
              </a:ext>
            </a:extLst>
          </p:cNvPr>
          <p:cNvSpPr/>
          <p:nvPr/>
        </p:nvSpPr>
        <p:spPr>
          <a:xfrm>
            <a:off x="6354397" y="3136258"/>
            <a:ext cx="2255406" cy="954107"/>
          </a:xfrm>
          <a:prstGeom prst="rect">
            <a:avLst/>
          </a:prstGeom>
        </p:spPr>
        <p:txBody>
          <a:bodyPr wrap="square">
            <a:spAutoFit/>
          </a:bodyPr>
          <a:lstStyle/>
          <a:p>
            <a:pPr defTabSz="890031" eaLnBrk="0" hangingPunct="0">
              <a:buClr>
                <a:schemeClr val="accent5"/>
              </a:buClr>
            </a:pPr>
            <a:r>
              <a:rPr lang="en-US" sz="1400" dirty="0">
                <a:solidFill>
                  <a:srgbClr val="00008C"/>
                </a:solidFill>
                <a:cs typeface="Arial" charset="0"/>
              </a:rPr>
              <a:t>No proper Re-Certification rather doing Rubber Stamp way of Certifying user’s access</a:t>
            </a:r>
          </a:p>
        </p:txBody>
      </p:sp>
      <p:grpSp>
        <p:nvGrpSpPr>
          <p:cNvPr id="4" name="Group 3">
            <a:extLst>
              <a:ext uri="{FF2B5EF4-FFF2-40B4-BE49-F238E27FC236}">
                <a16:creationId xmlns:a16="http://schemas.microsoft.com/office/drawing/2014/main" id="{CBA5A3EA-D883-934F-8A02-46226B2D0D33}"/>
              </a:ext>
            </a:extLst>
          </p:cNvPr>
          <p:cNvGrpSpPr/>
          <p:nvPr/>
        </p:nvGrpSpPr>
        <p:grpSpPr>
          <a:xfrm>
            <a:off x="637897" y="659559"/>
            <a:ext cx="2553685" cy="5800099"/>
            <a:chOff x="765290" y="595264"/>
            <a:chExt cx="1900726" cy="5800099"/>
          </a:xfrm>
        </p:grpSpPr>
        <p:grpSp>
          <p:nvGrpSpPr>
            <p:cNvPr id="108" name="Group 107">
              <a:extLst>
                <a:ext uri="{FF2B5EF4-FFF2-40B4-BE49-F238E27FC236}">
                  <a16:creationId xmlns:a16="http://schemas.microsoft.com/office/drawing/2014/main" id="{B6BCAE28-9D80-E74F-894F-A3AA4DB525A7}"/>
                </a:ext>
              </a:extLst>
            </p:cNvPr>
            <p:cNvGrpSpPr/>
            <p:nvPr/>
          </p:nvGrpSpPr>
          <p:grpSpPr>
            <a:xfrm>
              <a:off x="765290" y="595264"/>
              <a:ext cx="1897978" cy="1967939"/>
              <a:chOff x="116265" y="1666931"/>
              <a:chExt cx="4067420" cy="4299040"/>
            </a:xfrm>
          </p:grpSpPr>
          <p:sp>
            <p:nvSpPr>
              <p:cNvPr id="109" name="Freeform 108">
                <a:extLst>
                  <a:ext uri="{FF2B5EF4-FFF2-40B4-BE49-F238E27FC236}">
                    <a16:creationId xmlns:a16="http://schemas.microsoft.com/office/drawing/2014/main" id="{26BA916E-9CB7-B04E-B18F-2BD76B65FB8D}"/>
                  </a:ext>
                </a:extLst>
              </p:cNvPr>
              <p:cNvSpPr>
                <a:spLocks noChangeArrowheads="1"/>
              </p:cNvSpPr>
              <p:nvPr/>
            </p:nvSpPr>
            <p:spPr bwMode="auto">
              <a:xfrm>
                <a:off x="116265" y="1976317"/>
                <a:ext cx="3680267" cy="3680267"/>
              </a:xfrm>
              <a:custGeom>
                <a:avLst/>
                <a:gdLst>
                  <a:gd name="T0" fmla="*/ 2955 w 2956"/>
                  <a:gd name="T1" fmla="*/ 1477 h 2956"/>
                  <a:gd name="T2" fmla="*/ 1478 w 2956"/>
                  <a:gd name="T3" fmla="*/ 2955 h 2956"/>
                  <a:gd name="T4" fmla="*/ 0 w 2956"/>
                  <a:gd name="T5" fmla="*/ 1477 h 2956"/>
                  <a:gd name="T6" fmla="*/ 1478 w 2956"/>
                  <a:gd name="T7" fmla="*/ 0 h 2956"/>
                  <a:gd name="T8" fmla="*/ 2955 w 2956"/>
                  <a:gd name="T9" fmla="*/ 1477 h 2956"/>
                </a:gdLst>
                <a:ahLst/>
                <a:cxnLst>
                  <a:cxn ang="0">
                    <a:pos x="T0" y="T1"/>
                  </a:cxn>
                  <a:cxn ang="0">
                    <a:pos x="T2" y="T3"/>
                  </a:cxn>
                  <a:cxn ang="0">
                    <a:pos x="T4" y="T5"/>
                  </a:cxn>
                  <a:cxn ang="0">
                    <a:pos x="T6" y="T7"/>
                  </a:cxn>
                  <a:cxn ang="0">
                    <a:pos x="T8" y="T9"/>
                  </a:cxn>
                </a:cxnLst>
                <a:rect l="0" t="0" r="r" b="b"/>
                <a:pathLst>
                  <a:path w="2956" h="2956">
                    <a:moveTo>
                      <a:pt x="2955" y="1477"/>
                    </a:moveTo>
                    <a:cubicBezTo>
                      <a:pt x="2955" y="2294"/>
                      <a:pt x="2293" y="2955"/>
                      <a:pt x="1478" y="2955"/>
                    </a:cubicBezTo>
                    <a:cubicBezTo>
                      <a:pt x="661" y="2955"/>
                      <a:pt x="0" y="2294"/>
                      <a:pt x="0" y="1477"/>
                    </a:cubicBezTo>
                    <a:cubicBezTo>
                      <a:pt x="0" y="662"/>
                      <a:pt x="661" y="0"/>
                      <a:pt x="1478" y="0"/>
                    </a:cubicBezTo>
                    <a:cubicBezTo>
                      <a:pt x="2293" y="0"/>
                      <a:pt x="2955" y="662"/>
                      <a:pt x="2955" y="1477"/>
                    </a:cubicBezTo>
                  </a:path>
                </a:pathLst>
              </a:custGeom>
              <a:solidFill>
                <a:schemeClr val="accent1"/>
              </a:solidFill>
              <a:ln>
                <a:noFill/>
              </a:ln>
              <a:effectLst/>
            </p:spPr>
            <p:txBody>
              <a:bodyPr wrap="none" anchor="ctr"/>
              <a:lstStyle/>
              <a:p>
                <a:endParaRPr lang="en-US"/>
              </a:p>
            </p:txBody>
          </p:sp>
          <p:sp>
            <p:nvSpPr>
              <p:cNvPr id="110" name="Freeform 109">
                <a:extLst>
                  <a:ext uri="{FF2B5EF4-FFF2-40B4-BE49-F238E27FC236}">
                    <a16:creationId xmlns:a16="http://schemas.microsoft.com/office/drawing/2014/main" id="{9FBBD04E-CC5D-F34C-8AE1-B42E54D12C7A}"/>
                  </a:ext>
                </a:extLst>
              </p:cNvPr>
              <p:cNvSpPr>
                <a:spLocks noChangeArrowheads="1"/>
              </p:cNvSpPr>
              <p:nvPr/>
            </p:nvSpPr>
            <p:spPr bwMode="auto">
              <a:xfrm rot="5400000">
                <a:off x="871574" y="2653860"/>
                <a:ext cx="4299040" cy="2325182"/>
              </a:xfrm>
              <a:custGeom>
                <a:avLst/>
                <a:gdLst>
                  <a:gd name="T0" fmla="*/ 3587 w 3588"/>
                  <a:gd name="T1" fmla="*/ 1794 h 1795"/>
                  <a:gd name="T2" fmla="*/ 3485 w 3588"/>
                  <a:gd name="T3" fmla="*/ 1794 h 1795"/>
                  <a:gd name="T4" fmla="*/ 1794 w 3588"/>
                  <a:gd name="T5" fmla="*/ 103 h 1795"/>
                  <a:gd name="T6" fmla="*/ 102 w 3588"/>
                  <a:gd name="T7" fmla="*/ 1794 h 1795"/>
                  <a:gd name="T8" fmla="*/ 0 w 3588"/>
                  <a:gd name="T9" fmla="*/ 1794 h 1795"/>
                  <a:gd name="T10" fmla="*/ 1794 w 3588"/>
                  <a:gd name="T11" fmla="*/ 0 h 1795"/>
                  <a:gd name="T12" fmla="*/ 3587 w 3588"/>
                  <a:gd name="T13" fmla="*/ 1794 h 1795"/>
                </a:gdLst>
                <a:ahLst/>
                <a:cxnLst>
                  <a:cxn ang="0">
                    <a:pos x="T0" y="T1"/>
                  </a:cxn>
                  <a:cxn ang="0">
                    <a:pos x="T2" y="T3"/>
                  </a:cxn>
                  <a:cxn ang="0">
                    <a:pos x="T4" y="T5"/>
                  </a:cxn>
                  <a:cxn ang="0">
                    <a:pos x="T6" y="T7"/>
                  </a:cxn>
                  <a:cxn ang="0">
                    <a:pos x="T8" y="T9"/>
                  </a:cxn>
                  <a:cxn ang="0">
                    <a:pos x="T10" y="T11"/>
                  </a:cxn>
                  <a:cxn ang="0">
                    <a:pos x="T12" y="T13"/>
                  </a:cxn>
                </a:cxnLst>
                <a:rect l="0" t="0" r="r" b="b"/>
                <a:pathLst>
                  <a:path w="3588" h="1795">
                    <a:moveTo>
                      <a:pt x="3587" y="1794"/>
                    </a:moveTo>
                    <a:lnTo>
                      <a:pt x="3485" y="1794"/>
                    </a:lnTo>
                    <a:cubicBezTo>
                      <a:pt x="3485" y="862"/>
                      <a:pt x="2726" y="103"/>
                      <a:pt x="1794" y="103"/>
                    </a:cubicBezTo>
                    <a:cubicBezTo>
                      <a:pt x="861" y="103"/>
                      <a:pt x="102" y="862"/>
                      <a:pt x="102" y="1794"/>
                    </a:cubicBezTo>
                    <a:lnTo>
                      <a:pt x="0" y="1794"/>
                    </a:lnTo>
                    <a:cubicBezTo>
                      <a:pt x="0" y="805"/>
                      <a:pt x="805" y="0"/>
                      <a:pt x="1794" y="0"/>
                    </a:cubicBezTo>
                    <a:cubicBezTo>
                      <a:pt x="2782" y="0"/>
                      <a:pt x="3587" y="805"/>
                      <a:pt x="3587" y="1794"/>
                    </a:cubicBezTo>
                  </a:path>
                </a:pathLst>
              </a:custGeom>
              <a:solidFill>
                <a:schemeClr val="accent1">
                  <a:lumMod val="60000"/>
                  <a:lumOff val="40000"/>
                </a:schemeClr>
              </a:solidFill>
              <a:ln>
                <a:noFill/>
              </a:ln>
              <a:effectLst/>
            </p:spPr>
            <p:txBody>
              <a:bodyPr wrap="none" anchor="ctr"/>
              <a:lstStyle/>
              <a:p>
                <a:endParaRPr lang="en-US"/>
              </a:p>
            </p:txBody>
          </p:sp>
          <p:sp>
            <p:nvSpPr>
              <p:cNvPr id="111" name="TextBox 110">
                <a:extLst>
                  <a:ext uri="{FF2B5EF4-FFF2-40B4-BE49-F238E27FC236}">
                    <a16:creationId xmlns:a16="http://schemas.microsoft.com/office/drawing/2014/main" id="{B9415040-8B89-3942-866F-F16E7102749B}"/>
                  </a:ext>
                </a:extLst>
              </p:cNvPr>
              <p:cNvSpPr txBox="1"/>
              <p:nvPr/>
            </p:nvSpPr>
            <p:spPr>
              <a:xfrm>
                <a:off x="240441" y="3210387"/>
                <a:ext cx="3329984" cy="1411935"/>
              </a:xfrm>
              <a:prstGeom prst="rect">
                <a:avLst/>
              </a:prstGeom>
              <a:noFill/>
            </p:spPr>
            <p:txBody>
              <a:bodyPr wrap="square" rtlCol="0" anchor="ctr">
                <a:spAutoFit/>
              </a:bodyPr>
              <a:lstStyle/>
              <a:p>
                <a:r>
                  <a:rPr lang="en-US" sz="1800" dirty="0">
                    <a:solidFill>
                      <a:schemeClr val="bg1"/>
                    </a:solidFill>
                  </a:rPr>
                  <a:t>User Life Cycle</a:t>
                </a:r>
                <a:r>
                  <a:rPr lang="en-US" sz="1800" b="1" dirty="0">
                    <a:solidFill>
                      <a:schemeClr val="bg1"/>
                    </a:solidFill>
                    <a:latin typeface="Poppins" pitchFamily="2" charset="77"/>
                  </a:rPr>
                  <a:t> </a:t>
                </a:r>
                <a:r>
                  <a:rPr lang="en-US" sz="1800" dirty="0">
                    <a:solidFill>
                      <a:schemeClr val="bg1"/>
                    </a:solidFill>
                  </a:rPr>
                  <a:t>challenges</a:t>
                </a:r>
              </a:p>
            </p:txBody>
          </p:sp>
        </p:grpSp>
        <p:grpSp>
          <p:nvGrpSpPr>
            <p:cNvPr id="120" name="Group 119">
              <a:extLst>
                <a:ext uri="{FF2B5EF4-FFF2-40B4-BE49-F238E27FC236}">
                  <a16:creationId xmlns:a16="http://schemas.microsoft.com/office/drawing/2014/main" id="{E484C119-DB3E-C34A-BF88-D53BAD672397}"/>
                </a:ext>
              </a:extLst>
            </p:cNvPr>
            <p:cNvGrpSpPr/>
            <p:nvPr/>
          </p:nvGrpSpPr>
          <p:grpSpPr>
            <a:xfrm>
              <a:off x="767365" y="2511344"/>
              <a:ext cx="1897978" cy="1967939"/>
              <a:chOff x="116265" y="1666931"/>
              <a:chExt cx="4067420" cy="4299040"/>
            </a:xfrm>
          </p:grpSpPr>
          <p:sp>
            <p:nvSpPr>
              <p:cNvPr id="121" name="Freeform 120">
                <a:extLst>
                  <a:ext uri="{FF2B5EF4-FFF2-40B4-BE49-F238E27FC236}">
                    <a16:creationId xmlns:a16="http://schemas.microsoft.com/office/drawing/2014/main" id="{8CD0AD35-2436-884D-9D03-9769BF047F62}"/>
                  </a:ext>
                </a:extLst>
              </p:cNvPr>
              <p:cNvSpPr>
                <a:spLocks noChangeArrowheads="1"/>
              </p:cNvSpPr>
              <p:nvPr/>
            </p:nvSpPr>
            <p:spPr bwMode="auto">
              <a:xfrm>
                <a:off x="116265" y="1976317"/>
                <a:ext cx="3680267" cy="3680267"/>
              </a:xfrm>
              <a:custGeom>
                <a:avLst/>
                <a:gdLst>
                  <a:gd name="T0" fmla="*/ 2955 w 2956"/>
                  <a:gd name="T1" fmla="*/ 1477 h 2956"/>
                  <a:gd name="T2" fmla="*/ 1478 w 2956"/>
                  <a:gd name="T3" fmla="*/ 2955 h 2956"/>
                  <a:gd name="T4" fmla="*/ 0 w 2956"/>
                  <a:gd name="T5" fmla="*/ 1477 h 2956"/>
                  <a:gd name="T6" fmla="*/ 1478 w 2956"/>
                  <a:gd name="T7" fmla="*/ 0 h 2956"/>
                  <a:gd name="T8" fmla="*/ 2955 w 2956"/>
                  <a:gd name="T9" fmla="*/ 1477 h 2956"/>
                </a:gdLst>
                <a:ahLst/>
                <a:cxnLst>
                  <a:cxn ang="0">
                    <a:pos x="T0" y="T1"/>
                  </a:cxn>
                  <a:cxn ang="0">
                    <a:pos x="T2" y="T3"/>
                  </a:cxn>
                  <a:cxn ang="0">
                    <a:pos x="T4" y="T5"/>
                  </a:cxn>
                  <a:cxn ang="0">
                    <a:pos x="T6" y="T7"/>
                  </a:cxn>
                  <a:cxn ang="0">
                    <a:pos x="T8" y="T9"/>
                  </a:cxn>
                </a:cxnLst>
                <a:rect l="0" t="0" r="r" b="b"/>
                <a:pathLst>
                  <a:path w="2956" h="2956">
                    <a:moveTo>
                      <a:pt x="2955" y="1477"/>
                    </a:moveTo>
                    <a:cubicBezTo>
                      <a:pt x="2955" y="2294"/>
                      <a:pt x="2293" y="2955"/>
                      <a:pt x="1478" y="2955"/>
                    </a:cubicBezTo>
                    <a:cubicBezTo>
                      <a:pt x="661" y="2955"/>
                      <a:pt x="0" y="2294"/>
                      <a:pt x="0" y="1477"/>
                    </a:cubicBezTo>
                    <a:cubicBezTo>
                      <a:pt x="0" y="662"/>
                      <a:pt x="661" y="0"/>
                      <a:pt x="1478" y="0"/>
                    </a:cubicBezTo>
                    <a:cubicBezTo>
                      <a:pt x="2293" y="0"/>
                      <a:pt x="2955" y="662"/>
                      <a:pt x="2955" y="1477"/>
                    </a:cubicBezTo>
                  </a:path>
                </a:pathLst>
              </a:custGeom>
              <a:solidFill>
                <a:schemeClr val="accent1"/>
              </a:solidFill>
              <a:ln>
                <a:noFill/>
              </a:ln>
              <a:effectLst/>
            </p:spPr>
            <p:txBody>
              <a:bodyPr wrap="none" anchor="ctr"/>
              <a:lstStyle/>
              <a:p>
                <a:endParaRPr lang="en-US"/>
              </a:p>
            </p:txBody>
          </p:sp>
          <p:sp>
            <p:nvSpPr>
              <p:cNvPr id="122" name="Freeform 121">
                <a:extLst>
                  <a:ext uri="{FF2B5EF4-FFF2-40B4-BE49-F238E27FC236}">
                    <a16:creationId xmlns:a16="http://schemas.microsoft.com/office/drawing/2014/main" id="{A1281309-EC7E-E94E-97DD-D404BC2D07BF}"/>
                  </a:ext>
                </a:extLst>
              </p:cNvPr>
              <p:cNvSpPr>
                <a:spLocks noChangeArrowheads="1"/>
              </p:cNvSpPr>
              <p:nvPr/>
            </p:nvSpPr>
            <p:spPr bwMode="auto">
              <a:xfrm rot="5400000">
                <a:off x="871574" y="2653860"/>
                <a:ext cx="4299040" cy="2325182"/>
              </a:xfrm>
              <a:custGeom>
                <a:avLst/>
                <a:gdLst>
                  <a:gd name="T0" fmla="*/ 3587 w 3588"/>
                  <a:gd name="T1" fmla="*/ 1794 h 1795"/>
                  <a:gd name="T2" fmla="*/ 3485 w 3588"/>
                  <a:gd name="T3" fmla="*/ 1794 h 1795"/>
                  <a:gd name="T4" fmla="*/ 1794 w 3588"/>
                  <a:gd name="T5" fmla="*/ 103 h 1795"/>
                  <a:gd name="T6" fmla="*/ 102 w 3588"/>
                  <a:gd name="T7" fmla="*/ 1794 h 1795"/>
                  <a:gd name="T8" fmla="*/ 0 w 3588"/>
                  <a:gd name="T9" fmla="*/ 1794 h 1795"/>
                  <a:gd name="T10" fmla="*/ 1794 w 3588"/>
                  <a:gd name="T11" fmla="*/ 0 h 1795"/>
                  <a:gd name="T12" fmla="*/ 3587 w 3588"/>
                  <a:gd name="T13" fmla="*/ 1794 h 1795"/>
                </a:gdLst>
                <a:ahLst/>
                <a:cxnLst>
                  <a:cxn ang="0">
                    <a:pos x="T0" y="T1"/>
                  </a:cxn>
                  <a:cxn ang="0">
                    <a:pos x="T2" y="T3"/>
                  </a:cxn>
                  <a:cxn ang="0">
                    <a:pos x="T4" y="T5"/>
                  </a:cxn>
                  <a:cxn ang="0">
                    <a:pos x="T6" y="T7"/>
                  </a:cxn>
                  <a:cxn ang="0">
                    <a:pos x="T8" y="T9"/>
                  </a:cxn>
                  <a:cxn ang="0">
                    <a:pos x="T10" y="T11"/>
                  </a:cxn>
                  <a:cxn ang="0">
                    <a:pos x="T12" y="T13"/>
                  </a:cxn>
                </a:cxnLst>
                <a:rect l="0" t="0" r="r" b="b"/>
                <a:pathLst>
                  <a:path w="3588" h="1795">
                    <a:moveTo>
                      <a:pt x="3587" y="1794"/>
                    </a:moveTo>
                    <a:lnTo>
                      <a:pt x="3485" y="1794"/>
                    </a:lnTo>
                    <a:cubicBezTo>
                      <a:pt x="3485" y="862"/>
                      <a:pt x="2726" y="103"/>
                      <a:pt x="1794" y="103"/>
                    </a:cubicBezTo>
                    <a:cubicBezTo>
                      <a:pt x="861" y="103"/>
                      <a:pt x="102" y="862"/>
                      <a:pt x="102" y="1794"/>
                    </a:cubicBezTo>
                    <a:lnTo>
                      <a:pt x="0" y="1794"/>
                    </a:lnTo>
                    <a:cubicBezTo>
                      <a:pt x="0" y="805"/>
                      <a:pt x="805" y="0"/>
                      <a:pt x="1794" y="0"/>
                    </a:cubicBezTo>
                    <a:cubicBezTo>
                      <a:pt x="2782" y="0"/>
                      <a:pt x="3587" y="805"/>
                      <a:pt x="3587" y="1794"/>
                    </a:cubicBezTo>
                  </a:path>
                </a:pathLst>
              </a:custGeom>
              <a:solidFill>
                <a:schemeClr val="accent3">
                  <a:lumMod val="75000"/>
                </a:schemeClr>
              </a:solidFill>
              <a:ln>
                <a:noFill/>
              </a:ln>
              <a:effectLst/>
            </p:spPr>
            <p:txBody>
              <a:bodyPr wrap="none" anchor="ctr"/>
              <a:lstStyle/>
              <a:p>
                <a:endParaRPr lang="en-US"/>
              </a:p>
            </p:txBody>
          </p:sp>
          <p:sp>
            <p:nvSpPr>
              <p:cNvPr id="123" name="TextBox 122">
                <a:extLst>
                  <a:ext uri="{FF2B5EF4-FFF2-40B4-BE49-F238E27FC236}">
                    <a16:creationId xmlns:a16="http://schemas.microsoft.com/office/drawing/2014/main" id="{5C87749B-B78C-8146-A0A2-DE04C761D61D}"/>
                  </a:ext>
                </a:extLst>
              </p:cNvPr>
              <p:cNvSpPr txBox="1"/>
              <p:nvPr/>
            </p:nvSpPr>
            <p:spPr>
              <a:xfrm>
                <a:off x="240441" y="3210384"/>
                <a:ext cx="3329984" cy="1411935"/>
              </a:xfrm>
              <a:prstGeom prst="rect">
                <a:avLst/>
              </a:prstGeom>
              <a:noFill/>
            </p:spPr>
            <p:txBody>
              <a:bodyPr wrap="square" rtlCol="0" anchor="ctr">
                <a:spAutoFit/>
              </a:bodyPr>
              <a:lstStyle/>
              <a:p>
                <a:pPr marL="0" lvl="2" defTabSz="914103">
                  <a:spcBef>
                    <a:spcPts val="200"/>
                  </a:spcBef>
                  <a:spcAft>
                    <a:spcPts val="200"/>
                  </a:spcAft>
                  <a:buClr>
                    <a:srgbClr val="0098C7"/>
                  </a:buClr>
                  <a:defRPr/>
                </a:pPr>
                <a:r>
                  <a:rPr lang="en-US" sz="1800" dirty="0">
                    <a:solidFill>
                      <a:schemeClr val="bg1"/>
                    </a:solidFill>
                  </a:rPr>
                  <a:t>Regulatory and Compliance</a:t>
                </a:r>
              </a:p>
            </p:txBody>
          </p:sp>
        </p:grpSp>
        <p:grpSp>
          <p:nvGrpSpPr>
            <p:cNvPr id="124" name="Group 123">
              <a:extLst>
                <a:ext uri="{FF2B5EF4-FFF2-40B4-BE49-F238E27FC236}">
                  <a16:creationId xmlns:a16="http://schemas.microsoft.com/office/drawing/2014/main" id="{8AA472D6-F7BF-224E-B1D7-F5C2FEC58CEF}"/>
                </a:ext>
              </a:extLst>
            </p:cNvPr>
            <p:cNvGrpSpPr/>
            <p:nvPr/>
          </p:nvGrpSpPr>
          <p:grpSpPr>
            <a:xfrm>
              <a:off x="768038" y="4427424"/>
              <a:ext cx="1897978" cy="1967939"/>
              <a:chOff x="116265" y="1666931"/>
              <a:chExt cx="4067420" cy="4299040"/>
            </a:xfrm>
          </p:grpSpPr>
          <p:sp>
            <p:nvSpPr>
              <p:cNvPr id="125" name="Freeform 124">
                <a:extLst>
                  <a:ext uri="{FF2B5EF4-FFF2-40B4-BE49-F238E27FC236}">
                    <a16:creationId xmlns:a16="http://schemas.microsoft.com/office/drawing/2014/main" id="{B7E0C607-F9C9-F44B-B325-991998FEE64A}"/>
                  </a:ext>
                </a:extLst>
              </p:cNvPr>
              <p:cNvSpPr>
                <a:spLocks noChangeArrowheads="1"/>
              </p:cNvSpPr>
              <p:nvPr/>
            </p:nvSpPr>
            <p:spPr bwMode="auto">
              <a:xfrm>
                <a:off x="116265" y="1976317"/>
                <a:ext cx="3680267" cy="3680267"/>
              </a:xfrm>
              <a:custGeom>
                <a:avLst/>
                <a:gdLst>
                  <a:gd name="T0" fmla="*/ 2955 w 2956"/>
                  <a:gd name="T1" fmla="*/ 1477 h 2956"/>
                  <a:gd name="T2" fmla="*/ 1478 w 2956"/>
                  <a:gd name="T3" fmla="*/ 2955 h 2956"/>
                  <a:gd name="T4" fmla="*/ 0 w 2956"/>
                  <a:gd name="T5" fmla="*/ 1477 h 2956"/>
                  <a:gd name="T6" fmla="*/ 1478 w 2956"/>
                  <a:gd name="T7" fmla="*/ 0 h 2956"/>
                  <a:gd name="T8" fmla="*/ 2955 w 2956"/>
                  <a:gd name="T9" fmla="*/ 1477 h 2956"/>
                </a:gdLst>
                <a:ahLst/>
                <a:cxnLst>
                  <a:cxn ang="0">
                    <a:pos x="T0" y="T1"/>
                  </a:cxn>
                  <a:cxn ang="0">
                    <a:pos x="T2" y="T3"/>
                  </a:cxn>
                  <a:cxn ang="0">
                    <a:pos x="T4" y="T5"/>
                  </a:cxn>
                  <a:cxn ang="0">
                    <a:pos x="T6" y="T7"/>
                  </a:cxn>
                  <a:cxn ang="0">
                    <a:pos x="T8" y="T9"/>
                  </a:cxn>
                </a:cxnLst>
                <a:rect l="0" t="0" r="r" b="b"/>
                <a:pathLst>
                  <a:path w="2956" h="2956">
                    <a:moveTo>
                      <a:pt x="2955" y="1477"/>
                    </a:moveTo>
                    <a:cubicBezTo>
                      <a:pt x="2955" y="2294"/>
                      <a:pt x="2293" y="2955"/>
                      <a:pt x="1478" y="2955"/>
                    </a:cubicBezTo>
                    <a:cubicBezTo>
                      <a:pt x="661" y="2955"/>
                      <a:pt x="0" y="2294"/>
                      <a:pt x="0" y="1477"/>
                    </a:cubicBezTo>
                    <a:cubicBezTo>
                      <a:pt x="0" y="662"/>
                      <a:pt x="661" y="0"/>
                      <a:pt x="1478" y="0"/>
                    </a:cubicBezTo>
                    <a:cubicBezTo>
                      <a:pt x="2293" y="0"/>
                      <a:pt x="2955" y="662"/>
                      <a:pt x="2955" y="1477"/>
                    </a:cubicBezTo>
                  </a:path>
                </a:pathLst>
              </a:custGeom>
              <a:solidFill>
                <a:schemeClr val="accent1"/>
              </a:solidFill>
              <a:ln>
                <a:noFill/>
              </a:ln>
              <a:effectLst/>
            </p:spPr>
            <p:txBody>
              <a:bodyPr wrap="none" anchor="ctr"/>
              <a:lstStyle/>
              <a:p>
                <a:endParaRPr lang="en-US"/>
              </a:p>
            </p:txBody>
          </p:sp>
          <p:sp>
            <p:nvSpPr>
              <p:cNvPr id="126" name="Freeform 125">
                <a:extLst>
                  <a:ext uri="{FF2B5EF4-FFF2-40B4-BE49-F238E27FC236}">
                    <a16:creationId xmlns:a16="http://schemas.microsoft.com/office/drawing/2014/main" id="{C6C1783F-416D-D74C-B8A1-22FDE35258CE}"/>
                  </a:ext>
                </a:extLst>
              </p:cNvPr>
              <p:cNvSpPr>
                <a:spLocks noChangeArrowheads="1"/>
              </p:cNvSpPr>
              <p:nvPr/>
            </p:nvSpPr>
            <p:spPr bwMode="auto">
              <a:xfrm rot="5400000">
                <a:off x="871574" y="2653860"/>
                <a:ext cx="4299040" cy="2325182"/>
              </a:xfrm>
              <a:custGeom>
                <a:avLst/>
                <a:gdLst>
                  <a:gd name="T0" fmla="*/ 3587 w 3588"/>
                  <a:gd name="T1" fmla="*/ 1794 h 1795"/>
                  <a:gd name="T2" fmla="*/ 3485 w 3588"/>
                  <a:gd name="T3" fmla="*/ 1794 h 1795"/>
                  <a:gd name="T4" fmla="*/ 1794 w 3588"/>
                  <a:gd name="T5" fmla="*/ 103 h 1795"/>
                  <a:gd name="T6" fmla="*/ 102 w 3588"/>
                  <a:gd name="T7" fmla="*/ 1794 h 1795"/>
                  <a:gd name="T8" fmla="*/ 0 w 3588"/>
                  <a:gd name="T9" fmla="*/ 1794 h 1795"/>
                  <a:gd name="T10" fmla="*/ 1794 w 3588"/>
                  <a:gd name="T11" fmla="*/ 0 h 1795"/>
                  <a:gd name="T12" fmla="*/ 3587 w 3588"/>
                  <a:gd name="T13" fmla="*/ 1794 h 1795"/>
                </a:gdLst>
                <a:ahLst/>
                <a:cxnLst>
                  <a:cxn ang="0">
                    <a:pos x="T0" y="T1"/>
                  </a:cxn>
                  <a:cxn ang="0">
                    <a:pos x="T2" y="T3"/>
                  </a:cxn>
                  <a:cxn ang="0">
                    <a:pos x="T4" y="T5"/>
                  </a:cxn>
                  <a:cxn ang="0">
                    <a:pos x="T6" y="T7"/>
                  </a:cxn>
                  <a:cxn ang="0">
                    <a:pos x="T8" y="T9"/>
                  </a:cxn>
                  <a:cxn ang="0">
                    <a:pos x="T10" y="T11"/>
                  </a:cxn>
                  <a:cxn ang="0">
                    <a:pos x="T12" y="T13"/>
                  </a:cxn>
                </a:cxnLst>
                <a:rect l="0" t="0" r="r" b="b"/>
                <a:pathLst>
                  <a:path w="3588" h="1795">
                    <a:moveTo>
                      <a:pt x="3587" y="1794"/>
                    </a:moveTo>
                    <a:lnTo>
                      <a:pt x="3485" y="1794"/>
                    </a:lnTo>
                    <a:cubicBezTo>
                      <a:pt x="3485" y="862"/>
                      <a:pt x="2726" y="103"/>
                      <a:pt x="1794" y="103"/>
                    </a:cubicBezTo>
                    <a:cubicBezTo>
                      <a:pt x="861" y="103"/>
                      <a:pt x="102" y="862"/>
                      <a:pt x="102" y="1794"/>
                    </a:cubicBezTo>
                    <a:lnTo>
                      <a:pt x="0" y="1794"/>
                    </a:lnTo>
                    <a:cubicBezTo>
                      <a:pt x="0" y="805"/>
                      <a:pt x="805" y="0"/>
                      <a:pt x="1794" y="0"/>
                    </a:cubicBezTo>
                    <a:cubicBezTo>
                      <a:pt x="2782" y="0"/>
                      <a:pt x="3587" y="805"/>
                      <a:pt x="3587" y="1794"/>
                    </a:cubicBezTo>
                  </a:path>
                </a:pathLst>
              </a:custGeom>
              <a:solidFill>
                <a:srgbClr val="890C58"/>
              </a:solidFill>
              <a:ln>
                <a:noFill/>
              </a:ln>
              <a:effectLst/>
            </p:spPr>
            <p:txBody>
              <a:bodyPr wrap="none" anchor="ctr"/>
              <a:lstStyle/>
              <a:p>
                <a:endParaRPr lang="en-US"/>
              </a:p>
            </p:txBody>
          </p:sp>
          <p:sp>
            <p:nvSpPr>
              <p:cNvPr id="127" name="TextBox 126">
                <a:extLst>
                  <a:ext uri="{FF2B5EF4-FFF2-40B4-BE49-F238E27FC236}">
                    <a16:creationId xmlns:a16="http://schemas.microsoft.com/office/drawing/2014/main" id="{D86248C2-C742-014A-9314-F0F260E9C556}"/>
                  </a:ext>
                </a:extLst>
              </p:cNvPr>
              <p:cNvSpPr txBox="1"/>
              <p:nvPr/>
            </p:nvSpPr>
            <p:spPr>
              <a:xfrm>
                <a:off x="240441" y="3210382"/>
                <a:ext cx="3329984" cy="1411935"/>
              </a:xfrm>
              <a:prstGeom prst="rect">
                <a:avLst/>
              </a:prstGeom>
              <a:noFill/>
            </p:spPr>
            <p:txBody>
              <a:bodyPr wrap="square" rtlCol="0" anchor="ctr">
                <a:spAutoFit/>
              </a:bodyPr>
              <a:lstStyle/>
              <a:p>
                <a:r>
                  <a:rPr lang="en-US" sz="1800" dirty="0">
                    <a:solidFill>
                      <a:schemeClr val="bg1"/>
                    </a:solidFill>
                  </a:rPr>
                  <a:t>Audit</a:t>
                </a:r>
              </a:p>
              <a:p>
                <a:pPr algn="ctr"/>
                <a:endParaRPr lang="en-US" sz="1800" b="1" dirty="0">
                  <a:solidFill>
                    <a:schemeClr val="bg1"/>
                  </a:solidFill>
                  <a:latin typeface="Poppins" pitchFamily="2" charset="77"/>
                  <a:cs typeface="Poppins" pitchFamily="2" charset="77"/>
                </a:endParaRPr>
              </a:p>
            </p:txBody>
          </p:sp>
        </p:grpSp>
      </p:grpSp>
      <p:sp>
        <p:nvSpPr>
          <p:cNvPr id="3" name="Rectangle 2">
            <a:extLst>
              <a:ext uri="{FF2B5EF4-FFF2-40B4-BE49-F238E27FC236}">
                <a16:creationId xmlns:a16="http://schemas.microsoft.com/office/drawing/2014/main" id="{803DF7A9-8BAA-964E-9EA6-6DBDBE212B9C}"/>
              </a:ext>
            </a:extLst>
          </p:cNvPr>
          <p:cNvSpPr/>
          <p:nvPr/>
        </p:nvSpPr>
        <p:spPr>
          <a:xfrm rot="16200000">
            <a:off x="-1698476" y="2940867"/>
            <a:ext cx="3930697" cy="523220"/>
          </a:xfrm>
          <a:prstGeom prst="rect">
            <a:avLst/>
          </a:prstGeom>
        </p:spPr>
        <p:txBody>
          <a:bodyPr wrap="square">
            <a:spAutoFit/>
          </a:bodyPr>
          <a:lstStyle/>
          <a:p>
            <a:pPr defTabSz="872722"/>
            <a:r>
              <a:rPr lang="en-US" sz="2800" b="1" kern="0" dirty="0">
                <a:solidFill>
                  <a:srgbClr val="762C7C"/>
                </a:solidFill>
                <a:cs typeface="Arial"/>
              </a:rPr>
              <a:t>Business Challenges</a:t>
            </a:r>
          </a:p>
        </p:txBody>
      </p:sp>
    </p:spTree>
    <p:extLst>
      <p:ext uri="{BB962C8B-B14F-4D97-AF65-F5344CB8AC3E}">
        <p14:creationId xmlns:p14="http://schemas.microsoft.com/office/powerpoint/2010/main" val="3123109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2" name="Elbow Connector 201">
            <a:extLst>
              <a:ext uri="{FF2B5EF4-FFF2-40B4-BE49-F238E27FC236}">
                <a16:creationId xmlns:a16="http://schemas.microsoft.com/office/drawing/2014/main" id="{19142B8D-F013-5741-B494-881D98E8404E}"/>
              </a:ext>
            </a:extLst>
          </p:cNvPr>
          <p:cNvCxnSpPr>
            <a:cxnSpLocks/>
            <a:stCxn id="210" idx="0"/>
          </p:cNvCxnSpPr>
          <p:nvPr/>
        </p:nvCxnSpPr>
        <p:spPr bwMode="auto">
          <a:xfrm rot="16200000" flipH="1">
            <a:off x="1430665" y="1987760"/>
            <a:ext cx="439349" cy="2237094"/>
          </a:xfrm>
          <a:prstGeom prst="bentConnector4">
            <a:avLst>
              <a:gd name="adj1" fmla="val -28149"/>
              <a:gd name="adj2" fmla="val 61636"/>
            </a:avLst>
          </a:prstGeom>
          <a:solidFill>
            <a:schemeClr val="folHlink"/>
          </a:solidFill>
          <a:ln w="6350" cap="flat" cmpd="sng" algn="ctr">
            <a:solidFill>
              <a:srgbClr val="000000"/>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6" name="Group 105">
            <a:extLst>
              <a:ext uri="{FF2B5EF4-FFF2-40B4-BE49-F238E27FC236}">
                <a16:creationId xmlns:a16="http://schemas.microsoft.com/office/drawing/2014/main" id="{87317866-15FF-5141-8DAD-26A9912CF144}"/>
              </a:ext>
            </a:extLst>
          </p:cNvPr>
          <p:cNvGrpSpPr/>
          <p:nvPr/>
        </p:nvGrpSpPr>
        <p:grpSpPr>
          <a:xfrm>
            <a:off x="0" y="3762988"/>
            <a:ext cx="12344400" cy="1699188"/>
            <a:chOff x="503877" y="4381500"/>
            <a:chExt cx="10553700" cy="1699188"/>
          </a:xfrm>
        </p:grpSpPr>
        <p:sp>
          <p:nvSpPr>
            <p:cNvPr id="107" name="Freeform 2">
              <a:extLst>
                <a:ext uri="{FF2B5EF4-FFF2-40B4-BE49-F238E27FC236}">
                  <a16:creationId xmlns:a16="http://schemas.microsoft.com/office/drawing/2014/main" id="{A93DD7C1-5B5C-4149-BD4B-9D639E646DB8}"/>
                </a:ext>
              </a:extLst>
            </p:cNvPr>
            <p:cNvSpPr>
              <a:spLocks noChangeArrowheads="1"/>
            </p:cNvSpPr>
            <p:nvPr/>
          </p:nvSpPr>
          <p:spPr bwMode="auto">
            <a:xfrm>
              <a:off x="1430250" y="4381500"/>
              <a:ext cx="8699296" cy="1699188"/>
            </a:xfrm>
            <a:custGeom>
              <a:avLst/>
              <a:gdLst>
                <a:gd name="T0" fmla="*/ 3670 w 19570"/>
                <a:gd name="T1" fmla="*/ 0 h 8134"/>
                <a:gd name="T2" fmla="*/ 4579 w 19570"/>
                <a:gd name="T3" fmla="*/ 182 h 8134"/>
                <a:gd name="T4" fmla="*/ 5354 w 19570"/>
                <a:gd name="T5" fmla="*/ 700 h 8134"/>
                <a:gd name="T6" fmla="*/ 6054 w 19570"/>
                <a:gd name="T7" fmla="*/ 2390 h 8134"/>
                <a:gd name="T8" fmla="*/ 5872 w 19570"/>
                <a:gd name="T9" fmla="*/ 3305 h 8134"/>
                <a:gd name="T10" fmla="*/ 4579 w 19570"/>
                <a:gd name="T11" fmla="*/ 4598 h 8134"/>
                <a:gd name="T12" fmla="*/ 3674 w 19570"/>
                <a:gd name="T13" fmla="*/ 4780 h 8134"/>
                <a:gd name="T14" fmla="*/ 3306 w 19570"/>
                <a:gd name="T15" fmla="*/ 4853 h 8134"/>
                <a:gd name="T16" fmla="*/ 2785 w 19570"/>
                <a:gd name="T17" fmla="*/ 5375 h 8134"/>
                <a:gd name="T18" fmla="*/ 2712 w 19570"/>
                <a:gd name="T19" fmla="*/ 5743 h 8134"/>
                <a:gd name="T20" fmla="*/ 2994 w 19570"/>
                <a:gd name="T21" fmla="*/ 6424 h 8134"/>
                <a:gd name="T22" fmla="*/ 3306 w 19570"/>
                <a:gd name="T23" fmla="*/ 6633 h 8134"/>
                <a:gd name="T24" fmla="*/ 15895 w 19570"/>
                <a:gd name="T25" fmla="*/ 6706 h 8134"/>
                <a:gd name="T26" fmla="*/ 16263 w 19570"/>
                <a:gd name="T27" fmla="*/ 6633 h 8134"/>
                <a:gd name="T28" fmla="*/ 16576 w 19570"/>
                <a:gd name="T29" fmla="*/ 6424 h 8134"/>
                <a:gd name="T30" fmla="*/ 16857 w 19570"/>
                <a:gd name="T31" fmla="*/ 5743 h 8134"/>
                <a:gd name="T32" fmla="*/ 16784 w 19570"/>
                <a:gd name="T33" fmla="*/ 5375 h 8134"/>
                <a:gd name="T34" fmla="*/ 16263 w 19570"/>
                <a:gd name="T35" fmla="*/ 4853 h 8134"/>
                <a:gd name="T36" fmla="*/ 15895 w 19570"/>
                <a:gd name="T37" fmla="*/ 4779 h 8134"/>
                <a:gd name="T38" fmla="*/ 14990 w 19570"/>
                <a:gd name="T39" fmla="*/ 4598 h 8134"/>
                <a:gd name="T40" fmla="*/ 13696 w 19570"/>
                <a:gd name="T41" fmla="*/ 3305 h 8134"/>
                <a:gd name="T42" fmla="*/ 13515 w 19570"/>
                <a:gd name="T43" fmla="*/ 2390 h 8134"/>
                <a:gd name="T44" fmla="*/ 14215 w 19570"/>
                <a:gd name="T45" fmla="*/ 700 h 8134"/>
                <a:gd name="T46" fmla="*/ 14990 w 19570"/>
                <a:gd name="T47" fmla="*/ 182 h 8134"/>
                <a:gd name="T48" fmla="*/ 15905 w 19570"/>
                <a:gd name="T49" fmla="*/ 0 h 8134"/>
                <a:gd name="T50" fmla="*/ 15905 w 19570"/>
                <a:gd name="T51" fmla="*/ 1427 h 8134"/>
                <a:gd name="T52" fmla="*/ 15537 w 19570"/>
                <a:gd name="T53" fmla="*/ 1501 h 8134"/>
                <a:gd name="T54" fmla="*/ 15224 w 19570"/>
                <a:gd name="T55" fmla="*/ 1710 h 8134"/>
                <a:gd name="T56" fmla="*/ 14942 w 19570"/>
                <a:gd name="T57" fmla="*/ 2390 h 8134"/>
                <a:gd name="T58" fmla="*/ 15015 w 19570"/>
                <a:gd name="T59" fmla="*/ 2759 h 8134"/>
                <a:gd name="T60" fmla="*/ 15537 w 19570"/>
                <a:gd name="T61" fmla="*/ 3280 h 8134"/>
                <a:gd name="T62" fmla="*/ 15905 w 19570"/>
                <a:gd name="T63" fmla="*/ 3354 h 8134"/>
                <a:gd name="T64" fmla="*/ 16809 w 19570"/>
                <a:gd name="T65" fmla="*/ 3536 h 8134"/>
                <a:gd name="T66" fmla="*/ 18103 w 19570"/>
                <a:gd name="T67" fmla="*/ 4829 h 8134"/>
                <a:gd name="T68" fmla="*/ 18285 w 19570"/>
                <a:gd name="T69" fmla="*/ 5743 h 8134"/>
                <a:gd name="T70" fmla="*/ 17585 w 19570"/>
                <a:gd name="T71" fmla="*/ 7433 h 8134"/>
                <a:gd name="T72" fmla="*/ 16809 w 19570"/>
                <a:gd name="T73" fmla="*/ 7951 h 8134"/>
                <a:gd name="T74" fmla="*/ 3670 w 19570"/>
                <a:gd name="T75" fmla="*/ 8133 h 8134"/>
                <a:gd name="T76" fmla="*/ 2760 w 19570"/>
                <a:gd name="T77" fmla="*/ 7951 h 8134"/>
                <a:gd name="T78" fmla="*/ 1984 w 19570"/>
                <a:gd name="T79" fmla="*/ 7433 h 8134"/>
                <a:gd name="T80" fmla="*/ 1284 w 19570"/>
                <a:gd name="T81" fmla="*/ 5743 h 8134"/>
                <a:gd name="T82" fmla="*/ 1466 w 19570"/>
                <a:gd name="T83" fmla="*/ 4829 h 8134"/>
                <a:gd name="T84" fmla="*/ 2760 w 19570"/>
                <a:gd name="T85" fmla="*/ 3536 h 8134"/>
                <a:gd name="T86" fmla="*/ 3665 w 19570"/>
                <a:gd name="T87" fmla="*/ 3353 h 8134"/>
                <a:gd name="T88" fmla="*/ 4033 w 19570"/>
                <a:gd name="T89" fmla="*/ 3280 h 8134"/>
                <a:gd name="T90" fmla="*/ 4554 w 19570"/>
                <a:gd name="T91" fmla="*/ 2759 h 8134"/>
                <a:gd name="T92" fmla="*/ 4627 w 19570"/>
                <a:gd name="T93" fmla="*/ 2390 h 8134"/>
                <a:gd name="T94" fmla="*/ 4345 w 19570"/>
                <a:gd name="T95" fmla="*/ 1710 h 8134"/>
                <a:gd name="T96" fmla="*/ 4033 w 19570"/>
                <a:gd name="T97" fmla="*/ 1501 h 8134"/>
                <a:gd name="T98" fmla="*/ 0 w 19570"/>
                <a:gd name="T99" fmla="*/ 1427 h 8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570" h="8134">
                  <a:moveTo>
                    <a:pt x="0" y="0"/>
                  </a:moveTo>
                  <a:lnTo>
                    <a:pt x="3665" y="0"/>
                  </a:lnTo>
                  <a:lnTo>
                    <a:pt x="3670" y="0"/>
                  </a:lnTo>
                  <a:lnTo>
                    <a:pt x="3670" y="0"/>
                  </a:lnTo>
                  <a:lnTo>
                    <a:pt x="3670" y="0"/>
                  </a:lnTo>
                  <a:cubicBezTo>
                    <a:pt x="3981" y="1"/>
                    <a:pt x="4291" y="63"/>
                    <a:pt x="4579" y="182"/>
                  </a:cubicBezTo>
                  <a:lnTo>
                    <a:pt x="4579" y="182"/>
                  </a:lnTo>
                  <a:cubicBezTo>
                    <a:pt x="4869" y="303"/>
                    <a:pt x="5132" y="478"/>
                    <a:pt x="5354" y="700"/>
                  </a:cubicBezTo>
                  <a:lnTo>
                    <a:pt x="5354" y="700"/>
                  </a:lnTo>
                  <a:cubicBezTo>
                    <a:pt x="5576" y="922"/>
                    <a:pt x="5752" y="1186"/>
                    <a:pt x="5872" y="1476"/>
                  </a:cubicBezTo>
                  <a:lnTo>
                    <a:pt x="5872" y="1476"/>
                  </a:lnTo>
                  <a:cubicBezTo>
                    <a:pt x="5993" y="1766"/>
                    <a:pt x="6054" y="2077"/>
                    <a:pt x="6054" y="2390"/>
                  </a:cubicBezTo>
                  <a:lnTo>
                    <a:pt x="6054" y="2390"/>
                  </a:lnTo>
                  <a:cubicBezTo>
                    <a:pt x="6054" y="2704"/>
                    <a:pt x="5993" y="3015"/>
                    <a:pt x="5872" y="3305"/>
                  </a:cubicBezTo>
                  <a:lnTo>
                    <a:pt x="5872" y="3305"/>
                  </a:lnTo>
                  <a:cubicBezTo>
                    <a:pt x="5752" y="3595"/>
                    <a:pt x="5576" y="3858"/>
                    <a:pt x="5354" y="4080"/>
                  </a:cubicBezTo>
                  <a:lnTo>
                    <a:pt x="5354" y="4080"/>
                  </a:lnTo>
                  <a:cubicBezTo>
                    <a:pt x="5132" y="4302"/>
                    <a:pt x="4869" y="4477"/>
                    <a:pt x="4579" y="4598"/>
                  </a:cubicBezTo>
                  <a:lnTo>
                    <a:pt x="4579" y="4598"/>
                  </a:lnTo>
                  <a:cubicBezTo>
                    <a:pt x="4292" y="4716"/>
                    <a:pt x="3985" y="4778"/>
                    <a:pt x="3674" y="4779"/>
                  </a:cubicBezTo>
                  <a:lnTo>
                    <a:pt x="3674" y="4780"/>
                  </a:lnTo>
                  <a:lnTo>
                    <a:pt x="3674" y="4780"/>
                  </a:lnTo>
                  <a:cubicBezTo>
                    <a:pt x="3548" y="4780"/>
                    <a:pt x="3423" y="4805"/>
                    <a:pt x="3306" y="4853"/>
                  </a:cubicBezTo>
                  <a:lnTo>
                    <a:pt x="3306" y="4853"/>
                  </a:lnTo>
                  <a:cubicBezTo>
                    <a:pt x="3189" y="4902"/>
                    <a:pt x="3083" y="4973"/>
                    <a:pt x="2994" y="5062"/>
                  </a:cubicBezTo>
                  <a:lnTo>
                    <a:pt x="2994" y="5062"/>
                  </a:lnTo>
                  <a:cubicBezTo>
                    <a:pt x="2904" y="5151"/>
                    <a:pt x="2833" y="5258"/>
                    <a:pt x="2785" y="5375"/>
                  </a:cubicBezTo>
                  <a:lnTo>
                    <a:pt x="2785" y="5375"/>
                  </a:lnTo>
                  <a:cubicBezTo>
                    <a:pt x="2737" y="5491"/>
                    <a:pt x="2712" y="5617"/>
                    <a:pt x="2712" y="5743"/>
                  </a:cubicBezTo>
                  <a:lnTo>
                    <a:pt x="2712" y="5743"/>
                  </a:lnTo>
                  <a:cubicBezTo>
                    <a:pt x="2712" y="5869"/>
                    <a:pt x="2737" y="5995"/>
                    <a:pt x="2785" y="6111"/>
                  </a:cubicBezTo>
                  <a:lnTo>
                    <a:pt x="2785" y="6111"/>
                  </a:lnTo>
                  <a:cubicBezTo>
                    <a:pt x="2833" y="6228"/>
                    <a:pt x="2904" y="6334"/>
                    <a:pt x="2994" y="6424"/>
                  </a:cubicBezTo>
                  <a:lnTo>
                    <a:pt x="2994" y="6424"/>
                  </a:lnTo>
                  <a:cubicBezTo>
                    <a:pt x="3083" y="6513"/>
                    <a:pt x="3189" y="6584"/>
                    <a:pt x="3306" y="6633"/>
                  </a:cubicBezTo>
                  <a:lnTo>
                    <a:pt x="3306" y="6633"/>
                  </a:lnTo>
                  <a:cubicBezTo>
                    <a:pt x="3423" y="6681"/>
                    <a:pt x="3548" y="6706"/>
                    <a:pt x="3674" y="6706"/>
                  </a:cubicBezTo>
                  <a:lnTo>
                    <a:pt x="3674" y="6706"/>
                  </a:lnTo>
                  <a:lnTo>
                    <a:pt x="15895" y="6706"/>
                  </a:lnTo>
                  <a:lnTo>
                    <a:pt x="15895" y="6706"/>
                  </a:lnTo>
                  <a:lnTo>
                    <a:pt x="15895" y="6706"/>
                  </a:lnTo>
                  <a:cubicBezTo>
                    <a:pt x="16021" y="6706"/>
                    <a:pt x="16146" y="6681"/>
                    <a:pt x="16263" y="6633"/>
                  </a:cubicBezTo>
                  <a:lnTo>
                    <a:pt x="16263" y="6633"/>
                  </a:lnTo>
                  <a:cubicBezTo>
                    <a:pt x="16380" y="6584"/>
                    <a:pt x="16486" y="6513"/>
                    <a:pt x="16576" y="6424"/>
                  </a:cubicBezTo>
                  <a:lnTo>
                    <a:pt x="16576" y="6424"/>
                  </a:lnTo>
                  <a:cubicBezTo>
                    <a:pt x="16665" y="6334"/>
                    <a:pt x="16736" y="6228"/>
                    <a:pt x="16784" y="6111"/>
                  </a:cubicBezTo>
                  <a:lnTo>
                    <a:pt x="16784" y="6111"/>
                  </a:lnTo>
                  <a:cubicBezTo>
                    <a:pt x="16833" y="5995"/>
                    <a:pt x="16857" y="5869"/>
                    <a:pt x="16857" y="5743"/>
                  </a:cubicBezTo>
                  <a:lnTo>
                    <a:pt x="16857" y="5743"/>
                  </a:lnTo>
                  <a:cubicBezTo>
                    <a:pt x="16857" y="5617"/>
                    <a:pt x="16833" y="5491"/>
                    <a:pt x="16784" y="5375"/>
                  </a:cubicBezTo>
                  <a:lnTo>
                    <a:pt x="16784" y="5375"/>
                  </a:lnTo>
                  <a:cubicBezTo>
                    <a:pt x="16736" y="5258"/>
                    <a:pt x="16665" y="5151"/>
                    <a:pt x="16576" y="5062"/>
                  </a:cubicBezTo>
                  <a:lnTo>
                    <a:pt x="16576" y="5062"/>
                  </a:lnTo>
                  <a:cubicBezTo>
                    <a:pt x="16486" y="4973"/>
                    <a:pt x="16380" y="4902"/>
                    <a:pt x="16263" y="4853"/>
                  </a:cubicBezTo>
                  <a:lnTo>
                    <a:pt x="16263" y="4853"/>
                  </a:lnTo>
                  <a:cubicBezTo>
                    <a:pt x="16146" y="4805"/>
                    <a:pt x="16021" y="4780"/>
                    <a:pt x="15895" y="4780"/>
                  </a:cubicBezTo>
                  <a:lnTo>
                    <a:pt x="15895" y="4779"/>
                  </a:lnTo>
                  <a:lnTo>
                    <a:pt x="15895" y="4779"/>
                  </a:lnTo>
                  <a:cubicBezTo>
                    <a:pt x="15584" y="4778"/>
                    <a:pt x="15277" y="4716"/>
                    <a:pt x="14990" y="4598"/>
                  </a:cubicBezTo>
                  <a:lnTo>
                    <a:pt x="14990" y="4598"/>
                  </a:lnTo>
                  <a:cubicBezTo>
                    <a:pt x="14700" y="4477"/>
                    <a:pt x="14437" y="4302"/>
                    <a:pt x="14215" y="4080"/>
                  </a:cubicBezTo>
                  <a:lnTo>
                    <a:pt x="14215" y="4080"/>
                  </a:lnTo>
                  <a:cubicBezTo>
                    <a:pt x="13993" y="3858"/>
                    <a:pt x="13817" y="3595"/>
                    <a:pt x="13696" y="3305"/>
                  </a:cubicBezTo>
                  <a:lnTo>
                    <a:pt x="13696" y="3305"/>
                  </a:lnTo>
                  <a:cubicBezTo>
                    <a:pt x="13576" y="3015"/>
                    <a:pt x="13515" y="2704"/>
                    <a:pt x="13515" y="2390"/>
                  </a:cubicBezTo>
                  <a:lnTo>
                    <a:pt x="13515" y="2390"/>
                  </a:lnTo>
                  <a:cubicBezTo>
                    <a:pt x="13515" y="2077"/>
                    <a:pt x="13576" y="1766"/>
                    <a:pt x="13696" y="1476"/>
                  </a:cubicBezTo>
                  <a:lnTo>
                    <a:pt x="13696" y="1476"/>
                  </a:lnTo>
                  <a:cubicBezTo>
                    <a:pt x="13817" y="1186"/>
                    <a:pt x="13993" y="922"/>
                    <a:pt x="14215" y="700"/>
                  </a:cubicBezTo>
                  <a:lnTo>
                    <a:pt x="14215" y="700"/>
                  </a:lnTo>
                  <a:cubicBezTo>
                    <a:pt x="14437" y="478"/>
                    <a:pt x="14700" y="303"/>
                    <a:pt x="14990" y="182"/>
                  </a:cubicBezTo>
                  <a:lnTo>
                    <a:pt x="14990" y="182"/>
                  </a:lnTo>
                  <a:cubicBezTo>
                    <a:pt x="15278" y="63"/>
                    <a:pt x="15588" y="1"/>
                    <a:pt x="15900" y="0"/>
                  </a:cubicBezTo>
                  <a:lnTo>
                    <a:pt x="15900" y="0"/>
                  </a:lnTo>
                  <a:lnTo>
                    <a:pt x="15905" y="0"/>
                  </a:lnTo>
                  <a:lnTo>
                    <a:pt x="19569" y="0"/>
                  </a:lnTo>
                  <a:lnTo>
                    <a:pt x="19569" y="1427"/>
                  </a:lnTo>
                  <a:lnTo>
                    <a:pt x="15905" y="1427"/>
                  </a:lnTo>
                  <a:lnTo>
                    <a:pt x="15905" y="1428"/>
                  </a:lnTo>
                  <a:lnTo>
                    <a:pt x="15905" y="1428"/>
                  </a:lnTo>
                  <a:cubicBezTo>
                    <a:pt x="15778" y="1428"/>
                    <a:pt x="15653" y="1452"/>
                    <a:pt x="15537" y="1501"/>
                  </a:cubicBezTo>
                  <a:lnTo>
                    <a:pt x="15537" y="1501"/>
                  </a:lnTo>
                  <a:cubicBezTo>
                    <a:pt x="15420" y="1550"/>
                    <a:pt x="15313" y="1620"/>
                    <a:pt x="15224" y="1710"/>
                  </a:cubicBezTo>
                  <a:lnTo>
                    <a:pt x="15224" y="1710"/>
                  </a:lnTo>
                  <a:cubicBezTo>
                    <a:pt x="15135" y="1799"/>
                    <a:pt x="15064" y="1906"/>
                    <a:pt x="15015" y="2022"/>
                  </a:cubicBezTo>
                  <a:lnTo>
                    <a:pt x="15015" y="2022"/>
                  </a:lnTo>
                  <a:cubicBezTo>
                    <a:pt x="14967" y="2139"/>
                    <a:pt x="14942" y="2264"/>
                    <a:pt x="14942" y="2390"/>
                  </a:cubicBezTo>
                  <a:lnTo>
                    <a:pt x="14942" y="2390"/>
                  </a:lnTo>
                  <a:cubicBezTo>
                    <a:pt x="14942" y="2517"/>
                    <a:pt x="14967" y="2642"/>
                    <a:pt x="15015" y="2759"/>
                  </a:cubicBezTo>
                  <a:lnTo>
                    <a:pt x="15015" y="2759"/>
                  </a:lnTo>
                  <a:cubicBezTo>
                    <a:pt x="15064" y="2876"/>
                    <a:pt x="15135" y="2982"/>
                    <a:pt x="15224" y="3071"/>
                  </a:cubicBezTo>
                  <a:lnTo>
                    <a:pt x="15224" y="3071"/>
                  </a:lnTo>
                  <a:cubicBezTo>
                    <a:pt x="15313" y="3160"/>
                    <a:pt x="15420" y="3231"/>
                    <a:pt x="15537" y="3280"/>
                  </a:cubicBezTo>
                  <a:lnTo>
                    <a:pt x="15537" y="3280"/>
                  </a:lnTo>
                  <a:cubicBezTo>
                    <a:pt x="15653" y="3329"/>
                    <a:pt x="15779" y="3353"/>
                    <a:pt x="15905" y="3353"/>
                  </a:cubicBezTo>
                  <a:lnTo>
                    <a:pt x="15905" y="3354"/>
                  </a:lnTo>
                  <a:lnTo>
                    <a:pt x="15905" y="3354"/>
                  </a:lnTo>
                  <a:cubicBezTo>
                    <a:pt x="16215" y="3355"/>
                    <a:pt x="16523" y="3417"/>
                    <a:pt x="16809" y="3536"/>
                  </a:cubicBezTo>
                  <a:lnTo>
                    <a:pt x="16809" y="3536"/>
                  </a:lnTo>
                  <a:cubicBezTo>
                    <a:pt x="17099" y="3656"/>
                    <a:pt x="17363" y="3831"/>
                    <a:pt x="17585" y="4053"/>
                  </a:cubicBezTo>
                  <a:lnTo>
                    <a:pt x="17585" y="4053"/>
                  </a:lnTo>
                  <a:cubicBezTo>
                    <a:pt x="17807" y="4275"/>
                    <a:pt x="17983" y="4538"/>
                    <a:pt x="18103" y="4829"/>
                  </a:cubicBezTo>
                  <a:lnTo>
                    <a:pt x="18103" y="4829"/>
                  </a:lnTo>
                  <a:cubicBezTo>
                    <a:pt x="18223" y="5118"/>
                    <a:pt x="18285" y="5429"/>
                    <a:pt x="18285" y="5743"/>
                  </a:cubicBezTo>
                  <a:lnTo>
                    <a:pt x="18285" y="5743"/>
                  </a:lnTo>
                  <a:cubicBezTo>
                    <a:pt x="18285" y="6057"/>
                    <a:pt x="18223" y="6368"/>
                    <a:pt x="18103" y="6658"/>
                  </a:cubicBezTo>
                  <a:lnTo>
                    <a:pt x="18103" y="6658"/>
                  </a:lnTo>
                  <a:cubicBezTo>
                    <a:pt x="17983" y="6947"/>
                    <a:pt x="17807" y="7211"/>
                    <a:pt x="17585" y="7433"/>
                  </a:cubicBezTo>
                  <a:lnTo>
                    <a:pt x="17585" y="7433"/>
                  </a:lnTo>
                  <a:cubicBezTo>
                    <a:pt x="17363" y="7655"/>
                    <a:pt x="17099" y="7831"/>
                    <a:pt x="16809" y="7951"/>
                  </a:cubicBezTo>
                  <a:lnTo>
                    <a:pt x="16809" y="7951"/>
                  </a:lnTo>
                  <a:cubicBezTo>
                    <a:pt x="16524" y="8069"/>
                    <a:pt x="16219" y="8131"/>
                    <a:pt x="15910" y="8133"/>
                  </a:cubicBezTo>
                  <a:lnTo>
                    <a:pt x="15910" y="8133"/>
                  </a:lnTo>
                  <a:lnTo>
                    <a:pt x="3670" y="8133"/>
                  </a:lnTo>
                  <a:lnTo>
                    <a:pt x="3670" y="8133"/>
                  </a:lnTo>
                  <a:lnTo>
                    <a:pt x="3670" y="8133"/>
                  </a:lnTo>
                  <a:cubicBezTo>
                    <a:pt x="3357" y="8133"/>
                    <a:pt x="3048" y="8071"/>
                    <a:pt x="2760" y="7951"/>
                  </a:cubicBezTo>
                  <a:lnTo>
                    <a:pt x="2760" y="7951"/>
                  </a:lnTo>
                  <a:cubicBezTo>
                    <a:pt x="2470" y="7831"/>
                    <a:pt x="2207" y="7655"/>
                    <a:pt x="1984" y="7433"/>
                  </a:cubicBezTo>
                  <a:lnTo>
                    <a:pt x="1984" y="7433"/>
                  </a:lnTo>
                  <a:cubicBezTo>
                    <a:pt x="1763" y="7211"/>
                    <a:pt x="1586" y="6947"/>
                    <a:pt x="1466" y="6658"/>
                  </a:cubicBezTo>
                  <a:lnTo>
                    <a:pt x="1466" y="6658"/>
                  </a:lnTo>
                  <a:cubicBezTo>
                    <a:pt x="1346" y="6368"/>
                    <a:pt x="1284" y="6057"/>
                    <a:pt x="1284" y="5743"/>
                  </a:cubicBezTo>
                  <a:lnTo>
                    <a:pt x="1284" y="5743"/>
                  </a:lnTo>
                  <a:cubicBezTo>
                    <a:pt x="1284" y="5429"/>
                    <a:pt x="1346" y="5118"/>
                    <a:pt x="1466" y="4829"/>
                  </a:cubicBezTo>
                  <a:lnTo>
                    <a:pt x="1466" y="4829"/>
                  </a:lnTo>
                  <a:cubicBezTo>
                    <a:pt x="1586" y="4538"/>
                    <a:pt x="1763" y="4275"/>
                    <a:pt x="1984" y="4053"/>
                  </a:cubicBezTo>
                  <a:lnTo>
                    <a:pt x="1984" y="4053"/>
                  </a:lnTo>
                  <a:cubicBezTo>
                    <a:pt x="2207" y="3831"/>
                    <a:pt x="2470" y="3656"/>
                    <a:pt x="2760" y="3536"/>
                  </a:cubicBezTo>
                  <a:lnTo>
                    <a:pt x="2760" y="3536"/>
                  </a:lnTo>
                  <a:cubicBezTo>
                    <a:pt x="3047" y="3417"/>
                    <a:pt x="3354" y="3355"/>
                    <a:pt x="3665" y="3354"/>
                  </a:cubicBezTo>
                  <a:lnTo>
                    <a:pt x="3665" y="3353"/>
                  </a:lnTo>
                  <a:lnTo>
                    <a:pt x="3665" y="3353"/>
                  </a:lnTo>
                  <a:cubicBezTo>
                    <a:pt x="3791" y="3353"/>
                    <a:pt x="3916" y="3329"/>
                    <a:pt x="4033" y="3280"/>
                  </a:cubicBezTo>
                  <a:lnTo>
                    <a:pt x="4033" y="3280"/>
                  </a:lnTo>
                  <a:cubicBezTo>
                    <a:pt x="4149" y="3231"/>
                    <a:pt x="4256" y="3160"/>
                    <a:pt x="4345" y="3071"/>
                  </a:cubicBezTo>
                  <a:lnTo>
                    <a:pt x="4345" y="3071"/>
                  </a:lnTo>
                  <a:cubicBezTo>
                    <a:pt x="4435" y="2982"/>
                    <a:pt x="4505" y="2876"/>
                    <a:pt x="4554" y="2759"/>
                  </a:cubicBezTo>
                  <a:lnTo>
                    <a:pt x="4554" y="2759"/>
                  </a:lnTo>
                  <a:cubicBezTo>
                    <a:pt x="4602" y="2642"/>
                    <a:pt x="4627" y="2517"/>
                    <a:pt x="4627" y="2390"/>
                  </a:cubicBezTo>
                  <a:lnTo>
                    <a:pt x="4627" y="2390"/>
                  </a:lnTo>
                  <a:cubicBezTo>
                    <a:pt x="4627" y="2264"/>
                    <a:pt x="4602" y="2139"/>
                    <a:pt x="4554" y="2022"/>
                  </a:cubicBezTo>
                  <a:lnTo>
                    <a:pt x="4554" y="2022"/>
                  </a:lnTo>
                  <a:cubicBezTo>
                    <a:pt x="4505" y="1906"/>
                    <a:pt x="4435" y="1799"/>
                    <a:pt x="4345" y="1710"/>
                  </a:cubicBezTo>
                  <a:lnTo>
                    <a:pt x="4345" y="1710"/>
                  </a:lnTo>
                  <a:cubicBezTo>
                    <a:pt x="4256" y="1620"/>
                    <a:pt x="4149" y="1550"/>
                    <a:pt x="4033" y="1501"/>
                  </a:cubicBezTo>
                  <a:lnTo>
                    <a:pt x="4033" y="1501"/>
                  </a:lnTo>
                  <a:cubicBezTo>
                    <a:pt x="3916" y="1452"/>
                    <a:pt x="3791" y="1428"/>
                    <a:pt x="3665" y="1428"/>
                  </a:cubicBezTo>
                  <a:lnTo>
                    <a:pt x="3665" y="1427"/>
                  </a:lnTo>
                  <a:lnTo>
                    <a:pt x="0" y="1427"/>
                  </a:lnTo>
                  <a:lnTo>
                    <a:pt x="0" y="0"/>
                  </a:lnTo>
                </a:path>
              </a:pathLst>
            </a:custGeom>
            <a:solidFill>
              <a:schemeClr val="tx1">
                <a:lumMod val="20000"/>
                <a:lumOff val="80000"/>
              </a:schemeClr>
            </a:solidFill>
            <a:ln>
              <a:noFill/>
            </a:ln>
            <a:effectLst/>
          </p:spPr>
          <p:txBody>
            <a:bodyPr wrap="none" anchor="ctr"/>
            <a:lstStyle/>
            <a:p>
              <a:endParaRPr lang="en-US" sz="6530" dirty="0">
                <a:latin typeface="Lato Light" panose="020F0502020204030203" pitchFamily="34" charset="0"/>
              </a:endParaRPr>
            </a:p>
          </p:txBody>
        </p:sp>
        <p:sp>
          <p:nvSpPr>
            <p:cNvPr id="108" name="Freeform 107">
              <a:extLst>
                <a:ext uri="{FF2B5EF4-FFF2-40B4-BE49-F238E27FC236}">
                  <a16:creationId xmlns:a16="http://schemas.microsoft.com/office/drawing/2014/main" id="{B3BF9A82-D389-654D-9FBC-5CE7C654014E}"/>
                </a:ext>
              </a:extLst>
            </p:cNvPr>
            <p:cNvSpPr/>
            <p:nvPr/>
          </p:nvSpPr>
          <p:spPr>
            <a:xfrm>
              <a:off x="1430894" y="4515850"/>
              <a:ext cx="8700310" cy="1420052"/>
            </a:xfrm>
            <a:custGeom>
              <a:avLst/>
              <a:gdLst>
                <a:gd name="connsiteX0" fmla="*/ 0 w 24410505"/>
                <a:gd name="connsiteY0" fmla="*/ 100693 h 8951552"/>
                <a:gd name="connsiteX1" fmla="*/ 4532244 w 24410505"/>
                <a:gd name="connsiteY1" fmla="*/ 219963 h 8951552"/>
                <a:gd name="connsiteX2" fmla="*/ 6758609 w 24410505"/>
                <a:gd name="connsiteY2" fmla="*/ 2048763 h 8951552"/>
                <a:gd name="connsiteX3" fmla="*/ 4770783 w 24410505"/>
                <a:gd name="connsiteY3" fmla="*/ 4394398 h 8951552"/>
                <a:gd name="connsiteX4" fmla="*/ 2385392 w 24410505"/>
                <a:gd name="connsiteY4" fmla="*/ 6541250 h 8951552"/>
                <a:gd name="connsiteX5" fmla="*/ 3975653 w 24410505"/>
                <a:gd name="connsiteY5" fmla="*/ 8608589 h 8951552"/>
                <a:gd name="connsiteX6" fmla="*/ 20395096 w 24410505"/>
                <a:gd name="connsiteY6" fmla="*/ 8727858 h 8951552"/>
                <a:gd name="connsiteX7" fmla="*/ 21826331 w 24410505"/>
                <a:gd name="connsiteY7" fmla="*/ 6382224 h 8951552"/>
                <a:gd name="connsiteX8" fmla="*/ 19599966 w 24410505"/>
                <a:gd name="connsiteY8" fmla="*/ 4235371 h 8951552"/>
                <a:gd name="connsiteX9" fmla="*/ 17771166 w 24410505"/>
                <a:gd name="connsiteY9" fmla="*/ 1770467 h 8951552"/>
                <a:gd name="connsiteX10" fmla="*/ 19838505 w 24410505"/>
                <a:gd name="connsiteY10" fmla="*/ 180206 h 8951552"/>
                <a:gd name="connsiteX11" fmla="*/ 24410505 w 24410505"/>
                <a:gd name="connsiteY11" fmla="*/ 140450 h 8951552"/>
                <a:gd name="connsiteX0" fmla="*/ 0 w 24410505"/>
                <a:gd name="connsiteY0" fmla="*/ 87087 h 8937946"/>
                <a:gd name="connsiteX1" fmla="*/ 4532244 w 24410505"/>
                <a:gd name="connsiteY1" fmla="*/ 2063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937946"/>
                <a:gd name="connsiteX1" fmla="*/ 4532244 w 24410505"/>
                <a:gd name="connsiteY1" fmla="*/ 2063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937946"/>
                <a:gd name="connsiteX1" fmla="*/ 4566111 w 24410505"/>
                <a:gd name="connsiteY1" fmla="*/ 1555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937946"/>
                <a:gd name="connsiteX1" fmla="*/ 4566111 w 24410505"/>
                <a:gd name="connsiteY1" fmla="*/ 1555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937946"/>
                <a:gd name="connsiteX1" fmla="*/ 4566111 w 24410505"/>
                <a:gd name="connsiteY1" fmla="*/ 1555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850141"/>
                <a:gd name="connsiteX1" fmla="*/ 4566111 w 24410505"/>
                <a:gd name="connsiteY1" fmla="*/ 155557 h 8850141"/>
                <a:gd name="connsiteX2" fmla="*/ 6758609 w 24410505"/>
                <a:gd name="connsiteY2" fmla="*/ 2035157 h 8850141"/>
                <a:gd name="connsiteX3" fmla="*/ 4770783 w 24410505"/>
                <a:gd name="connsiteY3" fmla="*/ 4380792 h 8850141"/>
                <a:gd name="connsiteX4" fmla="*/ 2385392 w 24410505"/>
                <a:gd name="connsiteY4" fmla="*/ 6527644 h 8850141"/>
                <a:gd name="connsiteX5" fmla="*/ 3975653 w 24410505"/>
                <a:gd name="connsiteY5" fmla="*/ 8594983 h 8850141"/>
                <a:gd name="connsiteX6" fmla="*/ 20395096 w 24410505"/>
                <a:gd name="connsiteY6" fmla="*/ 8714252 h 8850141"/>
                <a:gd name="connsiteX7" fmla="*/ 21826331 w 24410505"/>
                <a:gd name="connsiteY7" fmla="*/ 6368618 h 8850141"/>
                <a:gd name="connsiteX8" fmla="*/ 19599966 w 24410505"/>
                <a:gd name="connsiteY8" fmla="*/ 4221765 h 8850141"/>
                <a:gd name="connsiteX9" fmla="*/ 17771166 w 24410505"/>
                <a:gd name="connsiteY9" fmla="*/ 1756861 h 8850141"/>
                <a:gd name="connsiteX10" fmla="*/ 19838505 w 24410505"/>
                <a:gd name="connsiteY10" fmla="*/ 166600 h 8850141"/>
                <a:gd name="connsiteX11" fmla="*/ 24410505 w 24410505"/>
                <a:gd name="connsiteY11" fmla="*/ 126844 h 8850141"/>
                <a:gd name="connsiteX0" fmla="*/ 0 w 24410505"/>
                <a:gd name="connsiteY0" fmla="*/ 87087 h 8850141"/>
                <a:gd name="connsiteX1" fmla="*/ 4566111 w 24410505"/>
                <a:gd name="connsiteY1" fmla="*/ 155557 h 8850141"/>
                <a:gd name="connsiteX2" fmla="*/ 6758609 w 24410505"/>
                <a:gd name="connsiteY2" fmla="*/ 2035157 h 8850141"/>
                <a:gd name="connsiteX3" fmla="*/ 4770783 w 24410505"/>
                <a:gd name="connsiteY3" fmla="*/ 4380792 h 8850141"/>
                <a:gd name="connsiteX4" fmla="*/ 2385392 w 24410505"/>
                <a:gd name="connsiteY4" fmla="*/ 6527644 h 8850141"/>
                <a:gd name="connsiteX5" fmla="*/ 3975653 w 24410505"/>
                <a:gd name="connsiteY5" fmla="*/ 8594983 h 8850141"/>
                <a:gd name="connsiteX6" fmla="*/ 20395096 w 24410505"/>
                <a:gd name="connsiteY6" fmla="*/ 8714252 h 8850141"/>
                <a:gd name="connsiteX7" fmla="*/ 21826331 w 24410505"/>
                <a:gd name="connsiteY7" fmla="*/ 6368618 h 8850141"/>
                <a:gd name="connsiteX8" fmla="*/ 19599966 w 24410505"/>
                <a:gd name="connsiteY8" fmla="*/ 4221765 h 8850141"/>
                <a:gd name="connsiteX9" fmla="*/ 17771166 w 24410505"/>
                <a:gd name="connsiteY9" fmla="*/ 1756861 h 8850141"/>
                <a:gd name="connsiteX10" fmla="*/ 19838505 w 24410505"/>
                <a:gd name="connsiteY10" fmla="*/ 166600 h 8850141"/>
                <a:gd name="connsiteX11" fmla="*/ 24410505 w 24410505"/>
                <a:gd name="connsiteY11" fmla="*/ 126844 h 8850141"/>
                <a:gd name="connsiteX0" fmla="*/ 0 w 24410505"/>
                <a:gd name="connsiteY0" fmla="*/ 87087 h 8850141"/>
                <a:gd name="connsiteX1" fmla="*/ 4566111 w 24410505"/>
                <a:gd name="connsiteY1" fmla="*/ 155557 h 8850141"/>
                <a:gd name="connsiteX2" fmla="*/ 6758609 w 24410505"/>
                <a:gd name="connsiteY2" fmla="*/ 2035157 h 8850141"/>
                <a:gd name="connsiteX3" fmla="*/ 4770783 w 24410505"/>
                <a:gd name="connsiteY3" fmla="*/ 4380792 h 8850141"/>
                <a:gd name="connsiteX4" fmla="*/ 2385392 w 24410505"/>
                <a:gd name="connsiteY4" fmla="*/ 6527644 h 8850141"/>
                <a:gd name="connsiteX5" fmla="*/ 3975653 w 24410505"/>
                <a:gd name="connsiteY5" fmla="*/ 8594983 h 8850141"/>
                <a:gd name="connsiteX6" fmla="*/ 20395096 w 24410505"/>
                <a:gd name="connsiteY6" fmla="*/ 8714252 h 8850141"/>
                <a:gd name="connsiteX7" fmla="*/ 21826331 w 24410505"/>
                <a:gd name="connsiteY7" fmla="*/ 6368618 h 8850141"/>
                <a:gd name="connsiteX8" fmla="*/ 19599966 w 24410505"/>
                <a:gd name="connsiteY8" fmla="*/ 4221765 h 8850141"/>
                <a:gd name="connsiteX9" fmla="*/ 17771166 w 24410505"/>
                <a:gd name="connsiteY9" fmla="*/ 1756861 h 8850141"/>
                <a:gd name="connsiteX10" fmla="*/ 19838505 w 24410505"/>
                <a:gd name="connsiteY10" fmla="*/ 166600 h 8850141"/>
                <a:gd name="connsiteX11" fmla="*/ 24410505 w 24410505"/>
                <a:gd name="connsiteY11" fmla="*/ 126844 h 8850141"/>
                <a:gd name="connsiteX0" fmla="*/ 0 w 24410505"/>
                <a:gd name="connsiteY0" fmla="*/ 87087 h 8937946"/>
                <a:gd name="connsiteX1" fmla="*/ 4566111 w 24410505"/>
                <a:gd name="connsiteY1" fmla="*/ 155557 h 8937946"/>
                <a:gd name="connsiteX2" fmla="*/ 6758609 w 24410505"/>
                <a:gd name="connsiteY2" fmla="*/ 2035157 h 8937946"/>
                <a:gd name="connsiteX3" fmla="*/ 4770783 w 24410505"/>
                <a:gd name="connsiteY3" fmla="*/ 4380792 h 8937946"/>
                <a:gd name="connsiteX4" fmla="*/ 25758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93101 h 8943960"/>
                <a:gd name="connsiteX1" fmla="*/ 4566111 w 24410505"/>
                <a:gd name="connsiteY1" fmla="*/ 161571 h 8943960"/>
                <a:gd name="connsiteX2" fmla="*/ 6701459 w 24410505"/>
                <a:gd name="connsiteY2" fmla="*/ 2060221 h 8943960"/>
                <a:gd name="connsiteX3" fmla="*/ 4770783 w 24410505"/>
                <a:gd name="connsiteY3" fmla="*/ 4386806 h 8943960"/>
                <a:gd name="connsiteX4" fmla="*/ 2575892 w 24410505"/>
                <a:gd name="connsiteY4" fmla="*/ 6533658 h 8943960"/>
                <a:gd name="connsiteX5" fmla="*/ 3975653 w 24410505"/>
                <a:gd name="connsiteY5" fmla="*/ 8600997 h 8943960"/>
                <a:gd name="connsiteX6" fmla="*/ 20395096 w 24410505"/>
                <a:gd name="connsiteY6" fmla="*/ 8720266 h 8943960"/>
                <a:gd name="connsiteX7" fmla="*/ 21826331 w 24410505"/>
                <a:gd name="connsiteY7" fmla="*/ 6374632 h 8943960"/>
                <a:gd name="connsiteX8" fmla="*/ 19599966 w 24410505"/>
                <a:gd name="connsiteY8" fmla="*/ 4227779 h 8943960"/>
                <a:gd name="connsiteX9" fmla="*/ 17771166 w 24410505"/>
                <a:gd name="connsiteY9" fmla="*/ 1762875 h 8943960"/>
                <a:gd name="connsiteX10" fmla="*/ 19838505 w 24410505"/>
                <a:gd name="connsiteY10" fmla="*/ 172614 h 8943960"/>
                <a:gd name="connsiteX11" fmla="*/ 24410505 w 24410505"/>
                <a:gd name="connsiteY11" fmla="*/ 132858 h 8943960"/>
                <a:gd name="connsiteX0" fmla="*/ 0 w 24410505"/>
                <a:gd name="connsiteY0" fmla="*/ 93101 h 8943960"/>
                <a:gd name="connsiteX1" fmla="*/ 4566111 w 24410505"/>
                <a:gd name="connsiteY1" fmla="*/ 161571 h 8943960"/>
                <a:gd name="connsiteX2" fmla="*/ 6701459 w 24410505"/>
                <a:gd name="connsiteY2" fmla="*/ 2060221 h 8943960"/>
                <a:gd name="connsiteX3" fmla="*/ 4808883 w 24410505"/>
                <a:gd name="connsiteY3" fmla="*/ 4272506 h 8943960"/>
                <a:gd name="connsiteX4" fmla="*/ 2575892 w 24410505"/>
                <a:gd name="connsiteY4" fmla="*/ 6533658 h 8943960"/>
                <a:gd name="connsiteX5" fmla="*/ 3975653 w 24410505"/>
                <a:gd name="connsiteY5" fmla="*/ 8600997 h 8943960"/>
                <a:gd name="connsiteX6" fmla="*/ 20395096 w 24410505"/>
                <a:gd name="connsiteY6" fmla="*/ 8720266 h 8943960"/>
                <a:gd name="connsiteX7" fmla="*/ 21826331 w 24410505"/>
                <a:gd name="connsiteY7" fmla="*/ 6374632 h 8943960"/>
                <a:gd name="connsiteX8" fmla="*/ 19599966 w 24410505"/>
                <a:gd name="connsiteY8" fmla="*/ 4227779 h 8943960"/>
                <a:gd name="connsiteX9" fmla="*/ 17771166 w 24410505"/>
                <a:gd name="connsiteY9" fmla="*/ 1762875 h 8943960"/>
                <a:gd name="connsiteX10" fmla="*/ 19838505 w 24410505"/>
                <a:gd name="connsiteY10" fmla="*/ 172614 h 8943960"/>
                <a:gd name="connsiteX11" fmla="*/ 24410505 w 24410505"/>
                <a:gd name="connsiteY11" fmla="*/ 132858 h 8943960"/>
                <a:gd name="connsiteX0" fmla="*/ 0 w 24410505"/>
                <a:gd name="connsiteY0" fmla="*/ 93101 h 8927398"/>
                <a:gd name="connsiteX1" fmla="*/ 4566111 w 24410505"/>
                <a:gd name="connsiteY1" fmla="*/ 161571 h 8927398"/>
                <a:gd name="connsiteX2" fmla="*/ 6701459 w 24410505"/>
                <a:gd name="connsiteY2" fmla="*/ 2060221 h 8927398"/>
                <a:gd name="connsiteX3" fmla="*/ 4808883 w 24410505"/>
                <a:gd name="connsiteY3" fmla="*/ 4272506 h 8927398"/>
                <a:gd name="connsiteX4" fmla="*/ 2575892 w 24410505"/>
                <a:gd name="connsiteY4" fmla="*/ 6533658 h 8927398"/>
                <a:gd name="connsiteX5" fmla="*/ 4413803 w 24410505"/>
                <a:gd name="connsiteY5" fmla="*/ 8562897 h 8927398"/>
                <a:gd name="connsiteX6" fmla="*/ 20395096 w 24410505"/>
                <a:gd name="connsiteY6" fmla="*/ 8720266 h 8927398"/>
                <a:gd name="connsiteX7" fmla="*/ 21826331 w 24410505"/>
                <a:gd name="connsiteY7" fmla="*/ 6374632 h 8927398"/>
                <a:gd name="connsiteX8" fmla="*/ 19599966 w 24410505"/>
                <a:gd name="connsiteY8" fmla="*/ 4227779 h 8927398"/>
                <a:gd name="connsiteX9" fmla="*/ 17771166 w 24410505"/>
                <a:gd name="connsiteY9" fmla="*/ 1762875 h 8927398"/>
                <a:gd name="connsiteX10" fmla="*/ 19838505 w 24410505"/>
                <a:gd name="connsiteY10" fmla="*/ 172614 h 8927398"/>
                <a:gd name="connsiteX11" fmla="*/ 24410505 w 24410505"/>
                <a:gd name="connsiteY11" fmla="*/ 132858 h 8927398"/>
                <a:gd name="connsiteX0" fmla="*/ 0 w 24410505"/>
                <a:gd name="connsiteY0" fmla="*/ 93101 h 8850034"/>
                <a:gd name="connsiteX1" fmla="*/ 4566111 w 24410505"/>
                <a:gd name="connsiteY1" fmla="*/ 161571 h 8850034"/>
                <a:gd name="connsiteX2" fmla="*/ 6701459 w 24410505"/>
                <a:gd name="connsiteY2" fmla="*/ 2060221 h 8850034"/>
                <a:gd name="connsiteX3" fmla="*/ 4808883 w 24410505"/>
                <a:gd name="connsiteY3" fmla="*/ 4272506 h 8850034"/>
                <a:gd name="connsiteX4" fmla="*/ 2575892 w 24410505"/>
                <a:gd name="connsiteY4" fmla="*/ 6533658 h 8850034"/>
                <a:gd name="connsiteX5" fmla="*/ 4413803 w 24410505"/>
                <a:gd name="connsiteY5" fmla="*/ 8562897 h 8850034"/>
                <a:gd name="connsiteX6" fmla="*/ 20395096 w 24410505"/>
                <a:gd name="connsiteY6" fmla="*/ 8720266 h 8850034"/>
                <a:gd name="connsiteX7" fmla="*/ 21826331 w 24410505"/>
                <a:gd name="connsiteY7" fmla="*/ 6374632 h 8850034"/>
                <a:gd name="connsiteX8" fmla="*/ 19599966 w 24410505"/>
                <a:gd name="connsiteY8" fmla="*/ 4227779 h 8850034"/>
                <a:gd name="connsiteX9" fmla="*/ 17771166 w 24410505"/>
                <a:gd name="connsiteY9" fmla="*/ 1762875 h 8850034"/>
                <a:gd name="connsiteX10" fmla="*/ 19838505 w 24410505"/>
                <a:gd name="connsiteY10" fmla="*/ 172614 h 8850034"/>
                <a:gd name="connsiteX11" fmla="*/ 24410505 w 24410505"/>
                <a:gd name="connsiteY11" fmla="*/ 132858 h 8850034"/>
                <a:gd name="connsiteX0" fmla="*/ 0 w 24410505"/>
                <a:gd name="connsiteY0" fmla="*/ 93101 h 8850034"/>
                <a:gd name="connsiteX1" fmla="*/ 4566111 w 24410505"/>
                <a:gd name="connsiteY1" fmla="*/ 161571 h 8850034"/>
                <a:gd name="connsiteX2" fmla="*/ 6701459 w 24410505"/>
                <a:gd name="connsiteY2" fmla="*/ 2060221 h 8850034"/>
                <a:gd name="connsiteX3" fmla="*/ 4808883 w 24410505"/>
                <a:gd name="connsiteY3" fmla="*/ 4272506 h 8850034"/>
                <a:gd name="connsiteX4" fmla="*/ 2575892 w 24410505"/>
                <a:gd name="connsiteY4" fmla="*/ 6533658 h 8850034"/>
                <a:gd name="connsiteX5" fmla="*/ 4413803 w 24410505"/>
                <a:gd name="connsiteY5" fmla="*/ 8562897 h 8850034"/>
                <a:gd name="connsiteX6" fmla="*/ 20395096 w 24410505"/>
                <a:gd name="connsiteY6" fmla="*/ 8720266 h 8850034"/>
                <a:gd name="connsiteX7" fmla="*/ 21826331 w 24410505"/>
                <a:gd name="connsiteY7" fmla="*/ 6374632 h 8850034"/>
                <a:gd name="connsiteX8" fmla="*/ 19599966 w 24410505"/>
                <a:gd name="connsiteY8" fmla="*/ 4227779 h 8850034"/>
                <a:gd name="connsiteX9" fmla="*/ 17771166 w 24410505"/>
                <a:gd name="connsiteY9" fmla="*/ 1762875 h 8850034"/>
                <a:gd name="connsiteX10" fmla="*/ 19838505 w 24410505"/>
                <a:gd name="connsiteY10" fmla="*/ 172614 h 8850034"/>
                <a:gd name="connsiteX11" fmla="*/ 24410505 w 24410505"/>
                <a:gd name="connsiteY11" fmla="*/ 132858 h 8850034"/>
                <a:gd name="connsiteX0" fmla="*/ 0 w 24410505"/>
                <a:gd name="connsiteY0" fmla="*/ 93101 h 8850034"/>
                <a:gd name="connsiteX1" fmla="*/ 4566111 w 24410505"/>
                <a:gd name="connsiteY1" fmla="*/ 161571 h 8850034"/>
                <a:gd name="connsiteX2" fmla="*/ 6701459 w 24410505"/>
                <a:gd name="connsiteY2" fmla="*/ 2060221 h 8850034"/>
                <a:gd name="connsiteX3" fmla="*/ 4808883 w 24410505"/>
                <a:gd name="connsiteY3" fmla="*/ 4272506 h 8850034"/>
                <a:gd name="connsiteX4" fmla="*/ 2575892 w 24410505"/>
                <a:gd name="connsiteY4" fmla="*/ 6533658 h 8850034"/>
                <a:gd name="connsiteX5" fmla="*/ 4413803 w 24410505"/>
                <a:gd name="connsiteY5" fmla="*/ 8562897 h 8850034"/>
                <a:gd name="connsiteX6" fmla="*/ 20395096 w 24410505"/>
                <a:gd name="connsiteY6" fmla="*/ 8720266 h 8850034"/>
                <a:gd name="connsiteX7" fmla="*/ 21826331 w 24410505"/>
                <a:gd name="connsiteY7" fmla="*/ 6374632 h 8850034"/>
                <a:gd name="connsiteX8" fmla="*/ 19599966 w 24410505"/>
                <a:gd name="connsiteY8" fmla="*/ 4227779 h 8850034"/>
                <a:gd name="connsiteX9" fmla="*/ 17771166 w 24410505"/>
                <a:gd name="connsiteY9" fmla="*/ 1762875 h 8850034"/>
                <a:gd name="connsiteX10" fmla="*/ 19838505 w 24410505"/>
                <a:gd name="connsiteY10" fmla="*/ 172614 h 8850034"/>
                <a:gd name="connsiteX11" fmla="*/ 24410505 w 24410505"/>
                <a:gd name="connsiteY11" fmla="*/ 132858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599966 w 24436629"/>
                <a:gd name="connsiteY8" fmla="*/ 4227779 h 8850034"/>
                <a:gd name="connsiteX9" fmla="*/ 17771166 w 24436629"/>
                <a:gd name="connsiteY9" fmla="*/ 1762875 h 8850034"/>
                <a:gd name="connsiteX10" fmla="*/ 19838505 w 24436629"/>
                <a:gd name="connsiteY10" fmla="*/ 172614 h 8850034"/>
                <a:gd name="connsiteX11" fmla="*/ 24436629 w 24436629"/>
                <a:gd name="connsiteY11" fmla="*/ 237361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599966 w 24436629"/>
                <a:gd name="connsiteY8" fmla="*/ 4227779 h 8850034"/>
                <a:gd name="connsiteX9" fmla="*/ 17771166 w 24436629"/>
                <a:gd name="connsiteY9" fmla="*/ 1762875 h 8850034"/>
                <a:gd name="connsiteX10" fmla="*/ 19825441 w 24436629"/>
                <a:gd name="connsiteY10" fmla="*/ 211802 h 8850034"/>
                <a:gd name="connsiteX11" fmla="*/ 24436629 w 24436629"/>
                <a:gd name="connsiteY11" fmla="*/ 237361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599966 w 24436629"/>
                <a:gd name="connsiteY8" fmla="*/ 4227779 h 8850034"/>
                <a:gd name="connsiteX9" fmla="*/ 17731978 w 24436629"/>
                <a:gd name="connsiteY9" fmla="*/ 2128635 h 8850034"/>
                <a:gd name="connsiteX10" fmla="*/ 19825441 w 24436629"/>
                <a:gd name="connsiteY10" fmla="*/ 211802 h 8850034"/>
                <a:gd name="connsiteX11" fmla="*/ 24436629 w 24436629"/>
                <a:gd name="connsiteY11" fmla="*/ 237361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599966 w 24436629"/>
                <a:gd name="connsiteY8" fmla="*/ 4227779 h 8850034"/>
                <a:gd name="connsiteX9" fmla="*/ 17745040 w 24436629"/>
                <a:gd name="connsiteY9" fmla="*/ 2259264 h 8850034"/>
                <a:gd name="connsiteX10" fmla="*/ 19825441 w 24436629"/>
                <a:gd name="connsiteY10" fmla="*/ 211802 h 8850034"/>
                <a:gd name="connsiteX11" fmla="*/ 24436629 w 24436629"/>
                <a:gd name="connsiteY11" fmla="*/ 237361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613029 w 24436629"/>
                <a:gd name="connsiteY8" fmla="*/ 4410659 h 8850034"/>
                <a:gd name="connsiteX9" fmla="*/ 17745040 w 24436629"/>
                <a:gd name="connsiteY9" fmla="*/ 2259264 h 8850034"/>
                <a:gd name="connsiteX10" fmla="*/ 19825441 w 24436629"/>
                <a:gd name="connsiteY10" fmla="*/ 211802 h 8850034"/>
                <a:gd name="connsiteX11" fmla="*/ 24436629 w 24436629"/>
                <a:gd name="connsiteY11" fmla="*/ 237361 h 8850034"/>
                <a:gd name="connsiteX0" fmla="*/ 0 w 24436629"/>
                <a:gd name="connsiteY0" fmla="*/ 93101 h 8847247"/>
                <a:gd name="connsiteX1" fmla="*/ 4566111 w 24436629"/>
                <a:gd name="connsiteY1" fmla="*/ 161571 h 8847247"/>
                <a:gd name="connsiteX2" fmla="*/ 6701459 w 24436629"/>
                <a:gd name="connsiteY2" fmla="*/ 2060221 h 8847247"/>
                <a:gd name="connsiteX3" fmla="*/ 4808883 w 24436629"/>
                <a:gd name="connsiteY3" fmla="*/ 4272506 h 8847247"/>
                <a:gd name="connsiteX4" fmla="*/ 2575892 w 24436629"/>
                <a:gd name="connsiteY4" fmla="*/ 6533658 h 8847247"/>
                <a:gd name="connsiteX5" fmla="*/ 4413803 w 24436629"/>
                <a:gd name="connsiteY5" fmla="*/ 8562897 h 8847247"/>
                <a:gd name="connsiteX6" fmla="*/ 20395096 w 24436629"/>
                <a:gd name="connsiteY6" fmla="*/ 8720266 h 8847247"/>
                <a:gd name="connsiteX7" fmla="*/ 21930835 w 24436629"/>
                <a:gd name="connsiteY7" fmla="*/ 6413821 h 8847247"/>
                <a:gd name="connsiteX8" fmla="*/ 19613029 w 24436629"/>
                <a:gd name="connsiteY8" fmla="*/ 4410659 h 8847247"/>
                <a:gd name="connsiteX9" fmla="*/ 17745040 w 24436629"/>
                <a:gd name="connsiteY9" fmla="*/ 2259264 h 8847247"/>
                <a:gd name="connsiteX10" fmla="*/ 19825441 w 24436629"/>
                <a:gd name="connsiteY10" fmla="*/ 211802 h 8847247"/>
                <a:gd name="connsiteX11" fmla="*/ 24436629 w 24436629"/>
                <a:gd name="connsiteY11" fmla="*/ 237361 h 8847247"/>
                <a:gd name="connsiteX0" fmla="*/ 0 w 24436629"/>
                <a:gd name="connsiteY0" fmla="*/ 93101 h 8824447"/>
                <a:gd name="connsiteX1" fmla="*/ 4566111 w 24436629"/>
                <a:gd name="connsiteY1" fmla="*/ 161571 h 8824447"/>
                <a:gd name="connsiteX2" fmla="*/ 6701459 w 24436629"/>
                <a:gd name="connsiteY2" fmla="*/ 2060221 h 8824447"/>
                <a:gd name="connsiteX3" fmla="*/ 4808883 w 24436629"/>
                <a:gd name="connsiteY3" fmla="*/ 4272506 h 8824447"/>
                <a:gd name="connsiteX4" fmla="*/ 2575892 w 24436629"/>
                <a:gd name="connsiteY4" fmla="*/ 6533658 h 8824447"/>
                <a:gd name="connsiteX5" fmla="*/ 4413803 w 24436629"/>
                <a:gd name="connsiteY5" fmla="*/ 8562897 h 8824447"/>
                <a:gd name="connsiteX6" fmla="*/ 20003211 w 24436629"/>
                <a:gd name="connsiteY6" fmla="*/ 8563512 h 8824447"/>
                <a:gd name="connsiteX7" fmla="*/ 21930835 w 24436629"/>
                <a:gd name="connsiteY7" fmla="*/ 6413821 h 8824447"/>
                <a:gd name="connsiteX8" fmla="*/ 19613029 w 24436629"/>
                <a:gd name="connsiteY8" fmla="*/ 4410659 h 8824447"/>
                <a:gd name="connsiteX9" fmla="*/ 17745040 w 24436629"/>
                <a:gd name="connsiteY9" fmla="*/ 2259264 h 8824447"/>
                <a:gd name="connsiteX10" fmla="*/ 19825441 w 24436629"/>
                <a:gd name="connsiteY10" fmla="*/ 211802 h 8824447"/>
                <a:gd name="connsiteX11" fmla="*/ 24436629 w 24436629"/>
                <a:gd name="connsiteY11" fmla="*/ 237361 h 8824447"/>
                <a:gd name="connsiteX0" fmla="*/ 0 w 24436629"/>
                <a:gd name="connsiteY0" fmla="*/ 93101 h 8722249"/>
                <a:gd name="connsiteX1" fmla="*/ 4566111 w 24436629"/>
                <a:gd name="connsiteY1" fmla="*/ 161571 h 8722249"/>
                <a:gd name="connsiteX2" fmla="*/ 6701459 w 24436629"/>
                <a:gd name="connsiteY2" fmla="*/ 2060221 h 8722249"/>
                <a:gd name="connsiteX3" fmla="*/ 4808883 w 24436629"/>
                <a:gd name="connsiteY3" fmla="*/ 4272506 h 8722249"/>
                <a:gd name="connsiteX4" fmla="*/ 2575892 w 24436629"/>
                <a:gd name="connsiteY4" fmla="*/ 6533658 h 8722249"/>
                <a:gd name="connsiteX5" fmla="*/ 4413803 w 24436629"/>
                <a:gd name="connsiteY5" fmla="*/ 8562897 h 8722249"/>
                <a:gd name="connsiteX6" fmla="*/ 20003211 w 24436629"/>
                <a:gd name="connsiteY6" fmla="*/ 8563512 h 8722249"/>
                <a:gd name="connsiteX7" fmla="*/ 21930835 w 24436629"/>
                <a:gd name="connsiteY7" fmla="*/ 6413821 h 8722249"/>
                <a:gd name="connsiteX8" fmla="*/ 19613029 w 24436629"/>
                <a:gd name="connsiteY8" fmla="*/ 4410659 h 8722249"/>
                <a:gd name="connsiteX9" fmla="*/ 17745040 w 24436629"/>
                <a:gd name="connsiteY9" fmla="*/ 2259264 h 8722249"/>
                <a:gd name="connsiteX10" fmla="*/ 19825441 w 24436629"/>
                <a:gd name="connsiteY10" fmla="*/ 211802 h 8722249"/>
                <a:gd name="connsiteX11" fmla="*/ 24436629 w 24436629"/>
                <a:gd name="connsiteY11" fmla="*/ 237361 h 8722249"/>
                <a:gd name="connsiteX0" fmla="*/ 0 w 24436629"/>
                <a:gd name="connsiteY0" fmla="*/ 93101 h 8571320"/>
                <a:gd name="connsiteX1" fmla="*/ 4566111 w 24436629"/>
                <a:gd name="connsiteY1" fmla="*/ 161571 h 8571320"/>
                <a:gd name="connsiteX2" fmla="*/ 6701459 w 24436629"/>
                <a:gd name="connsiteY2" fmla="*/ 2060221 h 8571320"/>
                <a:gd name="connsiteX3" fmla="*/ 4808883 w 24436629"/>
                <a:gd name="connsiteY3" fmla="*/ 4272506 h 8571320"/>
                <a:gd name="connsiteX4" fmla="*/ 2575892 w 24436629"/>
                <a:gd name="connsiteY4" fmla="*/ 6533658 h 8571320"/>
                <a:gd name="connsiteX5" fmla="*/ 4413803 w 24436629"/>
                <a:gd name="connsiteY5" fmla="*/ 8562897 h 8571320"/>
                <a:gd name="connsiteX6" fmla="*/ 20003211 w 24436629"/>
                <a:gd name="connsiteY6" fmla="*/ 8563512 h 8571320"/>
                <a:gd name="connsiteX7" fmla="*/ 21930835 w 24436629"/>
                <a:gd name="connsiteY7" fmla="*/ 6413821 h 8571320"/>
                <a:gd name="connsiteX8" fmla="*/ 19613029 w 24436629"/>
                <a:gd name="connsiteY8" fmla="*/ 4410659 h 8571320"/>
                <a:gd name="connsiteX9" fmla="*/ 17745040 w 24436629"/>
                <a:gd name="connsiteY9" fmla="*/ 2259264 h 8571320"/>
                <a:gd name="connsiteX10" fmla="*/ 19825441 w 24436629"/>
                <a:gd name="connsiteY10" fmla="*/ 211802 h 8571320"/>
                <a:gd name="connsiteX11" fmla="*/ 24436629 w 24436629"/>
                <a:gd name="connsiteY11" fmla="*/ 237361 h 8571320"/>
                <a:gd name="connsiteX0" fmla="*/ 0 w 24436629"/>
                <a:gd name="connsiteY0" fmla="*/ 93101 h 8571320"/>
                <a:gd name="connsiteX1" fmla="*/ 4566111 w 24436629"/>
                <a:gd name="connsiteY1" fmla="*/ 161571 h 8571320"/>
                <a:gd name="connsiteX2" fmla="*/ 6701459 w 24436629"/>
                <a:gd name="connsiteY2" fmla="*/ 2060221 h 8571320"/>
                <a:gd name="connsiteX3" fmla="*/ 4808883 w 24436629"/>
                <a:gd name="connsiteY3" fmla="*/ 4272506 h 8571320"/>
                <a:gd name="connsiteX4" fmla="*/ 2575892 w 24436629"/>
                <a:gd name="connsiteY4" fmla="*/ 6533658 h 8571320"/>
                <a:gd name="connsiteX5" fmla="*/ 4413803 w 24436629"/>
                <a:gd name="connsiteY5" fmla="*/ 8562897 h 8571320"/>
                <a:gd name="connsiteX6" fmla="*/ 20003211 w 24436629"/>
                <a:gd name="connsiteY6" fmla="*/ 8563512 h 8571320"/>
                <a:gd name="connsiteX7" fmla="*/ 21930835 w 24436629"/>
                <a:gd name="connsiteY7" fmla="*/ 6413821 h 8571320"/>
                <a:gd name="connsiteX8" fmla="*/ 19613029 w 24436629"/>
                <a:gd name="connsiteY8" fmla="*/ 4410659 h 8571320"/>
                <a:gd name="connsiteX9" fmla="*/ 17745040 w 24436629"/>
                <a:gd name="connsiteY9" fmla="*/ 2259264 h 8571320"/>
                <a:gd name="connsiteX10" fmla="*/ 19825441 w 24436629"/>
                <a:gd name="connsiteY10" fmla="*/ 211802 h 8571320"/>
                <a:gd name="connsiteX11" fmla="*/ 24436629 w 24436629"/>
                <a:gd name="connsiteY11" fmla="*/ 237361 h 8571320"/>
                <a:gd name="connsiteX0" fmla="*/ 0 w 24436629"/>
                <a:gd name="connsiteY0" fmla="*/ 93101 h 8571320"/>
                <a:gd name="connsiteX1" fmla="*/ 4566111 w 24436629"/>
                <a:gd name="connsiteY1" fmla="*/ 161571 h 8571320"/>
                <a:gd name="connsiteX2" fmla="*/ 6701459 w 24436629"/>
                <a:gd name="connsiteY2" fmla="*/ 2060221 h 8571320"/>
                <a:gd name="connsiteX3" fmla="*/ 4808883 w 24436629"/>
                <a:gd name="connsiteY3" fmla="*/ 4272506 h 8571320"/>
                <a:gd name="connsiteX4" fmla="*/ 2575892 w 24436629"/>
                <a:gd name="connsiteY4" fmla="*/ 6533658 h 8571320"/>
                <a:gd name="connsiteX5" fmla="*/ 4413803 w 24436629"/>
                <a:gd name="connsiteY5" fmla="*/ 8562897 h 8571320"/>
                <a:gd name="connsiteX6" fmla="*/ 20003211 w 24436629"/>
                <a:gd name="connsiteY6" fmla="*/ 8563512 h 8571320"/>
                <a:gd name="connsiteX7" fmla="*/ 21930835 w 24436629"/>
                <a:gd name="connsiteY7" fmla="*/ 6413821 h 8571320"/>
                <a:gd name="connsiteX8" fmla="*/ 19613029 w 24436629"/>
                <a:gd name="connsiteY8" fmla="*/ 4410659 h 8571320"/>
                <a:gd name="connsiteX9" fmla="*/ 17745040 w 24436629"/>
                <a:gd name="connsiteY9" fmla="*/ 2259264 h 8571320"/>
                <a:gd name="connsiteX10" fmla="*/ 19825441 w 24436629"/>
                <a:gd name="connsiteY10" fmla="*/ 211802 h 8571320"/>
                <a:gd name="connsiteX11" fmla="*/ 24436629 w 24436629"/>
                <a:gd name="connsiteY11" fmla="*/ 237361 h 8571320"/>
                <a:gd name="connsiteX0" fmla="*/ 0 w 24436632"/>
                <a:gd name="connsiteY0" fmla="*/ 93101 h 8571320"/>
                <a:gd name="connsiteX1" fmla="*/ 4566111 w 24436632"/>
                <a:gd name="connsiteY1" fmla="*/ 161571 h 8571320"/>
                <a:gd name="connsiteX2" fmla="*/ 6701459 w 24436632"/>
                <a:gd name="connsiteY2" fmla="*/ 2060221 h 8571320"/>
                <a:gd name="connsiteX3" fmla="*/ 4808883 w 24436632"/>
                <a:gd name="connsiteY3" fmla="*/ 4272506 h 8571320"/>
                <a:gd name="connsiteX4" fmla="*/ 2575892 w 24436632"/>
                <a:gd name="connsiteY4" fmla="*/ 6533658 h 8571320"/>
                <a:gd name="connsiteX5" fmla="*/ 4413803 w 24436632"/>
                <a:gd name="connsiteY5" fmla="*/ 8562897 h 8571320"/>
                <a:gd name="connsiteX6" fmla="*/ 20003211 w 24436632"/>
                <a:gd name="connsiteY6" fmla="*/ 8563512 h 8571320"/>
                <a:gd name="connsiteX7" fmla="*/ 21930835 w 24436632"/>
                <a:gd name="connsiteY7" fmla="*/ 6413821 h 8571320"/>
                <a:gd name="connsiteX8" fmla="*/ 19613029 w 24436632"/>
                <a:gd name="connsiteY8" fmla="*/ 4410659 h 8571320"/>
                <a:gd name="connsiteX9" fmla="*/ 17745040 w 24436632"/>
                <a:gd name="connsiteY9" fmla="*/ 2259264 h 8571320"/>
                <a:gd name="connsiteX10" fmla="*/ 19825441 w 24436632"/>
                <a:gd name="connsiteY10" fmla="*/ 211802 h 8571320"/>
                <a:gd name="connsiteX11" fmla="*/ 24436629 w 24436632"/>
                <a:gd name="connsiteY11" fmla="*/ 237361 h 8571320"/>
                <a:gd name="connsiteX0" fmla="*/ 0 w 24436632"/>
                <a:gd name="connsiteY0" fmla="*/ 93101 h 8571320"/>
                <a:gd name="connsiteX1" fmla="*/ 4566111 w 24436632"/>
                <a:gd name="connsiteY1" fmla="*/ 161571 h 8571320"/>
                <a:gd name="connsiteX2" fmla="*/ 6701459 w 24436632"/>
                <a:gd name="connsiteY2" fmla="*/ 2060221 h 8571320"/>
                <a:gd name="connsiteX3" fmla="*/ 4808883 w 24436632"/>
                <a:gd name="connsiteY3" fmla="*/ 4272506 h 8571320"/>
                <a:gd name="connsiteX4" fmla="*/ 2575892 w 24436632"/>
                <a:gd name="connsiteY4" fmla="*/ 6533658 h 8571320"/>
                <a:gd name="connsiteX5" fmla="*/ 4413803 w 24436632"/>
                <a:gd name="connsiteY5" fmla="*/ 8562897 h 8571320"/>
                <a:gd name="connsiteX6" fmla="*/ 20003211 w 24436632"/>
                <a:gd name="connsiteY6" fmla="*/ 8563512 h 8571320"/>
                <a:gd name="connsiteX7" fmla="*/ 21930835 w 24436632"/>
                <a:gd name="connsiteY7" fmla="*/ 6413821 h 8571320"/>
                <a:gd name="connsiteX8" fmla="*/ 19613029 w 24436632"/>
                <a:gd name="connsiteY8" fmla="*/ 4410659 h 8571320"/>
                <a:gd name="connsiteX9" fmla="*/ 17745040 w 24436632"/>
                <a:gd name="connsiteY9" fmla="*/ 2259264 h 8571320"/>
                <a:gd name="connsiteX10" fmla="*/ 19825441 w 24436632"/>
                <a:gd name="connsiteY10" fmla="*/ 211802 h 8571320"/>
                <a:gd name="connsiteX11" fmla="*/ 24436628 w 24436632"/>
                <a:gd name="connsiteY11" fmla="*/ 224299 h 8571320"/>
                <a:gd name="connsiteX0" fmla="*/ 0 w 24423569"/>
                <a:gd name="connsiteY0" fmla="*/ 93101 h 8571320"/>
                <a:gd name="connsiteX1" fmla="*/ 4566111 w 24423569"/>
                <a:gd name="connsiteY1" fmla="*/ 161571 h 8571320"/>
                <a:gd name="connsiteX2" fmla="*/ 6701459 w 24423569"/>
                <a:gd name="connsiteY2" fmla="*/ 2060221 h 8571320"/>
                <a:gd name="connsiteX3" fmla="*/ 4808883 w 24423569"/>
                <a:gd name="connsiteY3" fmla="*/ 4272506 h 8571320"/>
                <a:gd name="connsiteX4" fmla="*/ 2575892 w 24423569"/>
                <a:gd name="connsiteY4" fmla="*/ 6533658 h 8571320"/>
                <a:gd name="connsiteX5" fmla="*/ 4413803 w 24423569"/>
                <a:gd name="connsiteY5" fmla="*/ 8562897 h 8571320"/>
                <a:gd name="connsiteX6" fmla="*/ 20003211 w 24423569"/>
                <a:gd name="connsiteY6" fmla="*/ 8563512 h 8571320"/>
                <a:gd name="connsiteX7" fmla="*/ 21930835 w 24423569"/>
                <a:gd name="connsiteY7" fmla="*/ 6413821 h 8571320"/>
                <a:gd name="connsiteX8" fmla="*/ 19613029 w 24423569"/>
                <a:gd name="connsiteY8" fmla="*/ 4410659 h 8571320"/>
                <a:gd name="connsiteX9" fmla="*/ 17745040 w 24423569"/>
                <a:gd name="connsiteY9" fmla="*/ 2259264 h 8571320"/>
                <a:gd name="connsiteX10" fmla="*/ 19825441 w 24423569"/>
                <a:gd name="connsiteY10" fmla="*/ 211802 h 8571320"/>
                <a:gd name="connsiteX11" fmla="*/ 24423565 w 24423569"/>
                <a:gd name="connsiteY11" fmla="*/ 158985 h 8571320"/>
                <a:gd name="connsiteX0" fmla="*/ 0 w 24423568"/>
                <a:gd name="connsiteY0" fmla="*/ 93101 h 8571320"/>
                <a:gd name="connsiteX1" fmla="*/ 4566111 w 24423568"/>
                <a:gd name="connsiteY1" fmla="*/ 161571 h 8571320"/>
                <a:gd name="connsiteX2" fmla="*/ 6701459 w 24423568"/>
                <a:gd name="connsiteY2" fmla="*/ 2060221 h 8571320"/>
                <a:gd name="connsiteX3" fmla="*/ 4808883 w 24423568"/>
                <a:gd name="connsiteY3" fmla="*/ 4272506 h 8571320"/>
                <a:gd name="connsiteX4" fmla="*/ 2575892 w 24423568"/>
                <a:gd name="connsiteY4" fmla="*/ 6533658 h 8571320"/>
                <a:gd name="connsiteX5" fmla="*/ 4413803 w 24423568"/>
                <a:gd name="connsiteY5" fmla="*/ 8562897 h 8571320"/>
                <a:gd name="connsiteX6" fmla="*/ 20003211 w 24423568"/>
                <a:gd name="connsiteY6" fmla="*/ 8563512 h 8571320"/>
                <a:gd name="connsiteX7" fmla="*/ 21930835 w 24423568"/>
                <a:gd name="connsiteY7" fmla="*/ 6413821 h 8571320"/>
                <a:gd name="connsiteX8" fmla="*/ 19613029 w 24423568"/>
                <a:gd name="connsiteY8" fmla="*/ 4410659 h 8571320"/>
                <a:gd name="connsiteX9" fmla="*/ 17745040 w 24423568"/>
                <a:gd name="connsiteY9" fmla="*/ 2259264 h 8571320"/>
                <a:gd name="connsiteX10" fmla="*/ 19825441 w 24423568"/>
                <a:gd name="connsiteY10" fmla="*/ 211802 h 8571320"/>
                <a:gd name="connsiteX11" fmla="*/ 24423565 w 24423568"/>
                <a:gd name="connsiteY11" fmla="*/ 158985 h 8571320"/>
                <a:gd name="connsiteX0" fmla="*/ 0 w 24423568"/>
                <a:gd name="connsiteY0" fmla="*/ 93101 h 8571320"/>
                <a:gd name="connsiteX1" fmla="*/ 4566111 w 24423568"/>
                <a:gd name="connsiteY1" fmla="*/ 161571 h 8571320"/>
                <a:gd name="connsiteX2" fmla="*/ 6701459 w 24423568"/>
                <a:gd name="connsiteY2" fmla="*/ 2060221 h 8571320"/>
                <a:gd name="connsiteX3" fmla="*/ 4808883 w 24423568"/>
                <a:gd name="connsiteY3" fmla="*/ 4272506 h 8571320"/>
                <a:gd name="connsiteX4" fmla="*/ 2575892 w 24423568"/>
                <a:gd name="connsiteY4" fmla="*/ 6533658 h 8571320"/>
                <a:gd name="connsiteX5" fmla="*/ 4413803 w 24423568"/>
                <a:gd name="connsiteY5" fmla="*/ 8562897 h 8571320"/>
                <a:gd name="connsiteX6" fmla="*/ 20003211 w 24423568"/>
                <a:gd name="connsiteY6" fmla="*/ 8563512 h 8571320"/>
                <a:gd name="connsiteX7" fmla="*/ 21930835 w 24423568"/>
                <a:gd name="connsiteY7" fmla="*/ 6413821 h 8571320"/>
                <a:gd name="connsiteX8" fmla="*/ 19613029 w 24423568"/>
                <a:gd name="connsiteY8" fmla="*/ 4410659 h 8571320"/>
                <a:gd name="connsiteX9" fmla="*/ 17745040 w 24423568"/>
                <a:gd name="connsiteY9" fmla="*/ 2259264 h 8571320"/>
                <a:gd name="connsiteX10" fmla="*/ 19825441 w 24423568"/>
                <a:gd name="connsiteY10" fmla="*/ 211802 h 8571320"/>
                <a:gd name="connsiteX11" fmla="*/ 24423565 w 24423568"/>
                <a:gd name="connsiteY11" fmla="*/ 158985 h 8571320"/>
                <a:gd name="connsiteX0" fmla="*/ 0 w 24423568"/>
                <a:gd name="connsiteY0" fmla="*/ 93101 h 8571320"/>
                <a:gd name="connsiteX1" fmla="*/ 4566111 w 24423568"/>
                <a:gd name="connsiteY1" fmla="*/ 161571 h 8571320"/>
                <a:gd name="connsiteX2" fmla="*/ 6701459 w 24423568"/>
                <a:gd name="connsiteY2" fmla="*/ 2060221 h 8571320"/>
                <a:gd name="connsiteX3" fmla="*/ 4808883 w 24423568"/>
                <a:gd name="connsiteY3" fmla="*/ 4272506 h 8571320"/>
                <a:gd name="connsiteX4" fmla="*/ 2575892 w 24423568"/>
                <a:gd name="connsiteY4" fmla="*/ 6533658 h 8571320"/>
                <a:gd name="connsiteX5" fmla="*/ 4413803 w 24423568"/>
                <a:gd name="connsiteY5" fmla="*/ 8562897 h 8571320"/>
                <a:gd name="connsiteX6" fmla="*/ 20003211 w 24423568"/>
                <a:gd name="connsiteY6" fmla="*/ 8563512 h 8571320"/>
                <a:gd name="connsiteX7" fmla="*/ 21930835 w 24423568"/>
                <a:gd name="connsiteY7" fmla="*/ 6413821 h 8571320"/>
                <a:gd name="connsiteX8" fmla="*/ 19613029 w 24423568"/>
                <a:gd name="connsiteY8" fmla="*/ 4410659 h 8571320"/>
                <a:gd name="connsiteX9" fmla="*/ 17745040 w 24423568"/>
                <a:gd name="connsiteY9" fmla="*/ 2259264 h 8571320"/>
                <a:gd name="connsiteX10" fmla="*/ 19825441 w 24423568"/>
                <a:gd name="connsiteY10" fmla="*/ 211802 h 8571320"/>
                <a:gd name="connsiteX11" fmla="*/ 24423565 w 24423568"/>
                <a:gd name="connsiteY11" fmla="*/ 158985 h 8571320"/>
                <a:gd name="connsiteX0" fmla="*/ 0 w 24423568"/>
                <a:gd name="connsiteY0" fmla="*/ 0 h 8478219"/>
                <a:gd name="connsiteX1" fmla="*/ 4566111 w 24423568"/>
                <a:gd name="connsiteY1" fmla="*/ 68470 h 8478219"/>
                <a:gd name="connsiteX2" fmla="*/ 6701459 w 24423568"/>
                <a:gd name="connsiteY2" fmla="*/ 1967120 h 8478219"/>
                <a:gd name="connsiteX3" fmla="*/ 4808883 w 24423568"/>
                <a:gd name="connsiteY3" fmla="*/ 4179405 h 8478219"/>
                <a:gd name="connsiteX4" fmla="*/ 2575892 w 24423568"/>
                <a:gd name="connsiteY4" fmla="*/ 6440557 h 8478219"/>
                <a:gd name="connsiteX5" fmla="*/ 4413803 w 24423568"/>
                <a:gd name="connsiteY5" fmla="*/ 8469796 h 8478219"/>
                <a:gd name="connsiteX6" fmla="*/ 20003211 w 24423568"/>
                <a:gd name="connsiteY6" fmla="*/ 8470411 h 8478219"/>
                <a:gd name="connsiteX7" fmla="*/ 21930835 w 24423568"/>
                <a:gd name="connsiteY7" fmla="*/ 6320720 h 8478219"/>
                <a:gd name="connsiteX8" fmla="*/ 19613029 w 24423568"/>
                <a:gd name="connsiteY8" fmla="*/ 4317558 h 8478219"/>
                <a:gd name="connsiteX9" fmla="*/ 17745040 w 24423568"/>
                <a:gd name="connsiteY9" fmla="*/ 2166163 h 8478219"/>
                <a:gd name="connsiteX10" fmla="*/ 19825441 w 24423568"/>
                <a:gd name="connsiteY10" fmla="*/ 118701 h 8478219"/>
                <a:gd name="connsiteX11" fmla="*/ 24423565 w 24423568"/>
                <a:gd name="connsiteY11" fmla="*/ 65884 h 8478219"/>
                <a:gd name="connsiteX0" fmla="*/ 0 w 24383521"/>
                <a:gd name="connsiteY0" fmla="*/ 93101 h 8571320"/>
                <a:gd name="connsiteX1" fmla="*/ 4526064 w 24383521"/>
                <a:gd name="connsiteY1" fmla="*/ 161571 h 8571320"/>
                <a:gd name="connsiteX2" fmla="*/ 6661412 w 24383521"/>
                <a:gd name="connsiteY2" fmla="*/ 2060221 h 8571320"/>
                <a:gd name="connsiteX3" fmla="*/ 4768836 w 24383521"/>
                <a:gd name="connsiteY3" fmla="*/ 4272506 h 8571320"/>
                <a:gd name="connsiteX4" fmla="*/ 2535845 w 24383521"/>
                <a:gd name="connsiteY4" fmla="*/ 6533658 h 8571320"/>
                <a:gd name="connsiteX5" fmla="*/ 4373756 w 24383521"/>
                <a:gd name="connsiteY5" fmla="*/ 8562897 h 8571320"/>
                <a:gd name="connsiteX6" fmla="*/ 19963164 w 24383521"/>
                <a:gd name="connsiteY6" fmla="*/ 8563512 h 8571320"/>
                <a:gd name="connsiteX7" fmla="*/ 21890788 w 24383521"/>
                <a:gd name="connsiteY7" fmla="*/ 6413821 h 8571320"/>
                <a:gd name="connsiteX8" fmla="*/ 19572982 w 24383521"/>
                <a:gd name="connsiteY8" fmla="*/ 4410659 h 8571320"/>
                <a:gd name="connsiteX9" fmla="*/ 17704993 w 24383521"/>
                <a:gd name="connsiteY9" fmla="*/ 2259264 h 8571320"/>
                <a:gd name="connsiteX10" fmla="*/ 19785394 w 24383521"/>
                <a:gd name="connsiteY10" fmla="*/ 211802 h 8571320"/>
                <a:gd name="connsiteX11" fmla="*/ 24383518 w 24383521"/>
                <a:gd name="connsiteY11" fmla="*/ 158985 h 8571320"/>
                <a:gd name="connsiteX0" fmla="*/ 0 w 24383521"/>
                <a:gd name="connsiteY0" fmla="*/ 96706 h 8574925"/>
                <a:gd name="connsiteX1" fmla="*/ 4526064 w 24383521"/>
                <a:gd name="connsiteY1" fmla="*/ 165176 h 8574925"/>
                <a:gd name="connsiteX2" fmla="*/ 6661412 w 24383521"/>
                <a:gd name="connsiteY2" fmla="*/ 2063826 h 8574925"/>
                <a:gd name="connsiteX3" fmla="*/ 4768836 w 24383521"/>
                <a:gd name="connsiteY3" fmla="*/ 4276111 h 8574925"/>
                <a:gd name="connsiteX4" fmla="*/ 2535845 w 24383521"/>
                <a:gd name="connsiteY4" fmla="*/ 6537263 h 8574925"/>
                <a:gd name="connsiteX5" fmla="*/ 4373756 w 24383521"/>
                <a:gd name="connsiteY5" fmla="*/ 8566502 h 8574925"/>
                <a:gd name="connsiteX6" fmla="*/ 19963164 w 24383521"/>
                <a:gd name="connsiteY6" fmla="*/ 8567117 h 8574925"/>
                <a:gd name="connsiteX7" fmla="*/ 21890788 w 24383521"/>
                <a:gd name="connsiteY7" fmla="*/ 6417426 h 8574925"/>
                <a:gd name="connsiteX8" fmla="*/ 19572982 w 24383521"/>
                <a:gd name="connsiteY8" fmla="*/ 4414264 h 8574925"/>
                <a:gd name="connsiteX9" fmla="*/ 17704993 w 24383521"/>
                <a:gd name="connsiteY9" fmla="*/ 2262869 h 8574925"/>
                <a:gd name="connsiteX10" fmla="*/ 19785394 w 24383521"/>
                <a:gd name="connsiteY10" fmla="*/ 215407 h 8574925"/>
                <a:gd name="connsiteX11" fmla="*/ 24383518 w 24383521"/>
                <a:gd name="connsiteY11" fmla="*/ 162590 h 8574925"/>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521" h="8470665">
                  <a:moveTo>
                    <a:pt x="0" y="0"/>
                  </a:moveTo>
                  <a:cubicBezTo>
                    <a:pt x="6480" y="2480"/>
                    <a:pt x="4517113" y="60990"/>
                    <a:pt x="4526064" y="68470"/>
                  </a:cubicBezTo>
                  <a:cubicBezTo>
                    <a:pt x="4535015" y="75950"/>
                    <a:pt x="6659932" y="145220"/>
                    <a:pt x="6661412" y="1967120"/>
                  </a:cubicBezTo>
                  <a:cubicBezTo>
                    <a:pt x="6662892" y="3789020"/>
                    <a:pt x="4772025" y="4183287"/>
                    <a:pt x="4768836" y="4179405"/>
                  </a:cubicBezTo>
                  <a:cubicBezTo>
                    <a:pt x="4765647" y="4175523"/>
                    <a:pt x="2504476" y="4351005"/>
                    <a:pt x="2535845" y="6440557"/>
                  </a:cubicBezTo>
                  <a:cubicBezTo>
                    <a:pt x="2567214" y="8530109"/>
                    <a:pt x="4343031" y="8471121"/>
                    <a:pt x="4373756" y="8469796"/>
                  </a:cubicBezTo>
                  <a:cubicBezTo>
                    <a:pt x="4404481" y="8468471"/>
                    <a:pt x="19908780" y="8471539"/>
                    <a:pt x="19963164" y="8470411"/>
                  </a:cubicBezTo>
                  <a:cubicBezTo>
                    <a:pt x="20017548" y="8469283"/>
                    <a:pt x="21867266" y="8416706"/>
                    <a:pt x="21890788" y="6320720"/>
                  </a:cubicBezTo>
                  <a:cubicBezTo>
                    <a:pt x="21914310" y="4224734"/>
                    <a:pt x="19590487" y="4324041"/>
                    <a:pt x="19572982" y="4317558"/>
                  </a:cubicBezTo>
                  <a:cubicBezTo>
                    <a:pt x="19555477" y="4311075"/>
                    <a:pt x="17697024" y="4274149"/>
                    <a:pt x="17704993" y="2166163"/>
                  </a:cubicBezTo>
                  <a:cubicBezTo>
                    <a:pt x="17712962" y="58177"/>
                    <a:pt x="19770730" y="122439"/>
                    <a:pt x="19785394" y="118701"/>
                  </a:cubicBezTo>
                  <a:cubicBezTo>
                    <a:pt x="19800058" y="114963"/>
                    <a:pt x="24388157" y="67492"/>
                    <a:pt x="24383518" y="65884"/>
                  </a:cubicBezTo>
                </a:path>
              </a:pathLst>
            </a:custGeom>
            <a:noFill/>
            <a:ln w="889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9" name="Rectangle 108">
              <a:extLst>
                <a:ext uri="{FF2B5EF4-FFF2-40B4-BE49-F238E27FC236}">
                  <a16:creationId xmlns:a16="http://schemas.microsoft.com/office/drawing/2014/main" id="{CA1F59F8-1112-2444-88F7-066F9297A4BA}"/>
                </a:ext>
              </a:extLst>
            </p:cNvPr>
            <p:cNvSpPr/>
            <p:nvPr/>
          </p:nvSpPr>
          <p:spPr>
            <a:xfrm>
              <a:off x="10079575" y="4381500"/>
              <a:ext cx="978002" cy="29795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10" name="Rectangle 109">
              <a:extLst>
                <a:ext uri="{FF2B5EF4-FFF2-40B4-BE49-F238E27FC236}">
                  <a16:creationId xmlns:a16="http://schemas.microsoft.com/office/drawing/2014/main" id="{5560A959-FE76-7540-AD34-257A12A4B124}"/>
                </a:ext>
              </a:extLst>
            </p:cNvPr>
            <p:cNvSpPr/>
            <p:nvPr/>
          </p:nvSpPr>
          <p:spPr>
            <a:xfrm>
              <a:off x="503877" y="4381500"/>
              <a:ext cx="978002" cy="29795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cxnSp>
          <p:nvCxnSpPr>
            <p:cNvPr id="111" name="Straight Connector 110">
              <a:extLst>
                <a:ext uri="{FF2B5EF4-FFF2-40B4-BE49-F238E27FC236}">
                  <a16:creationId xmlns:a16="http://schemas.microsoft.com/office/drawing/2014/main" id="{D40246EE-65B1-3247-83DF-18E7AD4B2AEF}"/>
                </a:ext>
              </a:extLst>
            </p:cNvPr>
            <p:cNvCxnSpPr>
              <a:cxnSpLocks/>
            </p:cNvCxnSpPr>
            <p:nvPr/>
          </p:nvCxnSpPr>
          <p:spPr>
            <a:xfrm flipH="1">
              <a:off x="503877" y="4520790"/>
              <a:ext cx="894824" cy="0"/>
            </a:xfrm>
            <a:prstGeom prst="line">
              <a:avLst/>
            </a:prstGeom>
            <a:noFill/>
            <a:ln w="889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a:extLst>
                <a:ext uri="{FF2B5EF4-FFF2-40B4-BE49-F238E27FC236}">
                  <a16:creationId xmlns:a16="http://schemas.microsoft.com/office/drawing/2014/main" id="{C413700B-AA6D-5E4A-934C-300461A7419C}"/>
                </a:ext>
              </a:extLst>
            </p:cNvPr>
            <p:cNvCxnSpPr>
              <a:cxnSpLocks/>
            </p:cNvCxnSpPr>
            <p:nvPr/>
          </p:nvCxnSpPr>
          <p:spPr>
            <a:xfrm flipH="1">
              <a:off x="10162753" y="4525440"/>
              <a:ext cx="894824" cy="0"/>
            </a:xfrm>
            <a:prstGeom prst="line">
              <a:avLst/>
            </a:prstGeom>
            <a:noFill/>
            <a:ln w="889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cxnSp>
      </p:grpSp>
      <p:pic>
        <p:nvPicPr>
          <p:cNvPr id="5" name="Picture 4" descr="Icon&#10;&#10;Description automatically generated">
            <a:extLst>
              <a:ext uri="{FF2B5EF4-FFF2-40B4-BE49-F238E27FC236}">
                <a16:creationId xmlns:a16="http://schemas.microsoft.com/office/drawing/2014/main" id="{D57737B0-8F67-BB4F-A22D-57F31384E389}"/>
              </a:ext>
            </a:extLst>
          </p:cNvPr>
          <p:cNvPicPr>
            <a:picLocks noChangeAspect="1"/>
          </p:cNvPicPr>
          <p:nvPr/>
        </p:nvPicPr>
        <p:blipFill>
          <a:blip r:embed="rId2"/>
          <a:stretch>
            <a:fillRect/>
          </a:stretch>
        </p:blipFill>
        <p:spPr>
          <a:xfrm>
            <a:off x="1349662" y="2814182"/>
            <a:ext cx="471549" cy="306506"/>
          </a:xfrm>
          <a:prstGeom prst="rect">
            <a:avLst/>
          </a:prstGeom>
        </p:spPr>
      </p:pic>
      <p:grpSp>
        <p:nvGrpSpPr>
          <p:cNvPr id="41" name="Group 40">
            <a:extLst>
              <a:ext uri="{FF2B5EF4-FFF2-40B4-BE49-F238E27FC236}">
                <a16:creationId xmlns:a16="http://schemas.microsoft.com/office/drawing/2014/main" id="{91E3B3D9-3A08-E445-AF52-17E9C07D0EAD}"/>
              </a:ext>
            </a:extLst>
          </p:cNvPr>
          <p:cNvGrpSpPr/>
          <p:nvPr/>
        </p:nvGrpSpPr>
        <p:grpSpPr>
          <a:xfrm>
            <a:off x="845295" y="5275663"/>
            <a:ext cx="2779500" cy="1444342"/>
            <a:chOff x="2052857" y="5007352"/>
            <a:chExt cx="2779500" cy="1444342"/>
          </a:xfrm>
        </p:grpSpPr>
        <p:grpSp>
          <p:nvGrpSpPr>
            <p:cNvPr id="33" name="Group 32">
              <a:extLst>
                <a:ext uri="{FF2B5EF4-FFF2-40B4-BE49-F238E27FC236}">
                  <a16:creationId xmlns:a16="http://schemas.microsoft.com/office/drawing/2014/main" id="{1674D094-34CC-A74D-8A35-4FC5ED8158F0}"/>
                </a:ext>
              </a:extLst>
            </p:cNvPr>
            <p:cNvGrpSpPr/>
            <p:nvPr/>
          </p:nvGrpSpPr>
          <p:grpSpPr>
            <a:xfrm>
              <a:off x="2052857" y="5363994"/>
              <a:ext cx="2766542" cy="1087700"/>
              <a:chOff x="1750277" y="5346019"/>
              <a:chExt cx="2766542" cy="1087700"/>
            </a:xfrm>
          </p:grpSpPr>
          <p:pic>
            <p:nvPicPr>
              <p:cNvPr id="18" name="Picture 17">
                <a:extLst>
                  <a:ext uri="{FF2B5EF4-FFF2-40B4-BE49-F238E27FC236}">
                    <a16:creationId xmlns:a16="http://schemas.microsoft.com/office/drawing/2014/main" id="{C1F258CE-33A5-B74C-B194-048875E64570}"/>
                  </a:ext>
                </a:extLst>
              </p:cNvPr>
              <p:cNvPicPr>
                <a:picLocks noChangeAspect="1"/>
              </p:cNvPicPr>
              <p:nvPr/>
            </p:nvPicPr>
            <p:blipFill>
              <a:blip r:embed="rId3"/>
              <a:stretch>
                <a:fillRect/>
              </a:stretch>
            </p:blipFill>
            <p:spPr>
              <a:xfrm>
                <a:off x="1750277" y="5346019"/>
                <a:ext cx="1109248" cy="1044000"/>
              </a:xfrm>
              <a:prstGeom prst="ellipse">
                <a:avLst/>
              </a:prstGeom>
            </p:spPr>
          </p:pic>
          <p:pic>
            <p:nvPicPr>
              <p:cNvPr id="19" name="Picture 4">
                <a:extLst>
                  <a:ext uri="{FF2B5EF4-FFF2-40B4-BE49-F238E27FC236}">
                    <a16:creationId xmlns:a16="http://schemas.microsoft.com/office/drawing/2014/main" id="{AF3C31ED-8348-CF4A-B68B-8DAAA38D6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618" y="5810919"/>
                <a:ext cx="584631" cy="6228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picture containing shape&#10;&#10;Description automatically generated">
                <a:extLst>
                  <a:ext uri="{FF2B5EF4-FFF2-40B4-BE49-F238E27FC236}">
                    <a16:creationId xmlns:a16="http://schemas.microsoft.com/office/drawing/2014/main" id="{DEEF189C-CF3A-7A47-ADFB-890792667060}"/>
                  </a:ext>
                </a:extLst>
              </p:cNvPr>
              <p:cNvPicPr>
                <a:picLocks noChangeAspect="1"/>
              </p:cNvPicPr>
              <p:nvPr/>
            </p:nvPicPr>
            <p:blipFill>
              <a:blip r:embed="rId5"/>
              <a:stretch>
                <a:fillRect/>
              </a:stretch>
            </p:blipFill>
            <p:spPr>
              <a:xfrm>
                <a:off x="2708099" y="5452545"/>
                <a:ext cx="1173760" cy="427290"/>
              </a:xfrm>
              <a:prstGeom prst="roundRect">
                <a:avLst/>
              </a:prstGeom>
            </p:spPr>
          </p:pic>
          <p:pic>
            <p:nvPicPr>
              <p:cNvPr id="43" name="Graphic 42" descr="Group of people">
                <a:extLst>
                  <a:ext uri="{FF2B5EF4-FFF2-40B4-BE49-F238E27FC236}">
                    <a16:creationId xmlns:a16="http://schemas.microsoft.com/office/drawing/2014/main" id="{14957CF8-726E-F449-8A29-E589CE2ECA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2184" y="5452544"/>
                <a:ext cx="764635" cy="764635"/>
              </a:xfrm>
              <a:prstGeom prst="rect">
                <a:avLst/>
              </a:prstGeom>
            </p:spPr>
          </p:pic>
        </p:grpSp>
        <p:sp>
          <p:nvSpPr>
            <p:cNvPr id="53" name="TextBox 52">
              <a:extLst>
                <a:ext uri="{FF2B5EF4-FFF2-40B4-BE49-F238E27FC236}">
                  <a16:creationId xmlns:a16="http://schemas.microsoft.com/office/drawing/2014/main" id="{F39913A1-98A4-1E40-992B-9A84A38292D6}"/>
                </a:ext>
              </a:extLst>
            </p:cNvPr>
            <p:cNvSpPr txBox="1"/>
            <p:nvPr/>
          </p:nvSpPr>
          <p:spPr>
            <a:xfrm>
              <a:off x="2719086" y="5007352"/>
              <a:ext cx="2113271" cy="331629"/>
            </a:xfrm>
            <a:prstGeom prst="rect">
              <a:avLst/>
            </a:prstGeom>
            <a:noFill/>
          </p:spPr>
          <p:txBody>
            <a:bodyPr wrap="square" rtlCol="0">
              <a:spAutoFit/>
            </a:bodyPr>
            <a:lstStyle>
              <a:defPPr>
                <a:defRPr lang="en-US"/>
              </a:defPPr>
              <a:lvl1pPr marL="0" algn="l"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r>
                <a:rPr lang="en-US" dirty="0"/>
                <a:t>HR Source of Truth</a:t>
              </a:r>
            </a:p>
          </p:txBody>
        </p:sp>
      </p:grpSp>
      <p:cxnSp>
        <p:nvCxnSpPr>
          <p:cNvPr id="52" name="Elbow Connector 51">
            <a:extLst>
              <a:ext uri="{FF2B5EF4-FFF2-40B4-BE49-F238E27FC236}">
                <a16:creationId xmlns:a16="http://schemas.microsoft.com/office/drawing/2014/main" id="{D17D4303-1C21-A448-8988-C448C0A2F9AA}"/>
              </a:ext>
            </a:extLst>
          </p:cNvPr>
          <p:cNvCxnSpPr>
            <a:cxnSpLocks/>
            <a:endCxn id="18" idx="2"/>
          </p:cNvCxnSpPr>
          <p:nvPr/>
        </p:nvCxnSpPr>
        <p:spPr bwMode="auto">
          <a:xfrm rot="16200000" flipH="1">
            <a:off x="-243934" y="5065075"/>
            <a:ext cx="2157309" cy="21149"/>
          </a:xfrm>
          <a:prstGeom prst="bentConnector2">
            <a:avLst/>
          </a:prstGeom>
          <a:solidFill>
            <a:schemeClr val="folHlink"/>
          </a:solidFill>
          <a:ln w="635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6" name="Group 205">
            <a:extLst>
              <a:ext uri="{FF2B5EF4-FFF2-40B4-BE49-F238E27FC236}">
                <a16:creationId xmlns:a16="http://schemas.microsoft.com/office/drawing/2014/main" id="{D54A86F6-286A-C949-9F28-1924E6A4E25F}"/>
              </a:ext>
            </a:extLst>
          </p:cNvPr>
          <p:cNvGrpSpPr/>
          <p:nvPr/>
        </p:nvGrpSpPr>
        <p:grpSpPr>
          <a:xfrm>
            <a:off x="4393228" y="2373490"/>
            <a:ext cx="3436083" cy="2685142"/>
            <a:chOff x="4438807" y="1920008"/>
            <a:chExt cx="3436083" cy="2685142"/>
          </a:xfrm>
        </p:grpSpPr>
        <p:pic>
          <p:nvPicPr>
            <p:cNvPr id="14" name="Picture 13">
              <a:extLst>
                <a:ext uri="{FF2B5EF4-FFF2-40B4-BE49-F238E27FC236}">
                  <a16:creationId xmlns:a16="http://schemas.microsoft.com/office/drawing/2014/main" id="{C039B80C-4D94-5948-90FC-E84B26034DC8}"/>
                </a:ext>
              </a:extLst>
            </p:cNvPr>
            <p:cNvPicPr>
              <a:picLocks noChangeAspect="1"/>
            </p:cNvPicPr>
            <p:nvPr/>
          </p:nvPicPr>
          <p:blipFill>
            <a:blip r:embed="rId8"/>
            <a:stretch>
              <a:fillRect/>
            </a:stretch>
          </p:blipFill>
          <p:spPr>
            <a:xfrm>
              <a:off x="4438807" y="1920008"/>
              <a:ext cx="3436083" cy="2685142"/>
            </a:xfrm>
            <a:prstGeom prst="ellipse">
              <a:avLst/>
            </a:prstGeom>
          </p:spPr>
        </p:pic>
        <p:sp>
          <p:nvSpPr>
            <p:cNvPr id="2" name="TextBox 1">
              <a:extLst>
                <a:ext uri="{FF2B5EF4-FFF2-40B4-BE49-F238E27FC236}">
                  <a16:creationId xmlns:a16="http://schemas.microsoft.com/office/drawing/2014/main" id="{641441F7-8FDC-AA45-BF8F-A56469C8F74F}"/>
                </a:ext>
              </a:extLst>
            </p:cNvPr>
            <p:cNvSpPr txBox="1"/>
            <p:nvPr/>
          </p:nvSpPr>
          <p:spPr>
            <a:xfrm>
              <a:off x="5589669" y="2759735"/>
              <a:ext cx="917175" cy="588132"/>
            </a:xfrm>
            <a:prstGeom prst="rect">
              <a:avLst/>
            </a:prstGeom>
            <a:noFill/>
          </p:spPr>
          <p:txBody>
            <a:bodyPr wrap="none" rtlCol="0">
              <a:spAutoFit/>
            </a:bodyPr>
            <a:lstStyle/>
            <a:p>
              <a:r>
                <a:rPr lang="en-US" sz="3200" baseline="0" dirty="0">
                  <a:solidFill>
                    <a:srgbClr val="0070C0"/>
                  </a:solidFill>
                  <a:ea typeface="+mj-ea"/>
                </a:rPr>
                <a:t>IGA</a:t>
              </a:r>
            </a:p>
          </p:txBody>
        </p:sp>
      </p:grpSp>
      <p:sp>
        <p:nvSpPr>
          <p:cNvPr id="58" name="TextBox 57">
            <a:extLst>
              <a:ext uri="{FF2B5EF4-FFF2-40B4-BE49-F238E27FC236}">
                <a16:creationId xmlns:a16="http://schemas.microsoft.com/office/drawing/2014/main" id="{69E70A6A-6073-D949-A728-76B845690841}"/>
              </a:ext>
            </a:extLst>
          </p:cNvPr>
          <p:cNvSpPr txBox="1"/>
          <p:nvPr/>
        </p:nvSpPr>
        <p:spPr>
          <a:xfrm>
            <a:off x="2628373" y="3996996"/>
            <a:ext cx="2375970" cy="307777"/>
          </a:xfrm>
          <a:prstGeom prst="rect">
            <a:avLst/>
          </a:prstGeom>
          <a:noFill/>
        </p:spPr>
        <p:txBody>
          <a:bodyPr wrap="square" rtlCol="0">
            <a:spAutoFit/>
          </a:bodyPr>
          <a:lstStyle>
            <a:defPPr>
              <a:defRPr lang="en-US"/>
            </a:defPPr>
            <a:lvl1pPr marL="0" algn="l"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r>
              <a:rPr lang="en-US" dirty="0"/>
              <a:t>Daily Sync of Users Identity</a:t>
            </a:r>
          </a:p>
        </p:txBody>
      </p:sp>
      <p:sp>
        <p:nvSpPr>
          <p:cNvPr id="57" name="Bent Arrow 56">
            <a:extLst>
              <a:ext uri="{FF2B5EF4-FFF2-40B4-BE49-F238E27FC236}">
                <a16:creationId xmlns:a16="http://schemas.microsoft.com/office/drawing/2014/main" id="{D5893DA8-ACA0-9945-AAB1-13E48DCC36F6}"/>
              </a:ext>
            </a:extLst>
          </p:cNvPr>
          <p:cNvSpPr/>
          <p:nvPr/>
        </p:nvSpPr>
        <p:spPr bwMode="auto">
          <a:xfrm>
            <a:off x="2064276" y="3660908"/>
            <a:ext cx="2965429" cy="1651238"/>
          </a:xfrm>
          <a:prstGeom prst="bentArrow">
            <a:avLst>
              <a:gd name="adj1" fmla="val 3034"/>
              <a:gd name="adj2" fmla="val 17242"/>
              <a:gd name="adj3" fmla="val 13179"/>
              <a:gd name="adj4" fmla="val 43750"/>
            </a:avLst>
          </a:prstGeom>
          <a:solidFill>
            <a:schemeClr val="accent1">
              <a:lumMod val="40000"/>
              <a:lumOff val="6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96" name="TextBox 195">
            <a:extLst>
              <a:ext uri="{FF2B5EF4-FFF2-40B4-BE49-F238E27FC236}">
                <a16:creationId xmlns:a16="http://schemas.microsoft.com/office/drawing/2014/main" id="{0EC82952-EFC7-BA43-9B64-7B71D3293627}"/>
              </a:ext>
            </a:extLst>
          </p:cNvPr>
          <p:cNvSpPr txBox="1"/>
          <p:nvPr/>
        </p:nvSpPr>
        <p:spPr>
          <a:xfrm>
            <a:off x="-322381" y="3466012"/>
            <a:ext cx="1780639" cy="523220"/>
          </a:xfrm>
          <a:prstGeom prst="rect">
            <a:avLst/>
          </a:prstGeom>
          <a:noFill/>
        </p:spPr>
        <p:txBody>
          <a:bodyPr wrap="square" rtlCol="0">
            <a:spAutoFit/>
          </a:bodyPr>
          <a:lstStyle>
            <a:defPPr>
              <a:defRPr lang="en-US"/>
            </a:defPPr>
            <a:lvl1pPr marL="0" algn="l"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pPr algn="ctr"/>
            <a:r>
              <a:rPr lang="en-US" dirty="0"/>
              <a:t>New User </a:t>
            </a:r>
          </a:p>
          <a:p>
            <a:pPr algn="ctr"/>
            <a:r>
              <a:rPr lang="en-US" dirty="0"/>
              <a:t>On-Boarding</a:t>
            </a:r>
          </a:p>
        </p:txBody>
      </p:sp>
      <p:pic>
        <p:nvPicPr>
          <p:cNvPr id="210" name="Picture 209">
            <a:extLst>
              <a:ext uri="{FF2B5EF4-FFF2-40B4-BE49-F238E27FC236}">
                <a16:creationId xmlns:a16="http://schemas.microsoft.com/office/drawing/2014/main" id="{18DA2814-B291-0047-832E-692B1BED762D}"/>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11182" y="2886633"/>
            <a:ext cx="1041222" cy="637261"/>
          </a:xfrm>
          <a:prstGeom prst="rect">
            <a:avLst/>
          </a:prstGeom>
          <a:solidFill>
            <a:schemeClr val="bg2"/>
          </a:solidFill>
        </p:spPr>
      </p:pic>
      <p:sp>
        <p:nvSpPr>
          <p:cNvPr id="205" name="TextBox 204">
            <a:extLst>
              <a:ext uri="{FF2B5EF4-FFF2-40B4-BE49-F238E27FC236}">
                <a16:creationId xmlns:a16="http://schemas.microsoft.com/office/drawing/2014/main" id="{F1FCCDA2-867B-E748-BE26-C0D64912FC65}"/>
              </a:ext>
            </a:extLst>
          </p:cNvPr>
          <p:cNvSpPr txBox="1"/>
          <p:nvPr/>
        </p:nvSpPr>
        <p:spPr>
          <a:xfrm>
            <a:off x="1013269" y="3260971"/>
            <a:ext cx="1955985" cy="307777"/>
          </a:xfrm>
          <a:prstGeom prst="rect">
            <a:avLst/>
          </a:prstGeom>
          <a:noFill/>
        </p:spPr>
        <p:txBody>
          <a:bodyPr wrap="square" rtlCol="0">
            <a:spAutoFit/>
          </a:bodyPr>
          <a:lstStyle>
            <a:defPPr>
              <a:defRPr lang="en-US"/>
            </a:defPPr>
            <a:lvl1pPr marL="0"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r>
              <a:rPr lang="en-US" dirty="0"/>
              <a:t>Automated notification</a:t>
            </a:r>
          </a:p>
        </p:txBody>
      </p:sp>
      <p:grpSp>
        <p:nvGrpSpPr>
          <p:cNvPr id="212" name="Group 211">
            <a:extLst>
              <a:ext uri="{FF2B5EF4-FFF2-40B4-BE49-F238E27FC236}">
                <a16:creationId xmlns:a16="http://schemas.microsoft.com/office/drawing/2014/main" id="{E6847205-35C2-7E43-89C3-C443C1BA663A}"/>
              </a:ext>
            </a:extLst>
          </p:cNvPr>
          <p:cNvGrpSpPr/>
          <p:nvPr/>
        </p:nvGrpSpPr>
        <p:grpSpPr>
          <a:xfrm>
            <a:off x="-236571" y="1185473"/>
            <a:ext cx="1586233" cy="1131188"/>
            <a:chOff x="-57071" y="2990406"/>
            <a:chExt cx="1586233" cy="1131188"/>
          </a:xfrm>
        </p:grpSpPr>
        <p:pic>
          <p:nvPicPr>
            <p:cNvPr id="213" name="Picture 212">
              <a:extLst>
                <a:ext uri="{FF2B5EF4-FFF2-40B4-BE49-F238E27FC236}">
                  <a16:creationId xmlns:a16="http://schemas.microsoft.com/office/drawing/2014/main" id="{742A4A82-427D-8443-99D4-785CAE23916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2190" y="2990406"/>
              <a:ext cx="600366" cy="750458"/>
            </a:xfrm>
            <a:prstGeom prst="rect">
              <a:avLst/>
            </a:prstGeom>
          </p:spPr>
        </p:pic>
        <p:sp>
          <p:nvSpPr>
            <p:cNvPr id="214" name="TextBox 57">
              <a:extLst>
                <a:ext uri="{FF2B5EF4-FFF2-40B4-BE49-F238E27FC236}">
                  <a16:creationId xmlns:a16="http://schemas.microsoft.com/office/drawing/2014/main" id="{3B7B77CE-4F38-CF41-892C-40930F3FCED5}"/>
                </a:ext>
              </a:extLst>
            </p:cNvPr>
            <p:cNvSpPr txBox="1"/>
            <p:nvPr/>
          </p:nvSpPr>
          <p:spPr>
            <a:xfrm>
              <a:off x="-57071" y="3598374"/>
              <a:ext cx="1586233" cy="523220"/>
            </a:xfrm>
            <a:prstGeom prst="rect">
              <a:avLst/>
            </a:prstGeom>
            <a:noFill/>
          </p:spPr>
          <p:txBody>
            <a:bodyPr wrap="square" rtlCol="0">
              <a:spAutoFit/>
            </a:bodyPr>
            <a:lstStyle>
              <a:defPPr>
                <a:defRPr lang="en-US"/>
              </a:defPPr>
              <a:lvl1pPr marL="0" algn="l"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pPr algn="ctr"/>
              <a:r>
                <a:rPr lang="en-US" dirty="0"/>
                <a:t>Employee Creation in HR</a:t>
              </a:r>
            </a:p>
          </p:txBody>
        </p:sp>
      </p:grpSp>
      <p:grpSp>
        <p:nvGrpSpPr>
          <p:cNvPr id="78" name="Group 77">
            <a:extLst>
              <a:ext uri="{FF2B5EF4-FFF2-40B4-BE49-F238E27FC236}">
                <a16:creationId xmlns:a16="http://schemas.microsoft.com/office/drawing/2014/main" id="{2039ACAC-CB0F-3344-A57B-5B8195F885C6}"/>
              </a:ext>
            </a:extLst>
          </p:cNvPr>
          <p:cNvGrpSpPr/>
          <p:nvPr/>
        </p:nvGrpSpPr>
        <p:grpSpPr>
          <a:xfrm>
            <a:off x="4493970" y="3801348"/>
            <a:ext cx="6245962" cy="2947441"/>
            <a:chOff x="4493970" y="3801348"/>
            <a:chExt cx="6245962" cy="2947441"/>
          </a:xfrm>
        </p:grpSpPr>
        <p:cxnSp>
          <p:nvCxnSpPr>
            <p:cNvPr id="74" name="Elbow Connector 73">
              <a:extLst>
                <a:ext uri="{FF2B5EF4-FFF2-40B4-BE49-F238E27FC236}">
                  <a16:creationId xmlns:a16="http://schemas.microsoft.com/office/drawing/2014/main" id="{583E4570-B4FC-8E42-8301-3A2AD0991D7C}"/>
                </a:ext>
              </a:extLst>
            </p:cNvPr>
            <p:cNvCxnSpPr>
              <a:cxnSpLocks/>
              <a:stCxn id="2" idx="2"/>
              <a:endCxn id="219" idx="3"/>
            </p:cNvCxnSpPr>
            <p:nvPr/>
          </p:nvCxnSpPr>
          <p:spPr bwMode="auto">
            <a:xfrm rot="16200000" flipH="1">
              <a:off x="7057244" y="2746782"/>
              <a:ext cx="1623958" cy="3733091"/>
            </a:xfrm>
            <a:prstGeom prst="bentConnector3">
              <a:avLst>
                <a:gd name="adj1" fmla="val 74936"/>
              </a:avLst>
            </a:prstGeom>
            <a:solidFill>
              <a:schemeClr val="folHlink"/>
            </a:solidFill>
            <a:ln w="6350" cap="flat" cmpd="sng" algn="ctr">
              <a:solidFill>
                <a:schemeClr val="accent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Elbow Connector 89">
              <a:extLst>
                <a:ext uri="{FF2B5EF4-FFF2-40B4-BE49-F238E27FC236}">
                  <a16:creationId xmlns:a16="http://schemas.microsoft.com/office/drawing/2014/main" id="{845635EB-B186-BA4E-9F5F-5BBEDDF02D48}"/>
                </a:ext>
              </a:extLst>
            </p:cNvPr>
            <p:cNvCxnSpPr>
              <a:cxnSpLocks/>
              <a:stCxn id="2" idx="2"/>
              <a:endCxn id="161" idx="0"/>
            </p:cNvCxnSpPr>
            <p:nvPr/>
          </p:nvCxnSpPr>
          <p:spPr bwMode="auto">
            <a:xfrm rot="5400000">
              <a:off x="4692362" y="4729505"/>
              <a:ext cx="2238472" cy="382160"/>
            </a:xfrm>
            <a:prstGeom prst="bentConnector3">
              <a:avLst>
                <a:gd name="adj1" fmla="val 54668"/>
              </a:avLst>
            </a:prstGeom>
            <a:solidFill>
              <a:schemeClr val="folHlink"/>
            </a:solidFill>
            <a:ln w="6350" cap="flat" cmpd="sng" algn="ctr">
              <a:solidFill>
                <a:schemeClr val="accent1">
                  <a:lumMod val="75000"/>
                </a:schemeClr>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Elbow Connector 94">
              <a:extLst>
                <a:ext uri="{FF2B5EF4-FFF2-40B4-BE49-F238E27FC236}">
                  <a16:creationId xmlns:a16="http://schemas.microsoft.com/office/drawing/2014/main" id="{B9AD2C54-71BA-8448-9621-B7EC7829C4DA}"/>
                </a:ext>
              </a:extLst>
            </p:cNvPr>
            <p:cNvCxnSpPr>
              <a:stCxn id="2" idx="2"/>
              <a:endCxn id="46" idx="0"/>
            </p:cNvCxnSpPr>
            <p:nvPr/>
          </p:nvCxnSpPr>
          <p:spPr bwMode="auto">
            <a:xfrm rot="16200000" flipH="1">
              <a:off x="5994914" y="3809112"/>
              <a:ext cx="2168281" cy="2152753"/>
            </a:xfrm>
            <a:prstGeom prst="bentConnector3">
              <a:avLst>
                <a:gd name="adj1" fmla="val 56627"/>
              </a:avLst>
            </a:prstGeom>
            <a:solidFill>
              <a:schemeClr val="folHlink"/>
            </a:solidFill>
            <a:ln w="6350" cap="flat" cmpd="sng" algn="ctr">
              <a:solidFill>
                <a:schemeClr val="accent1">
                  <a:lumMod val="75000"/>
                </a:schemeClr>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 name="Group 38">
              <a:extLst>
                <a:ext uri="{FF2B5EF4-FFF2-40B4-BE49-F238E27FC236}">
                  <a16:creationId xmlns:a16="http://schemas.microsoft.com/office/drawing/2014/main" id="{92518D60-2224-214E-BAA9-AE92F7702A52}"/>
                </a:ext>
              </a:extLst>
            </p:cNvPr>
            <p:cNvGrpSpPr/>
            <p:nvPr/>
          </p:nvGrpSpPr>
          <p:grpSpPr>
            <a:xfrm>
              <a:off x="7738408" y="5318535"/>
              <a:ext cx="1069226" cy="1250623"/>
              <a:chOff x="9375814" y="2705546"/>
              <a:chExt cx="1069226" cy="1250623"/>
            </a:xfrm>
          </p:grpSpPr>
          <p:sp>
            <p:nvSpPr>
              <p:cNvPr id="45" name="TextBox 44">
                <a:extLst>
                  <a:ext uri="{FF2B5EF4-FFF2-40B4-BE49-F238E27FC236}">
                    <a16:creationId xmlns:a16="http://schemas.microsoft.com/office/drawing/2014/main" id="{81152D53-6AB6-E04C-B1B1-785C1447B566}"/>
                  </a:ext>
                </a:extLst>
              </p:cNvPr>
              <p:cNvSpPr txBox="1"/>
              <p:nvPr/>
            </p:nvSpPr>
            <p:spPr>
              <a:xfrm>
                <a:off x="9375814" y="2705546"/>
                <a:ext cx="1069226" cy="341784"/>
              </a:xfrm>
              <a:prstGeom prst="rect">
                <a:avLst/>
              </a:prstGeom>
              <a:noFill/>
            </p:spPr>
            <p:txBody>
              <a:bodyPr wrap="square" rtlCol="0">
                <a:noAutofit/>
              </a:bodyPr>
              <a:lstStyle>
                <a:defPPr>
                  <a:defRPr lang="en-US"/>
                </a:defPPr>
                <a:lvl1pPr algn="l">
                  <a:spcAft>
                    <a:spcPts val="584"/>
                  </a:spcAft>
                  <a:defRPr sz="1200">
                    <a:solidFill>
                      <a:srgbClr val="111111"/>
                    </a:solidFill>
                    <a:latin typeface="Rubik" panose="00000500000000000000" pitchFamily="2" charset="-79"/>
                    <a:cs typeface="Rubik" panose="00000500000000000000" pitchFamily="2" charset="-79"/>
                  </a:defRPr>
                </a:lvl1pPr>
              </a:lstStyle>
              <a:p>
                <a:r>
                  <a:rPr lang="en-US" dirty="0"/>
                  <a:t>Legacy </a:t>
                </a:r>
              </a:p>
              <a:p>
                <a:r>
                  <a:rPr lang="en-US" dirty="0"/>
                  <a:t>Applications</a:t>
                </a:r>
              </a:p>
            </p:txBody>
          </p:sp>
          <p:pic>
            <p:nvPicPr>
              <p:cNvPr id="46" name="Picture 45">
                <a:extLst>
                  <a:ext uri="{FF2B5EF4-FFF2-40B4-BE49-F238E27FC236}">
                    <a16:creationId xmlns:a16="http://schemas.microsoft.com/office/drawing/2014/main" id="{5BE48EA6-9716-9642-BD9F-A0F2BE360B67}"/>
                  </a:ext>
                </a:extLst>
              </p:cNvPr>
              <p:cNvPicPr>
                <a:picLocks noChangeAspect="1"/>
              </p:cNvPicPr>
              <p:nvPr/>
            </p:nvPicPr>
            <p:blipFill>
              <a:blip r:embed="rId12"/>
              <a:stretch>
                <a:fillRect/>
              </a:stretch>
            </p:blipFill>
            <p:spPr>
              <a:xfrm>
                <a:off x="9448969" y="3356641"/>
                <a:ext cx="687735" cy="599528"/>
              </a:xfrm>
              <a:prstGeom prst="rect">
                <a:avLst/>
              </a:prstGeom>
            </p:spPr>
          </p:pic>
        </p:grpSp>
        <p:grpSp>
          <p:nvGrpSpPr>
            <p:cNvPr id="40" name="Group 39">
              <a:extLst>
                <a:ext uri="{FF2B5EF4-FFF2-40B4-BE49-F238E27FC236}">
                  <a16:creationId xmlns:a16="http://schemas.microsoft.com/office/drawing/2014/main" id="{CBC6A653-F808-1E48-9E8A-E3E8F035DB66}"/>
                </a:ext>
              </a:extLst>
            </p:cNvPr>
            <p:cNvGrpSpPr/>
            <p:nvPr/>
          </p:nvGrpSpPr>
          <p:grpSpPr>
            <a:xfrm>
              <a:off x="5298137" y="5672655"/>
              <a:ext cx="2356258" cy="907092"/>
              <a:chOff x="4508924" y="659990"/>
              <a:chExt cx="2356258" cy="907092"/>
            </a:xfrm>
          </p:grpSpPr>
          <p:grpSp>
            <p:nvGrpSpPr>
              <p:cNvPr id="47" name="Group 46">
                <a:extLst>
                  <a:ext uri="{FF2B5EF4-FFF2-40B4-BE49-F238E27FC236}">
                    <a16:creationId xmlns:a16="http://schemas.microsoft.com/office/drawing/2014/main" id="{99E60B48-3B2B-084D-8C04-7997050D0C59}"/>
                  </a:ext>
                </a:extLst>
              </p:cNvPr>
              <p:cNvGrpSpPr/>
              <p:nvPr/>
            </p:nvGrpSpPr>
            <p:grpSpPr>
              <a:xfrm>
                <a:off x="5293516" y="977827"/>
                <a:ext cx="1571666" cy="589255"/>
                <a:chOff x="9387268" y="4622087"/>
                <a:chExt cx="2043536" cy="769659"/>
              </a:xfrm>
            </p:grpSpPr>
            <p:pic>
              <p:nvPicPr>
                <p:cNvPr id="48" name="Picture 2">
                  <a:extLst>
                    <a:ext uri="{FF2B5EF4-FFF2-40B4-BE49-F238E27FC236}">
                      <a16:creationId xmlns:a16="http://schemas.microsoft.com/office/drawing/2014/main" id="{50475D16-85DB-0A49-9C5E-BD1120F6B04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87268" y="4826874"/>
                  <a:ext cx="6000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a:extLst>
                    <a:ext uri="{FF2B5EF4-FFF2-40B4-BE49-F238E27FC236}">
                      <a16:creationId xmlns:a16="http://schemas.microsoft.com/office/drawing/2014/main" id="{5E850B42-37D4-A547-A254-225DB8D2BC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29307" y="4622087"/>
                  <a:ext cx="3333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25B5D642-06B3-3A44-8BE5-03CF0275F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0646" y="4622087"/>
                  <a:ext cx="760158" cy="76965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a:extLst>
                  <a:ext uri="{FF2B5EF4-FFF2-40B4-BE49-F238E27FC236}">
                    <a16:creationId xmlns:a16="http://schemas.microsoft.com/office/drawing/2014/main" id="{83E990EC-FB84-2045-B8BA-95D228AFED06}"/>
                  </a:ext>
                </a:extLst>
              </p:cNvPr>
              <p:cNvSpPr txBox="1"/>
              <p:nvPr/>
            </p:nvSpPr>
            <p:spPr>
              <a:xfrm>
                <a:off x="4508924" y="659990"/>
                <a:ext cx="2113271" cy="331629"/>
              </a:xfrm>
              <a:prstGeom prst="rect">
                <a:avLst/>
              </a:prstGeom>
              <a:noFill/>
            </p:spPr>
            <p:txBody>
              <a:bodyPr wrap="square" rtlCol="0">
                <a:noAutofit/>
              </a:bodyPr>
              <a:lstStyle>
                <a:defPPr>
                  <a:defRPr lang="en-US"/>
                </a:defPPr>
                <a:lvl1pPr algn="l">
                  <a:spcAft>
                    <a:spcPts val="584"/>
                  </a:spcAft>
                  <a:defRPr sz="1200">
                    <a:solidFill>
                      <a:srgbClr val="111111"/>
                    </a:solidFill>
                    <a:latin typeface="Rubik" panose="00000500000000000000" pitchFamily="2" charset="-79"/>
                    <a:cs typeface="Rubik" panose="00000500000000000000" pitchFamily="2" charset="-79"/>
                  </a:defRPr>
                </a:lvl1pPr>
              </a:lstStyle>
              <a:p>
                <a:r>
                  <a:rPr lang="en-US" dirty="0"/>
                  <a:t>On-Prem Applications</a:t>
                </a:r>
              </a:p>
            </p:txBody>
          </p:sp>
        </p:grpSp>
        <p:pic>
          <p:nvPicPr>
            <p:cNvPr id="159" name="Picture 14" descr="office building icon">
              <a:extLst>
                <a:ext uri="{FF2B5EF4-FFF2-40B4-BE49-F238E27FC236}">
                  <a16:creationId xmlns:a16="http://schemas.microsoft.com/office/drawing/2014/main" id="{33874B19-9528-2348-B1D8-A25F632517F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93970" y="6054300"/>
              <a:ext cx="422614" cy="459146"/>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4" descr="office building icon">
              <a:extLst>
                <a:ext uri="{FF2B5EF4-FFF2-40B4-BE49-F238E27FC236}">
                  <a16:creationId xmlns:a16="http://schemas.microsoft.com/office/drawing/2014/main" id="{F34141A7-D0FA-124A-943F-44367652ACA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52280" y="6054300"/>
              <a:ext cx="422614" cy="459146"/>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4" descr="office building icon">
              <a:extLst>
                <a:ext uri="{FF2B5EF4-FFF2-40B4-BE49-F238E27FC236}">
                  <a16:creationId xmlns:a16="http://schemas.microsoft.com/office/drawing/2014/main" id="{01A2F178-B72B-BB40-B6A0-4004D267731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09211" y="6039821"/>
              <a:ext cx="422614" cy="45914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4" descr="office building icon">
              <a:extLst>
                <a:ext uri="{FF2B5EF4-FFF2-40B4-BE49-F238E27FC236}">
                  <a16:creationId xmlns:a16="http://schemas.microsoft.com/office/drawing/2014/main" id="{0920458E-017B-7142-96AA-6B095682868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80739" y="6130874"/>
              <a:ext cx="422614" cy="45914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Elbow Connector 87">
              <a:extLst>
                <a:ext uri="{FF2B5EF4-FFF2-40B4-BE49-F238E27FC236}">
                  <a16:creationId xmlns:a16="http://schemas.microsoft.com/office/drawing/2014/main" id="{BDB669B8-93F6-534E-8EE0-77ACCE6EFC92}"/>
                </a:ext>
              </a:extLst>
            </p:cNvPr>
            <p:cNvCxnSpPr>
              <a:cxnSpLocks/>
              <a:endCxn id="160" idx="0"/>
            </p:cNvCxnSpPr>
            <p:nvPr/>
          </p:nvCxnSpPr>
          <p:spPr bwMode="auto">
            <a:xfrm rot="5400000">
              <a:off x="4550724" y="4597684"/>
              <a:ext cx="2069479" cy="843752"/>
            </a:xfrm>
            <a:prstGeom prst="bentConnector3">
              <a:avLst>
                <a:gd name="adj1" fmla="val 50000"/>
              </a:avLst>
            </a:prstGeom>
            <a:solidFill>
              <a:schemeClr val="folHlink"/>
            </a:solidFill>
            <a:ln w="6350" cap="flat" cmpd="sng" algn="ctr">
              <a:solidFill>
                <a:schemeClr val="accent1">
                  <a:lumMod val="75000"/>
                </a:schemeClr>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Elbow Connector 85">
              <a:extLst>
                <a:ext uri="{FF2B5EF4-FFF2-40B4-BE49-F238E27FC236}">
                  <a16:creationId xmlns:a16="http://schemas.microsoft.com/office/drawing/2014/main" id="{692E5106-B120-854B-BDD9-AEB50A1305BA}"/>
                </a:ext>
              </a:extLst>
            </p:cNvPr>
            <p:cNvCxnSpPr>
              <a:cxnSpLocks/>
            </p:cNvCxnSpPr>
            <p:nvPr/>
          </p:nvCxnSpPr>
          <p:spPr bwMode="auto">
            <a:xfrm rot="5400000">
              <a:off x="4359707" y="4372035"/>
              <a:ext cx="1990493" cy="1291569"/>
            </a:xfrm>
            <a:prstGeom prst="bentConnector3">
              <a:avLst>
                <a:gd name="adj1" fmla="val 50000"/>
              </a:avLst>
            </a:prstGeom>
            <a:solidFill>
              <a:schemeClr val="folHlink"/>
            </a:solidFill>
            <a:ln w="6350" cap="flat" cmpd="sng" algn="ctr">
              <a:solidFill>
                <a:schemeClr val="accent1">
                  <a:lumMod val="75000"/>
                </a:schemeClr>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Elbow Connector 91">
              <a:extLst>
                <a:ext uri="{FF2B5EF4-FFF2-40B4-BE49-F238E27FC236}">
                  <a16:creationId xmlns:a16="http://schemas.microsoft.com/office/drawing/2014/main" id="{075B1C68-5D78-5D43-9965-B382C6DBFCFB}"/>
                </a:ext>
              </a:extLst>
            </p:cNvPr>
            <p:cNvCxnSpPr>
              <a:endCxn id="49" idx="0"/>
            </p:cNvCxnSpPr>
            <p:nvPr/>
          </p:nvCxnSpPr>
          <p:spPr bwMode="auto">
            <a:xfrm rot="16200000" flipH="1">
              <a:off x="5428974" y="4637843"/>
              <a:ext cx="1931016" cy="774281"/>
            </a:xfrm>
            <a:prstGeom prst="bentConnector3">
              <a:avLst>
                <a:gd name="adj1" fmla="val 50000"/>
              </a:avLst>
            </a:prstGeom>
            <a:solidFill>
              <a:schemeClr val="folHlink"/>
            </a:solidFill>
            <a:ln w="6350" cap="flat" cmpd="sng" algn="ctr">
              <a:solidFill>
                <a:schemeClr val="accent1">
                  <a:lumMod val="75000"/>
                </a:schemeClr>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8" name="Group 217">
              <a:extLst>
                <a:ext uri="{FF2B5EF4-FFF2-40B4-BE49-F238E27FC236}">
                  <a16:creationId xmlns:a16="http://schemas.microsoft.com/office/drawing/2014/main" id="{3DE27606-5C92-1841-820F-8E38B672865D}"/>
                </a:ext>
              </a:extLst>
            </p:cNvPr>
            <p:cNvGrpSpPr/>
            <p:nvPr/>
          </p:nvGrpSpPr>
          <p:grpSpPr>
            <a:xfrm>
              <a:off x="8731605" y="5357220"/>
              <a:ext cx="2008327" cy="1391569"/>
              <a:chOff x="7409906" y="3800410"/>
              <a:chExt cx="3787211" cy="1905889"/>
            </a:xfrm>
          </p:grpSpPr>
          <p:sp>
            <p:nvSpPr>
              <p:cNvPr id="219" name="Cloud 218">
                <a:extLst>
                  <a:ext uri="{FF2B5EF4-FFF2-40B4-BE49-F238E27FC236}">
                    <a16:creationId xmlns:a16="http://schemas.microsoft.com/office/drawing/2014/main" id="{93D6CA13-DB60-3144-BD07-07C1129DBDAE}"/>
                  </a:ext>
                </a:extLst>
              </p:cNvPr>
              <p:cNvSpPr/>
              <p:nvPr/>
            </p:nvSpPr>
            <p:spPr bwMode="auto">
              <a:xfrm>
                <a:off x="7409906" y="3800410"/>
                <a:ext cx="3787211" cy="1630961"/>
              </a:xfrm>
              <a:prstGeom prst="cloud">
                <a:avLst/>
              </a:prstGeom>
              <a:noFill/>
              <a:ln w="6350" cap="flat" cmpd="sng" algn="ctr">
                <a:solidFill>
                  <a:srgbClr val="00008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20" name="TextBox 219">
                <a:extLst>
                  <a:ext uri="{FF2B5EF4-FFF2-40B4-BE49-F238E27FC236}">
                    <a16:creationId xmlns:a16="http://schemas.microsoft.com/office/drawing/2014/main" id="{7E495C38-B843-A840-903F-D2FAA37D1A7C}"/>
                  </a:ext>
                </a:extLst>
              </p:cNvPr>
              <p:cNvSpPr txBox="1"/>
              <p:nvPr/>
            </p:nvSpPr>
            <p:spPr>
              <a:xfrm>
                <a:off x="8073120" y="5326922"/>
                <a:ext cx="2723365" cy="379377"/>
              </a:xfrm>
              <a:prstGeom prst="rect">
                <a:avLst/>
              </a:prstGeom>
              <a:noFill/>
            </p:spPr>
            <p:txBody>
              <a:bodyPr wrap="none" rtlCol="0">
                <a:spAutoFit/>
              </a:bodyPr>
              <a:lstStyle/>
              <a:p>
                <a:pPr algn="l">
                  <a:spcAft>
                    <a:spcPts val="584"/>
                  </a:spcAft>
                </a:pPr>
                <a:r>
                  <a:rPr lang="en-US" sz="1200" dirty="0">
                    <a:solidFill>
                      <a:srgbClr val="111111"/>
                    </a:solidFill>
                    <a:cs typeface="Rubik" panose="00000500000000000000" pitchFamily="2" charset="-79"/>
                  </a:rPr>
                  <a:t>Cloud Applications</a:t>
                </a:r>
              </a:p>
            </p:txBody>
          </p:sp>
          <p:pic>
            <p:nvPicPr>
              <p:cNvPr id="221" name="Picture 220">
                <a:extLst>
                  <a:ext uri="{FF2B5EF4-FFF2-40B4-BE49-F238E27FC236}">
                    <a16:creationId xmlns:a16="http://schemas.microsoft.com/office/drawing/2014/main" id="{6047B612-4168-4F42-99DF-3C1E6C36265B}"/>
                  </a:ext>
                </a:extLst>
              </p:cNvPr>
              <p:cNvPicPr>
                <a:picLocks noChangeAspect="1"/>
              </p:cNvPicPr>
              <p:nvPr/>
            </p:nvPicPr>
            <p:blipFill>
              <a:blip r:embed="rId16"/>
              <a:stretch>
                <a:fillRect/>
              </a:stretch>
            </p:blipFill>
            <p:spPr>
              <a:xfrm>
                <a:off x="7972022" y="4241581"/>
                <a:ext cx="551010" cy="380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2" name="Picture 221">
                <a:extLst>
                  <a:ext uri="{FF2B5EF4-FFF2-40B4-BE49-F238E27FC236}">
                    <a16:creationId xmlns:a16="http://schemas.microsoft.com/office/drawing/2014/main" id="{96D573E5-65F0-F845-9EC5-F5C1E235097B}"/>
                  </a:ext>
                </a:extLst>
              </p:cNvPr>
              <p:cNvPicPr>
                <a:picLocks noChangeAspect="1"/>
              </p:cNvPicPr>
              <p:nvPr/>
            </p:nvPicPr>
            <p:blipFill>
              <a:blip r:embed="rId17"/>
              <a:stretch>
                <a:fillRect/>
              </a:stretch>
            </p:blipFill>
            <p:spPr>
              <a:xfrm>
                <a:off x="7988807" y="4746127"/>
                <a:ext cx="534225" cy="365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3" name="Picture 222">
                <a:extLst>
                  <a:ext uri="{FF2B5EF4-FFF2-40B4-BE49-F238E27FC236}">
                    <a16:creationId xmlns:a16="http://schemas.microsoft.com/office/drawing/2014/main" id="{1055BCCF-B0A8-2342-84F7-F40771F5CFC3}"/>
                  </a:ext>
                </a:extLst>
              </p:cNvPr>
              <p:cNvPicPr>
                <a:picLocks noChangeAspect="1"/>
              </p:cNvPicPr>
              <p:nvPr/>
            </p:nvPicPr>
            <p:blipFill>
              <a:blip r:embed="rId18"/>
              <a:stretch>
                <a:fillRect/>
              </a:stretch>
            </p:blipFill>
            <p:spPr>
              <a:xfrm>
                <a:off x="8632718" y="4302797"/>
                <a:ext cx="572905" cy="598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4" name="Picture 223">
                <a:extLst>
                  <a:ext uri="{FF2B5EF4-FFF2-40B4-BE49-F238E27FC236}">
                    <a16:creationId xmlns:a16="http://schemas.microsoft.com/office/drawing/2014/main" id="{EB4D7CDA-2140-B14D-8985-E0A1A6669397}"/>
                  </a:ext>
                </a:extLst>
              </p:cNvPr>
              <p:cNvPicPr>
                <a:picLocks noChangeAspect="1"/>
              </p:cNvPicPr>
              <p:nvPr/>
            </p:nvPicPr>
            <p:blipFill>
              <a:blip r:embed="rId19"/>
              <a:stretch>
                <a:fillRect/>
              </a:stretch>
            </p:blipFill>
            <p:spPr>
              <a:xfrm>
                <a:off x="8666780" y="4972545"/>
                <a:ext cx="578744" cy="257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5" name="Picture 224">
                <a:extLst>
                  <a:ext uri="{FF2B5EF4-FFF2-40B4-BE49-F238E27FC236}">
                    <a16:creationId xmlns:a16="http://schemas.microsoft.com/office/drawing/2014/main" id="{FAB17010-4387-2441-8A41-E5B24FC16D5D}"/>
                  </a:ext>
                </a:extLst>
              </p:cNvPr>
              <p:cNvPicPr>
                <a:picLocks noChangeAspect="1"/>
              </p:cNvPicPr>
              <p:nvPr/>
            </p:nvPicPr>
            <p:blipFill>
              <a:blip r:embed="rId20"/>
              <a:stretch>
                <a:fillRect/>
              </a:stretch>
            </p:blipFill>
            <p:spPr>
              <a:xfrm>
                <a:off x="9339362" y="4161118"/>
                <a:ext cx="1502518" cy="391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6" name="Picture 225">
                <a:extLst>
                  <a:ext uri="{FF2B5EF4-FFF2-40B4-BE49-F238E27FC236}">
                    <a16:creationId xmlns:a16="http://schemas.microsoft.com/office/drawing/2014/main" id="{51FC7F82-7A75-9B41-8A80-A9B3B3FC1BE6}"/>
                  </a:ext>
                </a:extLst>
              </p:cNvPr>
              <p:cNvPicPr>
                <a:picLocks noChangeAspect="1"/>
              </p:cNvPicPr>
              <p:nvPr/>
            </p:nvPicPr>
            <p:blipFill>
              <a:blip r:embed="rId21"/>
              <a:stretch>
                <a:fillRect/>
              </a:stretch>
            </p:blipFill>
            <p:spPr>
              <a:xfrm>
                <a:off x="9346571" y="4667375"/>
                <a:ext cx="1015639" cy="424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grpSp>
        <p:nvGrpSpPr>
          <p:cNvPr id="27" name="Group 26">
            <a:extLst>
              <a:ext uri="{FF2B5EF4-FFF2-40B4-BE49-F238E27FC236}">
                <a16:creationId xmlns:a16="http://schemas.microsoft.com/office/drawing/2014/main" id="{56BFB4E7-DD60-FA47-84EA-CEBF270FFE72}"/>
              </a:ext>
            </a:extLst>
          </p:cNvPr>
          <p:cNvGrpSpPr/>
          <p:nvPr/>
        </p:nvGrpSpPr>
        <p:grpSpPr>
          <a:xfrm>
            <a:off x="9448617" y="2608385"/>
            <a:ext cx="2884601" cy="933379"/>
            <a:chOff x="9448617" y="2608385"/>
            <a:chExt cx="2884601" cy="933379"/>
          </a:xfrm>
        </p:grpSpPr>
        <p:sp>
          <p:nvSpPr>
            <p:cNvPr id="236" name="TextBox 71">
              <a:extLst>
                <a:ext uri="{FF2B5EF4-FFF2-40B4-BE49-F238E27FC236}">
                  <a16:creationId xmlns:a16="http://schemas.microsoft.com/office/drawing/2014/main" id="{27218A3E-9906-6949-9311-32097F05AD50}"/>
                </a:ext>
              </a:extLst>
            </p:cNvPr>
            <p:cNvSpPr txBox="1"/>
            <p:nvPr/>
          </p:nvSpPr>
          <p:spPr>
            <a:xfrm>
              <a:off x="10756269" y="3233987"/>
              <a:ext cx="157694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accent1"/>
                  </a:solidFill>
                </a:rPr>
                <a:t>De-Provisioning</a:t>
              </a:r>
            </a:p>
          </p:txBody>
        </p:sp>
        <p:grpSp>
          <p:nvGrpSpPr>
            <p:cNvPr id="17" name="Group 16">
              <a:extLst>
                <a:ext uri="{FF2B5EF4-FFF2-40B4-BE49-F238E27FC236}">
                  <a16:creationId xmlns:a16="http://schemas.microsoft.com/office/drawing/2014/main" id="{2964E16E-3764-DA4D-A366-330FECCA3119}"/>
                </a:ext>
              </a:extLst>
            </p:cNvPr>
            <p:cNvGrpSpPr/>
            <p:nvPr/>
          </p:nvGrpSpPr>
          <p:grpSpPr>
            <a:xfrm>
              <a:off x="9448617" y="2608385"/>
              <a:ext cx="2229273" cy="770460"/>
              <a:chOff x="9448617" y="2608385"/>
              <a:chExt cx="2229273" cy="770460"/>
            </a:xfrm>
          </p:grpSpPr>
          <p:grpSp>
            <p:nvGrpSpPr>
              <p:cNvPr id="215" name="Group 214">
                <a:extLst>
                  <a:ext uri="{FF2B5EF4-FFF2-40B4-BE49-F238E27FC236}">
                    <a16:creationId xmlns:a16="http://schemas.microsoft.com/office/drawing/2014/main" id="{D8F37D80-2692-2042-BA29-3DDDD1A20733}"/>
                  </a:ext>
                </a:extLst>
              </p:cNvPr>
              <p:cNvGrpSpPr/>
              <p:nvPr/>
            </p:nvGrpSpPr>
            <p:grpSpPr>
              <a:xfrm>
                <a:off x="9448617" y="2734007"/>
                <a:ext cx="1354651" cy="644838"/>
                <a:chOff x="10524536" y="2225443"/>
                <a:chExt cx="1934850" cy="1137482"/>
              </a:xfrm>
            </p:grpSpPr>
            <p:pic>
              <p:nvPicPr>
                <p:cNvPr id="216" name="Picture 215">
                  <a:extLst>
                    <a:ext uri="{FF2B5EF4-FFF2-40B4-BE49-F238E27FC236}">
                      <a16:creationId xmlns:a16="http://schemas.microsoft.com/office/drawing/2014/main" id="{C467D700-22BA-4046-9BEF-929018CED4DF}"/>
                    </a:ext>
                  </a:extLst>
                </p:cNvPr>
                <p:cNvPicPr>
                  <a:picLocks noChangeAspect="1"/>
                </p:cNvPicPr>
                <p:nvPr/>
              </p:nvPicPr>
              <p:blipFill>
                <a:blip r:embed="rId2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922117" y="2225443"/>
                  <a:ext cx="856662" cy="856662"/>
                </a:xfrm>
                <a:prstGeom prst="rect">
                  <a:avLst/>
                </a:prstGeom>
                <a:solidFill>
                  <a:srgbClr val="FF0000"/>
                </a:solidFill>
              </p:spPr>
            </p:pic>
            <p:sp>
              <p:nvSpPr>
                <p:cNvPr id="217" name="TextBox 76">
                  <a:extLst>
                    <a:ext uri="{FF2B5EF4-FFF2-40B4-BE49-F238E27FC236}">
                      <a16:creationId xmlns:a16="http://schemas.microsoft.com/office/drawing/2014/main" id="{62D84AE9-1EBD-4F45-96B9-F4D521FE133B}"/>
                    </a:ext>
                  </a:extLst>
                </p:cNvPr>
                <p:cNvSpPr txBox="1"/>
                <p:nvPr/>
              </p:nvSpPr>
              <p:spPr>
                <a:xfrm>
                  <a:off x="10524536" y="3055147"/>
                  <a:ext cx="1934850" cy="3077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accent1"/>
                      </a:solidFill>
                    </a:rPr>
                    <a:t>Employee Exit</a:t>
                  </a:r>
                </a:p>
              </p:txBody>
            </p:sp>
          </p:grpSp>
          <p:grpSp>
            <p:nvGrpSpPr>
              <p:cNvPr id="9" name="Group 8">
                <a:extLst>
                  <a:ext uri="{FF2B5EF4-FFF2-40B4-BE49-F238E27FC236}">
                    <a16:creationId xmlns:a16="http://schemas.microsoft.com/office/drawing/2014/main" id="{1AEE5C9A-288B-7949-B930-E9D0EEFDF930}"/>
                  </a:ext>
                </a:extLst>
              </p:cNvPr>
              <p:cNvGrpSpPr/>
              <p:nvPr/>
            </p:nvGrpSpPr>
            <p:grpSpPr>
              <a:xfrm>
                <a:off x="11061815" y="2608385"/>
                <a:ext cx="616075" cy="653653"/>
                <a:chOff x="11489427" y="2211413"/>
                <a:chExt cx="727864" cy="906700"/>
              </a:xfrm>
            </p:grpSpPr>
            <p:pic>
              <p:nvPicPr>
                <p:cNvPr id="235" name="Picture 234">
                  <a:extLst>
                    <a:ext uri="{FF2B5EF4-FFF2-40B4-BE49-F238E27FC236}">
                      <a16:creationId xmlns:a16="http://schemas.microsoft.com/office/drawing/2014/main" id="{392AECAE-B96B-5B4F-8F27-DFCCD7380E2F}"/>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489427" y="2211413"/>
                  <a:ext cx="727864" cy="727864"/>
                </a:xfrm>
                <a:prstGeom prst="roundRect">
                  <a:avLst>
                    <a:gd name="adj" fmla="val 8594"/>
                  </a:avLst>
                </a:prstGeom>
                <a:solidFill>
                  <a:srgbClr val="FFFFFF">
                    <a:shade val="85000"/>
                  </a:srgbClr>
                </a:solidFill>
                <a:ln>
                  <a:noFill/>
                </a:ln>
                <a:effectLst>
                  <a:outerShdw blurRad="76200" dist="12700" dir="2700000" sy="-23000" kx="-800400" algn="bl" rotWithShape="0">
                    <a:prstClr val="black">
                      <a:alpha val="20000"/>
                    </a:prstClr>
                  </a:outerShdw>
                  <a:reflection blurRad="12700" stA="38000" endPos="28000" dist="5000" dir="5400000" sy="-100000" algn="bl" rotWithShape="0"/>
                </a:effectLst>
              </p:spPr>
            </p:pic>
            <p:pic>
              <p:nvPicPr>
                <p:cNvPr id="237" name="Picture 236">
                  <a:extLst>
                    <a:ext uri="{FF2B5EF4-FFF2-40B4-BE49-F238E27FC236}">
                      <a16:creationId xmlns:a16="http://schemas.microsoft.com/office/drawing/2014/main" id="{ACB26A3A-4747-9B42-9B9B-0F8B59278A4A}"/>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7767" r="27449"/>
                <a:stretch/>
              </p:blipFill>
              <p:spPr>
                <a:xfrm>
                  <a:off x="11924835" y="2864812"/>
                  <a:ext cx="178362" cy="169586"/>
                </a:xfrm>
                <a:prstGeom prst="rect">
                  <a:avLst/>
                </a:prstGeom>
              </p:spPr>
            </p:pic>
            <p:pic>
              <p:nvPicPr>
                <p:cNvPr id="238" name="Picture 237">
                  <a:extLst>
                    <a:ext uri="{FF2B5EF4-FFF2-40B4-BE49-F238E27FC236}">
                      <a16:creationId xmlns:a16="http://schemas.microsoft.com/office/drawing/2014/main" id="{00B1A62D-45A7-934F-82A7-2F800A2C8536}"/>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1559359" y="2810773"/>
                  <a:ext cx="257008" cy="257008"/>
                </a:xfrm>
                <a:prstGeom prst="rect">
                  <a:avLst/>
                </a:prstGeom>
              </p:spPr>
            </p:pic>
            <p:sp>
              <p:nvSpPr>
                <p:cNvPr id="239" name="Rectangle 238">
                  <a:extLst>
                    <a:ext uri="{FF2B5EF4-FFF2-40B4-BE49-F238E27FC236}">
                      <a16:creationId xmlns:a16="http://schemas.microsoft.com/office/drawing/2014/main" id="{796581EA-F7BB-CC4D-9667-B067CE000318}"/>
                    </a:ext>
                  </a:extLst>
                </p:cNvPr>
                <p:cNvSpPr/>
                <p:nvPr/>
              </p:nvSpPr>
              <p:spPr>
                <a:xfrm>
                  <a:off x="11567188" y="2775575"/>
                  <a:ext cx="561767" cy="34253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accent1"/>
                    </a:solidFill>
                  </a:endParaRPr>
                </a:p>
              </p:txBody>
            </p:sp>
          </p:grpSp>
        </p:grpSp>
      </p:grpSp>
      <p:sp>
        <p:nvSpPr>
          <p:cNvPr id="97" name="Title 2">
            <a:extLst>
              <a:ext uri="{FF2B5EF4-FFF2-40B4-BE49-F238E27FC236}">
                <a16:creationId xmlns:a16="http://schemas.microsoft.com/office/drawing/2014/main" id="{56E0C45C-CF78-3942-A4C8-C7571E0FB509}"/>
              </a:ext>
            </a:extLst>
          </p:cNvPr>
          <p:cNvSpPr>
            <a:spLocks noGrp="1"/>
          </p:cNvSpPr>
          <p:nvPr>
            <p:ph type="title"/>
          </p:nvPr>
        </p:nvSpPr>
        <p:spPr>
          <a:xfrm>
            <a:off x="775116" y="-24161"/>
            <a:ext cx="9156022"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 IGA - User Journey Overview – High Level</a:t>
            </a:r>
          </a:p>
        </p:txBody>
      </p:sp>
      <p:grpSp>
        <p:nvGrpSpPr>
          <p:cNvPr id="22" name="Group 21">
            <a:extLst>
              <a:ext uri="{FF2B5EF4-FFF2-40B4-BE49-F238E27FC236}">
                <a16:creationId xmlns:a16="http://schemas.microsoft.com/office/drawing/2014/main" id="{A3E4A487-C909-794F-804F-38DBAFAAF86A}"/>
              </a:ext>
            </a:extLst>
          </p:cNvPr>
          <p:cNvGrpSpPr/>
          <p:nvPr/>
        </p:nvGrpSpPr>
        <p:grpSpPr>
          <a:xfrm>
            <a:off x="2756892" y="1688434"/>
            <a:ext cx="1907726" cy="1816431"/>
            <a:chOff x="2756892" y="1688434"/>
            <a:chExt cx="1907726" cy="1816431"/>
          </a:xfrm>
        </p:grpSpPr>
        <p:sp>
          <p:nvSpPr>
            <p:cNvPr id="63" name="Freeform 62">
              <a:extLst>
                <a:ext uri="{FF2B5EF4-FFF2-40B4-BE49-F238E27FC236}">
                  <a16:creationId xmlns:a16="http://schemas.microsoft.com/office/drawing/2014/main" id="{3639075E-32E6-E647-9229-17B934DBD7D4}"/>
                </a:ext>
              </a:extLst>
            </p:cNvPr>
            <p:cNvSpPr/>
            <p:nvPr/>
          </p:nvSpPr>
          <p:spPr bwMode="auto">
            <a:xfrm>
              <a:off x="2756892" y="1688434"/>
              <a:ext cx="761170" cy="1816431"/>
            </a:xfrm>
            <a:custGeom>
              <a:avLst/>
              <a:gdLst>
                <a:gd name="connsiteX0" fmla="*/ 639574 w 739938"/>
                <a:gd name="connsiteY0" fmla="*/ 0 h 1806063"/>
                <a:gd name="connsiteX1" fmla="*/ 739938 w 739938"/>
                <a:gd name="connsiteY1" fmla="*/ 72919 h 1806063"/>
                <a:gd name="connsiteX2" fmla="*/ 668765 w 739938"/>
                <a:gd name="connsiteY2" fmla="*/ 164462 h 1806063"/>
                <a:gd name="connsiteX3" fmla="*/ 514350 w 739938"/>
                <a:gd name="connsiteY3" fmla="*/ 408926 h 1806063"/>
                <a:gd name="connsiteX4" fmla="*/ 509106 w 739938"/>
                <a:gd name="connsiteY4" fmla="*/ 419395 h 1806063"/>
                <a:gd name="connsiteX5" fmla="*/ 503412 w 739938"/>
                <a:gd name="connsiteY5" fmla="*/ 428308 h 1806063"/>
                <a:gd name="connsiteX6" fmla="*/ 133002 w 739938"/>
                <a:gd name="connsiteY6" fmla="*/ 1682660 h 1806063"/>
                <a:gd name="connsiteX7" fmla="*/ 129720 w 739938"/>
                <a:gd name="connsiteY7" fmla="*/ 1806063 h 1806063"/>
                <a:gd name="connsiteX8" fmla="*/ 0 w 739938"/>
                <a:gd name="connsiteY8" fmla="*/ 1806063 h 1806063"/>
                <a:gd name="connsiteX9" fmla="*/ 3452 w 739938"/>
                <a:gd name="connsiteY9" fmla="*/ 1675984 h 1806063"/>
                <a:gd name="connsiteX10" fmla="*/ 551246 w 739938"/>
                <a:gd name="connsiteY10" fmla="*/ 112550 h 1806063"/>
                <a:gd name="connsiteX11" fmla="*/ 639574 w 739938"/>
                <a:gd name="connsiteY11" fmla="*/ 0 h 180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9938" h="1806063">
                  <a:moveTo>
                    <a:pt x="639574" y="0"/>
                  </a:moveTo>
                  <a:lnTo>
                    <a:pt x="739938" y="72919"/>
                  </a:lnTo>
                  <a:lnTo>
                    <a:pt x="668765" y="164462"/>
                  </a:lnTo>
                  <a:cubicBezTo>
                    <a:pt x="613365" y="243331"/>
                    <a:pt x="561807" y="324902"/>
                    <a:pt x="514350" y="408926"/>
                  </a:cubicBezTo>
                  <a:lnTo>
                    <a:pt x="509106" y="419395"/>
                  </a:lnTo>
                  <a:lnTo>
                    <a:pt x="503412" y="428308"/>
                  </a:lnTo>
                  <a:cubicBezTo>
                    <a:pt x="288490" y="804508"/>
                    <a:pt x="157125" y="1230132"/>
                    <a:pt x="133002" y="1682660"/>
                  </a:cubicBezTo>
                  <a:lnTo>
                    <a:pt x="129720" y="1806063"/>
                  </a:lnTo>
                  <a:lnTo>
                    <a:pt x="0" y="1806063"/>
                  </a:lnTo>
                  <a:lnTo>
                    <a:pt x="3452" y="1675984"/>
                  </a:lnTo>
                  <a:cubicBezTo>
                    <a:pt x="34169" y="1098574"/>
                    <a:pt x="231784" y="563121"/>
                    <a:pt x="551246" y="112550"/>
                  </a:cubicBezTo>
                  <a:lnTo>
                    <a:pt x="639574" y="0"/>
                  </a:ln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59" name="Freeform 58">
              <a:extLst>
                <a:ext uri="{FF2B5EF4-FFF2-40B4-BE49-F238E27FC236}">
                  <a16:creationId xmlns:a16="http://schemas.microsoft.com/office/drawing/2014/main" id="{98461C3A-AC4D-CC49-8256-B567375FD475}"/>
                </a:ext>
              </a:extLst>
            </p:cNvPr>
            <p:cNvSpPr/>
            <p:nvPr/>
          </p:nvSpPr>
          <p:spPr bwMode="auto">
            <a:xfrm>
              <a:off x="2903689" y="1765061"/>
              <a:ext cx="1760929" cy="1739803"/>
            </a:xfrm>
            <a:custGeom>
              <a:avLst/>
              <a:gdLst>
                <a:gd name="connsiteX0" fmla="*/ 601741 w 1711809"/>
                <a:gd name="connsiteY0" fmla="*/ 0 h 1729872"/>
                <a:gd name="connsiteX1" fmla="*/ 1711809 w 1711809"/>
                <a:gd name="connsiteY1" fmla="*/ 806511 h 1729872"/>
                <a:gd name="connsiteX2" fmla="*/ 1660430 w 1711809"/>
                <a:gd name="connsiteY2" fmla="*/ 864566 h 1729872"/>
                <a:gd name="connsiteX3" fmla="*/ 1367574 w 1711809"/>
                <a:gd name="connsiteY3" fmla="*/ 1674648 h 1729872"/>
                <a:gd name="connsiteX4" fmla="*/ 1370875 w 1711809"/>
                <a:gd name="connsiteY4" fmla="*/ 1729872 h 1729872"/>
                <a:gd name="connsiteX5" fmla="*/ 0 w 1711809"/>
                <a:gd name="connsiteY5" fmla="*/ 1729872 h 1729872"/>
                <a:gd name="connsiteX6" fmla="*/ 3586 w 1711809"/>
                <a:gd name="connsiteY6" fmla="*/ 1593451 h 1729872"/>
                <a:gd name="connsiteX7" fmla="*/ 241834 w 1711809"/>
                <a:gd name="connsiteY7" fmla="*/ 591918 h 1729872"/>
                <a:gd name="connsiteX8" fmla="*/ 366405 w 1711809"/>
                <a:gd name="connsiteY8" fmla="*/ 343204 h 1729872"/>
                <a:gd name="connsiteX9" fmla="*/ 516111 w 1711809"/>
                <a:gd name="connsiteY9" fmla="*/ 108887 h 1729872"/>
                <a:gd name="connsiteX10" fmla="*/ 601741 w 1711809"/>
                <a:gd name="connsiteY10" fmla="*/ 0 h 172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1809" h="1729872">
                  <a:moveTo>
                    <a:pt x="601741" y="0"/>
                  </a:moveTo>
                  <a:lnTo>
                    <a:pt x="1711809" y="806511"/>
                  </a:lnTo>
                  <a:lnTo>
                    <a:pt x="1660430" y="864566"/>
                  </a:lnTo>
                  <a:cubicBezTo>
                    <a:pt x="1475536" y="1095809"/>
                    <a:pt x="1367574" y="1374575"/>
                    <a:pt x="1367574" y="1674648"/>
                  </a:cubicBezTo>
                  <a:lnTo>
                    <a:pt x="1370875" y="1729872"/>
                  </a:lnTo>
                  <a:lnTo>
                    <a:pt x="0" y="1729872"/>
                  </a:lnTo>
                  <a:lnTo>
                    <a:pt x="3586" y="1593451"/>
                  </a:lnTo>
                  <a:cubicBezTo>
                    <a:pt x="22230" y="1239699"/>
                    <a:pt x="105337" y="902305"/>
                    <a:pt x="241834" y="591918"/>
                  </a:cubicBezTo>
                  <a:lnTo>
                    <a:pt x="366405" y="343204"/>
                  </a:lnTo>
                  <a:lnTo>
                    <a:pt x="516111" y="108887"/>
                  </a:lnTo>
                  <a:lnTo>
                    <a:pt x="601741" y="0"/>
                  </a:lnTo>
                  <a:close/>
                </a:path>
              </a:pathLst>
            </a:custGeom>
            <a:solidFill>
              <a:schemeClr val="tx1">
                <a:lumMod val="20000"/>
                <a:lumOff val="80000"/>
              </a:schemeClr>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52" name="Rectangle 151">
              <a:extLst>
                <a:ext uri="{FF2B5EF4-FFF2-40B4-BE49-F238E27FC236}">
                  <a16:creationId xmlns:a16="http://schemas.microsoft.com/office/drawing/2014/main" id="{8B01CC06-9339-DF4F-921C-700ECF7A834F}"/>
                </a:ext>
              </a:extLst>
            </p:cNvPr>
            <p:cNvSpPr/>
            <p:nvPr/>
          </p:nvSpPr>
          <p:spPr>
            <a:xfrm>
              <a:off x="3017305" y="2202187"/>
              <a:ext cx="1421100" cy="523220"/>
            </a:xfrm>
            <a:prstGeom prst="rect">
              <a:avLst/>
            </a:prstGeom>
          </p:spPr>
          <p:txBody>
            <a:bodyPr wrap="square">
              <a:spAutoFit/>
            </a:bodyPr>
            <a:lstStyle/>
            <a:p>
              <a:r>
                <a:rPr lang="en-US" sz="1400" dirty="0">
                  <a:solidFill>
                    <a:schemeClr val="accent1"/>
                  </a:solidFill>
                </a:rPr>
                <a:t>Birth Right Automation</a:t>
              </a:r>
            </a:p>
          </p:txBody>
        </p:sp>
        <p:grpSp>
          <p:nvGrpSpPr>
            <p:cNvPr id="11" name="Group 10">
              <a:extLst>
                <a:ext uri="{FF2B5EF4-FFF2-40B4-BE49-F238E27FC236}">
                  <a16:creationId xmlns:a16="http://schemas.microsoft.com/office/drawing/2014/main" id="{7AB28198-05F8-2C47-AB30-D2F8BE62D159}"/>
                </a:ext>
              </a:extLst>
            </p:cNvPr>
            <p:cNvGrpSpPr/>
            <p:nvPr/>
          </p:nvGrpSpPr>
          <p:grpSpPr>
            <a:xfrm>
              <a:off x="3888162" y="2612285"/>
              <a:ext cx="733872" cy="753391"/>
              <a:chOff x="6921919" y="113627"/>
              <a:chExt cx="841453" cy="841248"/>
            </a:xfrm>
          </p:grpSpPr>
          <p:sp>
            <p:nvSpPr>
              <p:cNvPr id="98" name="Oval 97">
                <a:extLst>
                  <a:ext uri="{FF2B5EF4-FFF2-40B4-BE49-F238E27FC236}">
                    <a16:creationId xmlns:a16="http://schemas.microsoft.com/office/drawing/2014/main" id="{AF63B400-E1FE-8E4A-9A8B-36F9633CEEA2}"/>
                  </a:ext>
                </a:extLst>
              </p:cNvPr>
              <p:cNvSpPr/>
              <p:nvPr/>
            </p:nvSpPr>
            <p:spPr bwMode="auto">
              <a:xfrm>
                <a:off x="6921919" y="113627"/>
                <a:ext cx="841453" cy="841248"/>
              </a:xfrm>
              <a:prstGeom prst="ellipse">
                <a:avLst/>
              </a:prstGeom>
              <a:solidFill>
                <a:srgbClr val="00206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99" name="Freeform 1015">
                <a:extLst>
                  <a:ext uri="{FF2B5EF4-FFF2-40B4-BE49-F238E27FC236}">
                    <a16:creationId xmlns:a16="http://schemas.microsoft.com/office/drawing/2014/main" id="{7F14684A-B840-1649-9ADC-67484F93691E}"/>
                  </a:ext>
                </a:extLst>
              </p:cNvPr>
              <p:cNvSpPr>
                <a:spLocks noChangeAspect="1" noChangeArrowheads="1"/>
              </p:cNvSpPr>
              <p:nvPr/>
            </p:nvSpPr>
            <p:spPr bwMode="auto">
              <a:xfrm>
                <a:off x="7037147" y="210436"/>
                <a:ext cx="561067" cy="557689"/>
              </a:xfrm>
              <a:custGeom>
                <a:avLst/>
                <a:gdLst>
                  <a:gd name="T0" fmla="*/ 3727477 w 290153"/>
                  <a:gd name="T1" fmla="*/ 5735232 h 288566"/>
                  <a:gd name="T2" fmla="*/ 944831 w 290153"/>
                  <a:gd name="T3" fmla="*/ 5016718 h 288566"/>
                  <a:gd name="T4" fmla="*/ 853749 w 290153"/>
                  <a:gd name="T5" fmla="*/ 5649022 h 288566"/>
                  <a:gd name="T6" fmla="*/ 2458850 w 290153"/>
                  <a:gd name="T7" fmla="*/ 4420973 h 288566"/>
                  <a:gd name="T8" fmla="*/ 1672601 w 290153"/>
                  <a:gd name="T9" fmla="*/ 4085247 h 288566"/>
                  <a:gd name="T10" fmla="*/ 1672601 w 290153"/>
                  <a:gd name="T11" fmla="*/ 4085247 h 288566"/>
                  <a:gd name="T12" fmla="*/ 2315881 w 290153"/>
                  <a:gd name="T13" fmla="*/ 4299534 h 288566"/>
                  <a:gd name="T14" fmla="*/ 2315881 w 290153"/>
                  <a:gd name="T15" fmla="*/ 3835269 h 288566"/>
                  <a:gd name="T16" fmla="*/ 2894849 w 290153"/>
                  <a:gd name="T17" fmla="*/ 1963821 h 288566"/>
                  <a:gd name="T18" fmla="*/ 1415279 w 290153"/>
                  <a:gd name="T19" fmla="*/ 2042378 h 288566"/>
                  <a:gd name="T20" fmla="*/ 2315881 w 290153"/>
                  <a:gd name="T21" fmla="*/ 1463808 h 288566"/>
                  <a:gd name="T22" fmla="*/ 3309455 w 290153"/>
                  <a:gd name="T23" fmla="*/ 3149521 h 288566"/>
                  <a:gd name="T24" fmla="*/ 3573938 w 290153"/>
                  <a:gd name="T25" fmla="*/ 978081 h 288566"/>
                  <a:gd name="T26" fmla="*/ 2944912 w 290153"/>
                  <a:gd name="T27" fmla="*/ 3606674 h 288566"/>
                  <a:gd name="T28" fmla="*/ 4631807 w 290153"/>
                  <a:gd name="T29" fmla="*/ 5020975 h 288566"/>
                  <a:gd name="T30" fmla="*/ 4460268 w 290153"/>
                  <a:gd name="T31" fmla="*/ 5020975 h 288566"/>
                  <a:gd name="T32" fmla="*/ 2873435 w 290153"/>
                  <a:gd name="T33" fmla="*/ 4963828 h 288566"/>
                  <a:gd name="T34" fmla="*/ 2401687 w 290153"/>
                  <a:gd name="T35" fmla="*/ 5649579 h 288566"/>
                  <a:gd name="T36" fmla="*/ 1829879 w 290153"/>
                  <a:gd name="T37" fmla="*/ 4949548 h 288566"/>
                  <a:gd name="T38" fmla="*/ 1258012 w 290153"/>
                  <a:gd name="T39" fmla="*/ 4285270 h 288566"/>
                  <a:gd name="T40" fmla="*/ 85735 w 290153"/>
                  <a:gd name="T41" fmla="*/ 5735275 h 288566"/>
                  <a:gd name="T42" fmla="*/ 1308031 w 290153"/>
                  <a:gd name="T43" fmla="*/ 4099553 h 288566"/>
                  <a:gd name="T44" fmla="*/ 2315881 w 290153"/>
                  <a:gd name="T45" fmla="*/ 1285263 h 288566"/>
                  <a:gd name="T46" fmla="*/ 3754227 w 290153"/>
                  <a:gd name="T47" fmla="*/ 0 h 288566"/>
                  <a:gd name="T48" fmla="*/ 4298117 w 290153"/>
                  <a:gd name="T49" fmla="*/ 278102 h 288566"/>
                  <a:gd name="T50" fmla="*/ 4899251 w 290153"/>
                  <a:gd name="T51" fmla="*/ 627549 h 288566"/>
                  <a:gd name="T52" fmla="*/ 5414510 w 290153"/>
                  <a:gd name="T53" fmla="*/ 948511 h 288566"/>
                  <a:gd name="T54" fmla="*/ 5385903 w 290153"/>
                  <a:gd name="T55" fmla="*/ 1825671 h 288566"/>
                  <a:gd name="T56" fmla="*/ 5593426 w 290153"/>
                  <a:gd name="T57" fmla="*/ 2517452 h 288566"/>
                  <a:gd name="T58" fmla="*/ 5593426 w 290153"/>
                  <a:gd name="T59" fmla="*/ 2981011 h 288566"/>
                  <a:gd name="T60" fmla="*/ 5149735 w 290153"/>
                  <a:gd name="T61" fmla="*/ 3465932 h 288566"/>
                  <a:gd name="T62" fmla="*/ 4920725 w 290153"/>
                  <a:gd name="T63" fmla="*/ 3858186 h 288566"/>
                  <a:gd name="T64" fmla="*/ 4298117 w 290153"/>
                  <a:gd name="T65" fmla="*/ 4057854 h 288566"/>
                  <a:gd name="T66" fmla="*/ 3847274 w 290153"/>
                  <a:gd name="T67" fmla="*/ 3786855 h 288566"/>
                  <a:gd name="T68" fmla="*/ 4469877 w 290153"/>
                  <a:gd name="T69" fmla="*/ 3979394 h 288566"/>
                  <a:gd name="T70" fmla="*/ 4627309 w 290153"/>
                  <a:gd name="T71" fmla="*/ 3444543 h 288566"/>
                  <a:gd name="T72" fmla="*/ 5264230 w 290153"/>
                  <a:gd name="T73" fmla="*/ 3301920 h 288566"/>
                  <a:gd name="T74" fmla="*/ 5128264 w 290153"/>
                  <a:gd name="T75" fmla="*/ 2767025 h 288566"/>
                  <a:gd name="T76" fmla="*/ 5607720 w 290153"/>
                  <a:gd name="T77" fmla="*/ 2332016 h 288566"/>
                  <a:gd name="T78" fmla="*/ 5221281 w 290153"/>
                  <a:gd name="T79" fmla="*/ 1925533 h 288566"/>
                  <a:gd name="T80" fmla="*/ 5414510 w 290153"/>
                  <a:gd name="T81" fmla="*/ 1305087 h 288566"/>
                  <a:gd name="T82" fmla="*/ 4877782 w 290153"/>
                  <a:gd name="T83" fmla="*/ 1148178 h 288566"/>
                  <a:gd name="T84" fmla="*/ 4748972 w 290153"/>
                  <a:gd name="T85" fmla="*/ 527713 h 288566"/>
                  <a:gd name="T86" fmla="*/ 4305281 w 290153"/>
                  <a:gd name="T87" fmla="*/ 613307 h 288566"/>
                  <a:gd name="T88" fmla="*/ 3775726 w 290153"/>
                  <a:gd name="T89" fmla="*/ 185457 h 288566"/>
                  <a:gd name="T90" fmla="*/ 3432194 w 290153"/>
                  <a:gd name="T91" fmla="*/ 470693 h 288566"/>
                  <a:gd name="T92" fmla="*/ 2759512 w 290153"/>
                  <a:gd name="T93" fmla="*/ 370791 h 288566"/>
                  <a:gd name="T94" fmla="*/ 2458954 w 290153"/>
                  <a:gd name="T95" fmla="*/ 541993 h 288566"/>
                  <a:gd name="T96" fmla="*/ 2208472 w 290153"/>
                  <a:gd name="T97" fmla="*/ 1176724 h 288566"/>
                  <a:gd name="T98" fmla="*/ 1764803 w 290153"/>
                  <a:gd name="T99" fmla="*/ 1169555 h 288566"/>
                  <a:gd name="T100" fmla="*/ 2237078 w 290153"/>
                  <a:gd name="T101" fmla="*/ 984179 h 288566"/>
                  <a:gd name="T102" fmla="*/ 2380218 w 290153"/>
                  <a:gd name="T103" fmla="*/ 370791 h 288566"/>
                  <a:gd name="T104" fmla="*/ 3253304 w 290153"/>
                  <a:gd name="T105" fmla="*/ 399363 h 288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0153" h="288566">
                    <a:moveTo>
                      <a:pt x="187134" y="252412"/>
                    </a:moveTo>
                    <a:cubicBezTo>
                      <a:pt x="189801" y="252412"/>
                      <a:pt x="191706" y="254220"/>
                      <a:pt x="191706" y="256389"/>
                    </a:cubicBezTo>
                    <a:lnTo>
                      <a:pt x="191706" y="284226"/>
                    </a:lnTo>
                    <a:cubicBezTo>
                      <a:pt x="191706" y="286756"/>
                      <a:pt x="189801" y="288564"/>
                      <a:pt x="187134" y="288564"/>
                    </a:cubicBezTo>
                    <a:cubicBezTo>
                      <a:pt x="184467" y="288564"/>
                      <a:pt x="182562" y="286756"/>
                      <a:pt x="182562" y="284226"/>
                    </a:cubicBezTo>
                    <a:lnTo>
                      <a:pt x="182562" y="256389"/>
                    </a:lnTo>
                    <a:cubicBezTo>
                      <a:pt x="182562" y="254220"/>
                      <a:pt x="184467" y="252412"/>
                      <a:pt x="187134" y="252412"/>
                    </a:cubicBezTo>
                    <a:close/>
                    <a:moveTo>
                      <a:pt x="47434" y="252412"/>
                    </a:moveTo>
                    <a:cubicBezTo>
                      <a:pt x="49720" y="252412"/>
                      <a:pt x="52006" y="254220"/>
                      <a:pt x="52006" y="256389"/>
                    </a:cubicBezTo>
                    <a:lnTo>
                      <a:pt x="52006" y="284226"/>
                    </a:lnTo>
                    <a:cubicBezTo>
                      <a:pt x="52006" y="286756"/>
                      <a:pt x="49720" y="288564"/>
                      <a:pt x="47434" y="288564"/>
                    </a:cubicBezTo>
                    <a:cubicBezTo>
                      <a:pt x="45148" y="288564"/>
                      <a:pt x="42862" y="286756"/>
                      <a:pt x="42862" y="284226"/>
                    </a:cubicBezTo>
                    <a:lnTo>
                      <a:pt x="42862" y="256389"/>
                    </a:lnTo>
                    <a:cubicBezTo>
                      <a:pt x="42862" y="254220"/>
                      <a:pt x="45148" y="252412"/>
                      <a:pt x="47434" y="252412"/>
                    </a:cubicBezTo>
                    <a:close/>
                    <a:moveTo>
                      <a:pt x="148564" y="205546"/>
                    </a:moveTo>
                    <a:lnTo>
                      <a:pt x="123444" y="222438"/>
                    </a:lnTo>
                    <a:lnTo>
                      <a:pt x="142463" y="238970"/>
                    </a:lnTo>
                    <a:lnTo>
                      <a:pt x="160047" y="213453"/>
                    </a:lnTo>
                    <a:cubicBezTo>
                      <a:pt x="155741" y="211656"/>
                      <a:pt x="151794" y="209140"/>
                      <a:pt x="148564" y="205546"/>
                    </a:cubicBezTo>
                    <a:close/>
                    <a:moveTo>
                      <a:pt x="83971" y="205546"/>
                    </a:moveTo>
                    <a:cubicBezTo>
                      <a:pt x="80741" y="209140"/>
                      <a:pt x="76794" y="211656"/>
                      <a:pt x="72129" y="213453"/>
                    </a:cubicBezTo>
                    <a:lnTo>
                      <a:pt x="89712" y="238970"/>
                    </a:lnTo>
                    <a:lnTo>
                      <a:pt x="109090" y="222438"/>
                    </a:lnTo>
                    <a:lnTo>
                      <a:pt x="83971" y="205546"/>
                    </a:lnTo>
                    <a:close/>
                    <a:moveTo>
                      <a:pt x="92224" y="186499"/>
                    </a:moveTo>
                    <a:lnTo>
                      <a:pt x="90430" y="193327"/>
                    </a:lnTo>
                    <a:cubicBezTo>
                      <a:pt x="90071" y="194765"/>
                      <a:pt x="89712" y="196562"/>
                      <a:pt x="88995" y="197999"/>
                    </a:cubicBezTo>
                    <a:lnTo>
                      <a:pt x="116267" y="216328"/>
                    </a:lnTo>
                    <a:lnTo>
                      <a:pt x="143540" y="197999"/>
                    </a:lnTo>
                    <a:cubicBezTo>
                      <a:pt x="143181" y="196562"/>
                      <a:pt x="142463" y="194765"/>
                      <a:pt x="142105" y="193327"/>
                    </a:cubicBezTo>
                    <a:lnTo>
                      <a:pt x="140310" y="186499"/>
                    </a:lnTo>
                    <a:cubicBezTo>
                      <a:pt x="133133" y="190811"/>
                      <a:pt x="124880" y="192968"/>
                      <a:pt x="116267" y="192968"/>
                    </a:cubicBezTo>
                    <a:cubicBezTo>
                      <a:pt x="107655" y="192968"/>
                      <a:pt x="99760" y="190811"/>
                      <a:pt x="92224" y="186499"/>
                    </a:cubicBezTo>
                    <a:close/>
                    <a:moveTo>
                      <a:pt x="116267" y="73650"/>
                    </a:moveTo>
                    <a:cubicBezTo>
                      <a:pt x="97607" y="73650"/>
                      <a:pt x="82894" y="81557"/>
                      <a:pt x="75000" y="95214"/>
                    </a:cubicBezTo>
                    <a:cubicBezTo>
                      <a:pt x="83253" y="99526"/>
                      <a:pt x="108014" y="109949"/>
                      <a:pt x="145334" y="98808"/>
                    </a:cubicBezTo>
                    <a:cubicBezTo>
                      <a:pt x="147846" y="97729"/>
                      <a:pt x="150358" y="99167"/>
                      <a:pt x="150717" y="101323"/>
                    </a:cubicBezTo>
                    <a:cubicBezTo>
                      <a:pt x="151794" y="103839"/>
                      <a:pt x="150358" y="106355"/>
                      <a:pt x="148205" y="106714"/>
                    </a:cubicBezTo>
                    <a:cubicBezTo>
                      <a:pt x="134569" y="111027"/>
                      <a:pt x="122368" y="112464"/>
                      <a:pt x="111961" y="112464"/>
                    </a:cubicBezTo>
                    <a:cubicBezTo>
                      <a:pt x="91866" y="112464"/>
                      <a:pt x="77870" y="106714"/>
                      <a:pt x="71052" y="102761"/>
                    </a:cubicBezTo>
                    <a:cubicBezTo>
                      <a:pt x="68899" y="109230"/>
                      <a:pt x="67464" y="116058"/>
                      <a:pt x="67464" y="123605"/>
                    </a:cubicBezTo>
                    <a:cubicBezTo>
                      <a:pt x="67464" y="157029"/>
                      <a:pt x="89712" y="183983"/>
                      <a:pt x="116267" y="183983"/>
                    </a:cubicBezTo>
                    <a:cubicBezTo>
                      <a:pt x="143181" y="183983"/>
                      <a:pt x="165071" y="157029"/>
                      <a:pt x="165071" y="123605"/>
                    </a:cubicBezTo>
                    <a:cubicBezTo>
                      <a:pt x="165071" y="93417"/>
                      <a:pt x="145693" y="73650"/>
                      <a:pt x="116267" y="73650"/>
                    </a:cubicBezTo>
                    <a:close/>
                    <a:moveTo>
                      <a:pt x="179425" y="57837"/>
                    </a:moveTo>
                    <a:cubicBezTo>
                      <a:pt x="166148" y="57837"/>
                      <a:pt x="153947" y="63228"/>
                      <a:pt x="144975" y="71494"/>
                    </a:cubicBezTo>
                    <a:cubicBezTo>
                      <a:pt x="162918" y="80838"/>
                      <a:pt x="173683" y="99526"/>
                      <a:pt x="173683" y="123605"/>
                    </a:cubicBezTo>
                    <a:cubicBezTo>
                      <a:pt x="173683" y="136543"/>
                      <a:pt x="170813" y="148044"/>
                      <a:pt x="166148" y="158466"/>
                    </a:cubicBezTo>
                    <a:cubicBezTo>
                      <a:pt x="170095" y="159544"/>
                      <a:pt x="174760" y="159904"/>
                      <a:pt x="179425" y="159904"/>
                    </a:cubicBezTo>
                    <a:cubicBezTo>
                      <a:pt x="207416" y="159904"/>
                      <a:pt x="230382" y="137262"/>
                      <a:pt x="230382" y="108870"/>
                    </a:cubicBezTo>
                    <a:cubicBezTo>
                      <a:pt x="230382" y="80838"/>
                      <a:pt x="207416" y="57837"/>
                      <a:pt x="179425" y="57837"/>
                    </a:cubicBezTo>
                    <a:close/>
                    <a:moveTo>
                      <a:pt x="179425" y="49212"/>
                    </a:moveTo>
                    <a:cubicBezTo>
                      <a:pt x="212081" y="49212"/>
                      <a:pt x="239353" y="76166"/>
                      <a:pt x="239353" y="108870"/>
                    </a:cubicBezTo>
                    <a:cubicBezTo>
                      <a:pt x="239353" y="142294"/>
                      <a:pt x="212081" y="168889"/>
                      <a:pt x="179425" y="168889"/>
                    </a:cubicBezTo>
                    <a:cubicBezTo>
                      <a:pt x="173325" y="168889"/>
                      <a:pt x="167224" y="167810"/>
                      <a:pt x="161483" y="166013"/>
                    </a:cubicBezTo>
                    <a:cubicBezTo>
                      <a:pt x="157894" y="172123"/>
                      <a:pt x="153229" y="177155"/>
                      <a:pt x="147846" y="181467"/>
                    </a:cubicBezTo>
                    <a:lnTo>
                      <a:pt x="150358" y="191171"/>
                    </a:lnTo>
                    <a:cubicBezTo>
                      <a:pt x="152511" y="198718"/>
                      <a:pt x="158971" y="205187"/>
                      <a:pt x="166865" y="206265"/>
                    </a:cubicBezTo>
                    <a:lnTo>
                      <a:pt x="197727" y="211656"/>
                    </a:lnTo>
                    <a:cubicBezTo>
                      <a:pt x="217822" y="215250"/>
                      <a:pt x="232535" y="232501"/>
                      <a:pt x="232535" y="252627"/>
                    </a:cubicBezTo>
                    <a:lnTo>
                      <a:pt x="232535" y="284253"/>
                    </a:lnTo>
                    <a:cubicBezTo>
                      <a:pt x="232535" y="286769"/>
                      <a:pt x="230382" y="288566"/>
                      <a:pt x="227870" y="288566"/>
                    </a:cubicBezTo>
                    <a:cubicBezTo>
                      <a:pt x="225717" y="288566"/>
                      <a:pt x="223923" y="286769"/>
                      <a:pt x="223923" y="284253"/>
                    </a:cubicBezTo>
                    <a:lnTo>
                      <a:pt x="223923" y="252627"/>
                    </a:lnTo>
                    <a:cubicBezTo>
                      <a:pt x="223923" y="236813"/>
                      <a:pt x="212081" y="223156"/>
                      <a:pt x="196291" y="220281"/>
                    </a:cubicBezTo>
                    <a:lnTo>
                      <a:pt x="169377" y="215609"/>
                    </a:lnTo>
                    <a:lnTo>
                      <a:pt x="147128" y="248314"/>
                    </a:lnTo>
                    <a:cubicBezTo>
                      <a:pt x="146411" y="249032"/>
                      <a:pt x="145334" y="249751"/>
                      <a:pt x="144258" y="249751"/>
                    </a:cubicBezTo>
                    <a:cubicBezTo>
                      <a:pt x="143899" y="250111"/>
                      <a:pt x="143540" y="250111"/>
                      <a:pt x="143540" y="250111"/>
                    </a:cubicBezTo>
                    <a:cubicBezTo>
                      <a:pt x="142463" y="250111"/>
                      <a:pt x="141387" y="249751"/>
                      <a:pt x="140669" y="249032"/>
                    </a:cubicBezTo>
                    <a:lnTo>
                      <a:pt x="120574" y="231422"/>
                    </a:lnTo>
                    <a:lnTo>
                      <a:pt x="120574" y="284253"/>
                    </a:lnTo>
                    <a:cubicBezTo>
                      <a:pt x="120574" y="286769"/>
                      <a:pt x="118779" y="288566"/>
                      <a:pt x="116267" y="288566"/>
                    </a:cubicBezTo>
                    <a:cubicBezTo>
                      <a:pt x="113755" y="288566"/>
                      <a:pt x="111961" y="286769"/>
                      <a:pt x="111961" y="284253"/>
                    </a:cubicBezTo>
                    <a:lnTo>
                      <a:pt x="111961" y="231422"/>
                    </a:lnTo>
                    <a:lnTo>
                      <a:pt x="91866" y="249032"/>
                    </a:lnTo>
                    <a:cubicBezTo>
                      <a:pt x="91148" y="249751"/>
                      <a:pt x="90071" y="250111"/>
                      <a:pt x="88995" y="250111"/>
                    </a:cubicBezTo>
                    <a:cubicBezTo>
                      <a:pt x="88636" y="250111"/>
                      <a:pt x="88636" y="250111"/>
                      <a:pt x="88277" y="249751"/>
                    </a:cubicBezTo>
                    <a:cubicBezTo>
                      <a:pt x="87200" y="249751"/>
                      <a:pt x="86124" y="249032"/>
                      <a:pt x="85406" y="248314"/>
                    </a:cubicBezTo>
                    <a:lnTo>
                      <a:pt x="63158" y="215609"/>
                    </a:lnTo>
                    <a:lnTo>
                      <a:pt x="36244" y="220281"/>
                    </a:lnTo>
                    <a:cubicBezTo>
                      <a:pt x="20454" y="223156"/>
                      <a:pt x="8612" y="236813"/>
                      <a:pt x="8612" y="252627"/>
                    </a:cubicBezTo>
                    <a:lnTo>
                      <a:pt x="8612" y="284253"/>
                    </a:lnTo>
                    <a:cubicBezTo>
                      <a:pt x="8612" y="286769"/>
                      <a:pt x="6818" y="288566"/>
                      <a:pt x="4306" y="288566"/>
                    </a:cubicBezTo>
                    <a:cubicBezTo>
                      <a:pt x="2153" y="288566"/>
                      <a:pt x="0" y="286769"/>
                      <a:pt x="0" y="284253"/>
                    </a:cubicBezTo>
                    <a:lnTo>
                      <a:pt x="0" y="252627"/>
                    </a:lnTo>
                    <a:cubicBezTo>
                      <a:pt x="0" y="232501"/>
                      <a:pt x="14713" y="215250"/>
                      <a:pt x="34808" y="211656"/>
                    </a:cubicBezTo>
                    <a:lnTo>
                      <a:pt x="65669" y="206265"/>
                    </a:lnTo>
                    <a:cubicBezTo>
                      <a:pt x="73564" y="205187"/>
                      <a:pt x="80023" y="198718"/>
                      <a:pt x="82177" y="191171"/>
                    </a:cubicBezTo>
                    <a:lnTo>
                      <a:pt x="84330" y="181467"/>
                    </a:lnTo>
                    <a:cubicBezTo>
                      <a:pt x="68899" y="168889"/>
                      <a:pt x="58851" y="147685"/>
                      <a:pt x="58851" y="123605"/>
                    </a:cubicBezTo>
                    <a:cubicBezTo>
                      <a:pt x="58851" y="88385"/>
                      <a:pt x="81818" y="64666"/>
                      <a:pt x="116267" y="64666"/>
                    </a:cubicBezTo>
                    <a:cubicBezTo>
                      <a:pt x="123444" y="64666"/>
                      <a:pt x="129904" y="66103"/>
                      <a:pt x="136004" y="67900"/>
                    </a:cubicBezTo>
                    <a:cubicBezTo>
                      <a:pt x="147128" y="56400"/>
                      <a:pt x="162559" y="49212"/>
                      <a:pt x="179425" y="49212"/>
                    </a:cubicBezTo>
                    <a:close/>
                    <a:moveTo>
                      <a:pt x="173029" y="0"/>
                    </a:moveTo>
                    <a:lnTo>
                      <a:pt x="188478" y="0"/>
                    </a:lnTo>
                    <a:cubicBezTo>
                      <a:pt x="194226" y="0"/>
                      <a:pt x="198178" y="4306"/>
                      <a:pt x="198178" y="9329"/>
                    </a:cubicBezTo>
                    <a:lnTo>
                      <a:pt x="198178" y="20094"/>
                    </a:lnTo>
                    <a:cubicBezTo>
                      <a:pt x="202130" y="20811"/>
                      <a:pt x="206442" y="21888"/>
                      <a:pt x="210394" y="23323"/>
                    </a:cubicBezTo>
                    <a:lnTo>
                      <a:pt x="215783" y="13994"/>
                    </a:lnTo>
                    <a:cubicBezTo>
                      <a:pt x="218298" y="9688"/>
                      <a:pt x="224046" y="7894"/>
                      <a:pt x="228717" y="10764"/>
                    </a:cubicBezTo>
                    <a:lnTo>
                      <a:pt x="242369" y="18658"/>
                    </a:lnTo>
                    <a:cubicBezTo>
                      <a:pt x="244525" y="19735"/>
                      <a:pt x="246321" y="21888"/>
                      <a:pt x="247040" y="24399"/>
                    </a:cubicBezTo>
                    <a:cubicBezTo>
                      <a:pt x="247399" y="26911"/>
                      <a:pt x="247399" y="29423"/>
                      <a:pt x="245962" y="31576"/>
                    </a:cubicBezTo>
                    <a:lnTo>
                      <a:pt x="240932" y="40546"/>
                    </a:lnTo>
                    <a:cubicBezTo>
                      <a:pt x="243806" y="43417"/>
                      <a:pt x="246681" y="46287"/>
                      <a:pt x="249195" y="49517"/>
                    </a:cubicBezTo>
                    <a:lnTo>
                      <a:pt x="258537" y="44134"/>
                    </a:lnTo>
                    <a:cubicBezTo>
                      <a:pt x="263207" y="41623"/>
                      <a:pt x="268956" y="43058"/>
                      <a:pt x="271830" y="47723"/>
                    </a:cubicBezTo>
                    <a:lnTo>
                      <a:pt x="279734" y="61358"/>
                    </a:lnTo>
                    <a:cubicBezTo>
                      <a:pt x="282249" y="66022"/>
                      <a:pt x="280812" y="71763"/>
                      <a:pt x="276141" y="74634"/>
                    </a:cubicBezTo>
                    <a:lnTo>
                      <a:pt x="266800" y="80016"/>
                    </a:lnTo>
                    <a:cubicBezTo>
                      <a:pt x="268237" y="83604"/>
                      <a:pt x="269315" y="87551"/>
                      <a:pt x="270393" y="91857"/>
                    </a:cubicBezTo>
                    <a:lnTo>
                      <a:pt x="280812" y="91857"/>
                    </a:lnTo>
                    <a:cubicBezTo>
                      <a:pt x="285842" y="91857"/>
                      <a:pt x="290153" y="96163"/>
                      <a:pt x="290153" y="101187"/>
                    </a:cubicBezTo>
                    <a:lnTo>
                      <a:pt x="290153" y="117333"/>
                    </a:lnTo>
                    <a:cubicBezTo>
                      <a:pt x="290153" y="122357"/>
                      <a:pt x="285842" y="126663"/>
                      <a:pt x="280812" y="126663"/>
                    </a:cubicBezTo>
                    <a:lnTo>
                      <a:pt x="270393" y="126663"/>
                    </a:lnTo>
                    <a:cubicBezTo>
                      <a:pt x="269315" y="130969"/>
                      <a:pt x="268237" y="134916"/>
                      <a:pt x="266800" y="138863"/>
                    </a:cubicBezTo>
                    <a:lnTo>
                      <a:pt x="276141" y="143886"/>
                    </a:lnTo>
                    <a:cubicBezTo>
                      <a:pt x="278297" y="145321"/>
                      <a:pt x="279734" y="147474"/>
                      <a:pt x="280812" y="149986"/>
                    </a:cubicBezTo>
                    <a:cubicBezTo>
                      <a:pt x="281171" y="152498"/>
                      <a:pt x="280812" y="155009"/>
                      <a:pt x="279734" y="157162"/>
                    </a:cubicBezTo>
                    <a:lnTo>
                      <a:pt x="271830" y="170797"/>
                    </a:lnTo>
                    <a:cubicBezTo>
                      <a:pt x="270393" y="172950"/>
                      <a:pt x="268237" y="174386"/>
                      <a:pt x="265722" y="175103"/>
                    </a:cubicBezTo>
                    <a:cubicBezTo>
                      <a:pt x="263207" y="175821"/>
                      <a:pt x="260692" y="175462"/>
                      <a:pt x="258537" y="174386"/>
                    </a:cubicBezTo>
                    <a:lnTo>
                      <a:pt x="249195" y="169003"/>
                    </a:lnTo>
                    <a:cubicBezTo>
                      <a:pt x="246681" y="172233"/>
                      <a:pt x="243806" y="175103"/>
                      <a:pt x="240932" y="177974"/>
                    </a:cubicBezTo>
                    <a:lnTo>
                      <a:pt x="245962" y="186944"/>
                    </a:lnTo>
                    <a:cubicBezTo>
                      <a:pt x="247399" y="189097"/>
                      <a:pt x="247399" y="191609"/>
                      <a:pt x="247040" y="194121"/>
                    </a:cubicBezTo>
                    <a:cubicBezTo>
                      <a:pt x="246321" y="196632"/>
                      <a:pt x="244525" y="198785"/>
                      <a:pt x="242369" y="199862"/>
                    </a:cubicBezTo>
                    <a:lnTo>
                      <a:pt x="228717" y="207756"/>
                    </a:lnTo>
                    <a:cubicBezTo>
                      <a:pt x="227280" y="208832"/>
                      <a:pt x="225483" y="209191"/>
                      <a:pt x="223687" y="209191"/>
                    </a:cubicBezTo>
                    <a:cubicBezTo>
                      <a:pt x="220813" y="209191"/>
                      <a:pt x="217220" y="207397"/>
                      <a:pt x="215783" y="204167"/>
                    </a:cubicBezTo>
                    <a:lnTo>
                      <a:pt x="210394" y="195197"/>
                    </a:lnTo>
                    <a:cubicBezTo>
                      <a:pt x="205364" y="196991"/>
                      <a:pt x="199975" y="198426"/>
                      <a:pt x="194586" y="199144"/>
                    </a:cubicBezTo>
                    <a:cubicBezTo>
                      <a:pt x="192071" y="199503"/>
                      <a:pt x="190274" y="198068"/>
                      <a:pt x="189556" y="195556"/>
                    </a:cubicBezTo>
                    <a:cubicBezTo>
                      <a:pt x="189196" y="193044"/>
                      <a:pt x="190993" y="190891"/>
                      <a:pt x="193148" y="190532"/>
                    </a:cubicBezTo>
                    <a:cubicBezTo>
                      <a:pt x="199256" y="189815"/>
                      <a:pt x="205005" y="188021"/>
                      <a:pt x="210753" y="185868"/>
                    </a:cubicBezTo>
                    <a:cubicBezTo>
                      <a:pt x="212549" y="185150"/>
                      <a:pt x="215064" y="185868"/>
                      <a:pt x="216142" y="187662"/>
                    </a:cubicBezTo>
                    <a:lnTo>
                      <a:pt x="223328" y="199862"/>
                    </a:lnTo>
                    <a:cubicBezTo>
                      <a:pt x="223328" y="200579"/>
                      <a:pt x="223687" y="200579"/>
                      <a:pt x="224405" y="200220"/>
                    </a:cubicBezTo>
                    <a:lnTo>
                      <a:pt x="238058" y="192326"/>
                    </a:lnTo>
                    <a:cubicBezTo>
                      <a:pt x="238417" y="192326"/>
                      <a:pt x="238417" y="191609"/>
                      <a:pt x="238417" y="191250"/>
                    </a:cubicBezTo>
                    <a:lnTo>
                      <a:pt x="231232" y="179050"/>
                    </a:lnTo>
                    <a:cubicBezTo>
                      <a:pt x="230154" y="176897"/>
                      <a:pt x="230513" y="174744"/>
                      <a:pt x="232310" y="173309"/>
                    </a:cubicBezTo>
                    <a:cubicBezTo>
                      <a:pt x="236980" y="169721"/>
                      <a:pt x="241291" y="165415"/>
                      <a:pt x="244884" y="160750"/>
                    </a:cubicBezTo>
                    <a:cubicBezTo>
                      <a:pt x="246321" y="158956"/>
                      <a:pt x="248836" y="158598"/>
                      <a:pt x="250633" y="159674"/>
                    </a:cubicBezTo>
                    <a:lnTo>
                      <a:pt x="262848" y="166492"/>
                    </a:lnTo>
                    <a:cubicBezTo>
                      <a:pt x="263207" y="166850"/>
                      <a:pt x="263926" y="166492"/>
                      <a:pt x="264285" y="166133"/>
                    </a:cubicBezTo>
                    <a:lnTo>
                      <a:pt x="271830" y="152856"/>
                    </a:lnTo>
                    <a:cubicBezTo>
                      <a:pt x="272189" y="152498"/>
                      <a:pt x="271830" y="151780"/>
                      <a:pt x="271830" y="151421"/>
                    </a:cubicBezTo>
                    <a:lnTo>
                      <a:pt x="259255" y="144245"/>
                    </a:lnTo>
                    <a:cubicBezTo>
                      <a:pt x="257459" y="143168"/>
                      <a:pt x="256740" y="141015"/>
                      <a:pt x="257459" y="139221"/>
                    </a:cubicBezTo>
                    <a:cubicBezTo>
                      <a:pt x="259614" y="133480"/>
                      <a:pt x="261052" y="127380"/>
                      <a:pt x="262129" y="121639"/>
                    </a:cubicBezTo>
                    <a:cubicBezTo>
                      <a:pt x="262489" y="119486"/>
                      <a:pt x="264285" y="118051"/>
                      <a:pt x="266441" y="118051"/>
                    </a:cubicBezTo>
                    <a:lnTo>
                      <a:pt x="280812" y="118051"/>
                    </a:lnTo>
                    <a:cubicBezTo>
                      <a:pt x="281171" y="118051"/>
                      <a:pt x="281530" y="117692"/>
                      <a:pt x="281530" y="117333"/>
                    </a:cubicBezTo>
                    <a:lnTo>
                      <a:pt x="281530" y="101187"/>
                    </a:lnTo>
                    <a:cubicBezTo>
                      <a:pt x="281530" y="100828"/>
                      <a:pt x="281171" y="100469"/>
                      <a:pt x="280812" y="100469"/>
                    </a:cubicBezTo>
                    <a:lnTo>
                      <a:pt x="266441" y="100469"/>
                    </a:lnTo>
                    <a:cubicBezTo>
                      <a:pt x="264285" y="100469"/>
                      <a:pt x="262489" y="99034"/>
                      <a:pt x="262129" y="96881"/>
                    </a:cubicBezTo>
                    <a:cubicBezTo>
                      <a:pt x="261052" y="90781"/>
                      <a:pt x="259614" y="85040"/>
                      <a:pt x="257459" y="79299"/>
                    </a:cubicBezTo>
                    <a:cubicBezTo>
                      <a:pt x="256740" y="77505"/>
                      <a:pt x="257459" y="75352"/>
                      <a:pt x="259255" y="73916"/>
                    </a:cubicBezTo>
                    <a:lnTo>
                      <a:pt x="271471" y="67099"/>
                    </a:lnTo>
                    <a:cubicBezTo>
                      <a:pt x="271830" y="66740"/>
                      <a:pt x="272189" y="66381"/>
                      <a:pt x="271830" y="65664"/>
                    </a:cubicBezTo>
                    <a:lnTo>
                      <a:pt x="264285" y="52387"/>
                    </a:lnTo>
                    <a:cubicBezTo>
                      <a:pt x="263926" y="52028"/>
                      <a:pt x="263207" y="51670"/>
                      <a:pt x="262848" y="52028"/>
                    </a:cubicBezTo>
                    <a:lnTo>
                      <a:pt x="250633" y="59205"/>
                    </a:lnTo>
                    <a:cubicBezTo>
                      <a:pt x="248836" y="59922"/>
                      <a:pt x="246321" y="59564"/>
                      <a:pt x="244884" y="57770"/>
                    </a:cubicBezTo>
                    <a:cubicBezTo>
                      <a:pt x="241291" y="53105"/>
                      <a:pt x="236980" y="48799"/>
                      <a:pt x="232310" y="45211"/>
                    </a:cubicBezTo>
                    <a:cubicBezTo>
                      <a:pt x="230513" y="43776"/>
                      <a:pt x="230154" y="41264"/>
                      <a:pt x="231232" y="39470"/>
                    </a:cubicBezTo>
                    <a:lnTo>
                      <a:pt x="238417" y="27270"/>
                    </a:lnTo>
                    <a:cubicBezTo>
                      <a:pt x="238417" y="26911"/>
                      <a:pt x="238417" y="26911"/>
                      <a:pt x="238417" y="26552"/>
                    </a:cubicBezTo>
                    <a:cubicBezTo>
                      <a:pt x="238417" y="26552"/>
                      <a:pt x="238058" y="26552"/>
                      <a:pt x="238058" y="26194"/>
                    </a:cubicBezTo>
                    <a:lnTo>
                      <a:pt x="224405" y="18299"/>
                    </a:lnTo>
                    <a:cubicBezTo>
                      <a:pt x="223687" y="17941"/>
                      <a:pt x="223328" y="17941"/>
                      <a:pt x="223328" y="18658"/>
                    </a:cubicBezTo>
                    <a:lnTo>
                      <a:pt x="216142" y="30858"/>
                    </a:lnTo>
                    <a:cubicBezTo>
                      <a:pt x="215064" y="32652"/>
                      <a:pt x="212549" y="33370"/>
                      <a:pt x="210753" y="32652"/>
                    </a:cubicBezTo>
                    <a:cubicBezTo>
                      <a:pt x="205005" y="30499"/>
                      <a:pt x="199256" y="28705"/>
                      <a:pt x="193148" y="27988"/>
                    </a:cubicBezTo>
                    <a:cubicBezTo>
                      <a:pt x="190993" y="27629"/>
                      <a:pt x="189556" y="25835"/>
                      <a:pt x="189556" y="23682"/>
                    </a:cubicBezTo>
                    <a:lnTo>
                      <a:pt x="189556" y="9329"/>
                    </a:lnTo>
                    <a:cubicBezTo>
                      <a:pt x="189556" y="8970"/>
                      <a:pt x="189196" y="8611"/>
                      <a:pt x="188478" y="8611"/>
                    </a:cubicBezTo>
                    <a:lnTo>
                      <a:pt x="173029" y="8611"/>
                    </a:lnTo>
                    <a:cubicBezTo>
                      <a:pt x="172670" y="8611"/>
                      <a:pt x="172310" y="8970"/>
                      <a:pt x="172310" y="9329"/>
                    </a:cubicBezTo>
                    <a:lnTo>
                      <a:pt x="172310" y="23682"/>
                    </a:lnTo>
                    <a:cubicBezTo>
                      <a:pt x="172310" y="25835"/>
                      <a:pt x="170514" y="27629"/>
                      <a:pt x="168358" y="27988"/>
                    </a:cubicBezTo>
                    <a:cubicBezTo>
                      <a:pt x="162251" y="28705"/>
                      <a:pt x="156502" y="30499"/>
                      <a:pt x="151113" y="32652"/>
                    </a:cubicBezTo>
                    <a:cubicBezTo>
                      <a:pt x="148957" y="33370"/>
                      <a:pt x="146802" y="32652"/>
                      <a:pt x="145724" y="30858"/>
                    </a:cubicBezTo>
                    <a:lnTo>
                      <a:pt x="138538" y="18658"/>
                    </a:lnTo>
                    <a:cubicBezTo>
                      <a:pt x="138179" y="17941"/>
                      <a:pt x="137820" y="17941"/>
                      <a:pt x="137461" y="18299"/>
                    </a:cubicBezTo>
                    <a:lnTo>
                      <a:pt x="123808" y="26194"/>
                    </a:lnTo>
                    <a:cubicBezTo>
                      <a:pt x="123449" y="26552"/>
                      <a:pt x="123449" y="26552"/>
                      <a:pt x="123090" y="26552"/>
                    </a:cubicBezTo>
                    <a:cubicBezTo>
                      <a:pt x="123090" y="26911"/>
                      <a:pt x="123090" y="26911"/>
                      <a:pt x="123449" y="27270"/>
                    </a:cubicBezTo>
                    <a:lnTo>
                      <a:pt x="130275" y="39470"/>
                    </a:lnTo>
                    <a:cubicBezTo>
                      <a:pt x="131353" y="41264"/>
                      <a:pt x="130994" y="43776"/>
                      <a:pt x="129197" y="45211"/>
                    </a:cubicBezTo>
                    <a:cubicBezTo>
                      <a:pt x="124527" y="48799"/>
                      <a:pt x="120575" y="53105"/>
                      <a:pt x="116623" y="57770"/>
                    </a:cubicBezTo>
                    <a:cubicBezTo>
                      <a:pt x="115545" y="59564"/>
                      <a:pt x="113030" y="59922"/>
                      <a:pt x="110874" y="59205"/>
                    </a:cubicBezTo>
                    <a:lnTo>
                      <a:pt x="98659" y="52028"/>
                    </a:lnTo>
                    <a:cubicBezTo>
                      <a:pt x="98300" y="51670"/>
                      <a:pt x="97940" y="52028"/>
                      <a:pt x="97581" y="52387"/>
                    </a:cubicBezTo>
                    <a:lnTo>
                      <a:pt x="94707" y="57411"/>
                    </a:lnTo>
                    <a:cubicBezTo>
                      <a:pt x="93270" y="59205"/>
                      <a:pt x="90755" y="59922"/>
                      <a:pt x="88599" y="58846"/>
                    </a:cubicBezTo>
                    <a:cubicBezTo>
                      <a:pt x="86803" y="57411"/>
                      <a:pt x="85725" y="54899"/>
                      <a:pt x="87162" y="52746"/>
                    </a:cubicBezTo>
                    <a:lnTo>
                      <a:pt x="90036" y="47723"/>
                    </a:lnTo>
                    <a:cubicBezTo>
                      <a:pt x="92551" y="43058"/>
                      <a:pt x="98659" y="41623"/>
                      <a:pt x="103329" y="44134"/>
                    </a:cubicBezTo>
                    <a:lnTo>
                      <a:pt x="112311" y="49517"/>
                    </a:lnTo>
                    <a:cubicBezTo>
                      <a:pt x="114826" y="46287"/>
                      <a:pt x="118060" y="43417"/>
                      <a:pt x="120934" y="40546"/>
                    </a:cubicBezTo>
                    <a:lnTo>
                      <a:pt x="115904" y="31576"/>
                    </a:lnTo>
                    <a:cubicBezTo>
                      <a:pt x="114467" y="29423"/>
                      <a:pt x="114108" y="26911"/>
                      <a:pt x="114826" y="24399"/>
                    </a:cubicBezTo>
                    <a:cubicBezTo>
                      <a:pt x="115545" y="21888"/>
                      <a:pt x="116982" y="19735"/>
                      <a:pt x="119497" y="18658"/>
                    </a:cubicBezTo>
                    <a:lnTo>
                      <a:pt x="132790" y="10764"/>
                    </a:lnTo>
                    <a:cubicBezTo>
                      <a:pt x="137461" y="7894"/>
                      <a:pt x="143568" y="9688"/>
                      <a:pt x="146083" y="13994"/>
                    </a:cubicBezTo>
                    <a:lnTo>
                      <a:pt x="151113" y="23323"/>
                    </a:lnTo>
                    <a:cubicBezTo>
                      <a:pt x="155424" y="21888"/>
                      <a:pt x="159376" y="20811"/>
                      <a:pt x="163328" y="20094"/>
                    </a:cubicBezTo>
                    <a:lnTo>
                      <a:pt x="163328" y="9329"/>
                    </a:lnTo>
                    <a:cubicBezTo>
                      <a:pt x="163328" y="4306"/>
                      <a:pt x="167640" y="0"/>
                      <a:pt x="173029" y="0"/>
                    </a:cubicBezTo>
                    <a:close/>
                  </a:path>
                </a:pathLst>
              </a:custGeom>
              <a:solidFill>
                <a:schemeClr val="bg1"/>
              </a:solidFill>
              <a:ln>
                <a:noFill/>
              </a:ln>
              <a:effectLst/>
            </p:spPr>
            <p:txBody>
              <a:bodyPr anchor="ctr"/>
              <a:lstStyle/>
              <a:p>
                <a:endParaRPr lang="en-US"/>
              </a:p>
            </p:txBody>
          </p:sp>
        </p:grpSp>
      </p:grpSp>
      <p:grpSp>
        <p:nvGrpSpPr>
          <p:cNvPr id="25" name="Group 24">
            <a:extLst>
              <a:ext uri="{FF2B5EF4-FFF2-40B4-BE49-F238E27FC236}">
                <a16:creationId xmlns:a16="http://schemas.microsoft.com/office/drawing/2014/main" id="{A98EBE1A-879B-B546-A264-1FC989ED5172}"/>
              </a:ext>
            </a:extLst>
          </p:cNvPr>
          <p:cNvGrpSpPr/>
          <p:nvPr/>
        </p:nvGrpSpPr>
        <p:grpSpPr>
          <a:xfrm>
            <a:off x="6601078" y="582666"/>
            <a:ext cx="2100233" cy="2037330"/>
            <a:chOff x="6601078" y="582666"/>
            <a:chExt cx="2100233" cy="2037330"/>
          </a:xfrm>
        </p:grpSpPr>
        <p:grpSp>
          <p:nvGrpSpPr>
            <p:cNvPr id="7" name="Group 6">
              <a:extLst>
                <a:ext uri="{FF2B5EF4-FFF2-40B4-BE49-F238E27FC236}">
                  <a16:creationId xmlns:a16="http://schemas.microsoft.com/office/drawing/2014/main" id="{85FBA862-5D3D-5744-AACF-197C42810C2C}"/>
                </a:ext>
              </a:extLst>
            </p:cNvPr>
            <p:cNvGrpSpPr/>
            <p:nvPr/>
          </p:nvGrpSpPr>
          <p:grpSpPr>
            <a:xfrm>
              <a:off x="6601078" y="582666"/>
              <a:ext cx="2100233" cy="1944544"/>
              <a:chOff x="6601078" y="219253"/>
              <a:chExt cx="2100233" cy="1944544"/>
            </a:xfrm>
          </p:grpSpPr>
          <p:sp>
            <p:nvSpPr>
              <p:cNvPr id="70" name="Freeform 69">
                <a:extLst>
                  <a:ext uri="{FF2B5EF4-FFF2-40B4-BE49-F238E27FC236}">
                    <a16:creationId xmlns:a16="http://schemas.microsoft.com/office/drawing/2014/main" id="{1C4E6759-9D80-DF4B-9FAE-917DD74B1B69}"/>
                  </a:ext>
                </a:extLst>
              </p:cNvPr>
              <p:cNvSpPr/>
              <p:nvPr/>
            </p:nvSpPr>
            <p:spPr bwMode="auto">
              <a:xfrm>
                <a:off x="7056890" y="219253"/>
                <a:ext cx="1644421" cy="1125263"/>
              </a:xfrm>
              <a:custGeom>
                <a:avLst/>
                <a:gdLst>
                  <a:gd name="connsiteX0" fmla="*/ 33614 w 1598551"/>
                  <a:gd name="connsiteY0" fmla="*/ 0 h 1118840"/>
                  <a:gd name="connsiteX1" fmla="*/ 309443 w 1598551"/>
                  <a:gd name="connsiteY1" fmla="*/ 96195 h 1118840"/>
                  <a:gd name="connsiteX2" fmla="*/ 1545428 w 1598551"/>
                  <a:gd name="connsiteY2" fmla="*/ 974916 h 1118840"/>
                  <a:gd name="connsiteX3" fmla="*/ 1598551 w 1598551"/>
                  <a:gd name="connsiteY3" fmla="*/ 1042607 h 1118840"/>
                  <a:gd name="connsiteX4" fmla="*/ 1493625 w 1598551"/>
                  <a:gd name="connsiteY4" fmla="*/ 1118840 h 1118840"/>
                  <a:gd name="connsiteX5" fmla="*/ 1445330 w 1598551"/>
                  <a:gd name="connsiteY5" fmla="*/ 1057429 h 1118840"/>
                  <a:gd name="connsiteX6" fmla="*/ 1361562 w 1598551"/>
                  <a:gd name="connsiteY6" fmla="*/ 969788 h 1118840"/>
                  <a:gd name="connsiteX7" fmla="*/ 1224842 w 1598551"/>
                  <a:gd name="connsiteY7" fmla="*/ 825105 h 1118840"/>
                  <a:gd name="connsiteX8" fmla="*/ 244947 w 1598551"/>
                  <a:gd name="connsiteY8" fmla="*/ 189681 h 1118840"/>
                  <a:gd name="connsiteX9" fmla="*/ 0 w 1598551"/>
                  <a:gd name="connsiteY9" fmla="*/ 103454 h 1118840"/>
                  <a:gd name="connsiteX10" fmla="*/ 33614 w 1598551"/>
                  <a:gd name="connsiteY10" fmla="*/ 0 h 11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51" h="1118840">
                    <a:moveTo>
                      <a:pt x="33614" y="0"/>
                    </a:moveTo>
                    <a:lnTo>
                      <a:pt x="309443" y="96195"/>
                    </a:lnTo>
                    <a:cubicBezTo>
                      <a:pt x="792804" y="291000"/>
                      <a:pt x="1216082" y="594657"/>
                      <a:pt x="1545428" y="974916"/>
                    </a:cubicBezTo>
                    <a:lnTo>
                      <a:pt x="1598551" y="1042607"/>
                    </a:lnTo>
                    <a:lnTo>
                      <a:pt x="1493625" y="1118840"/>
                    </a:lnTo>
                    <a:lnTo>
                      <a:pt x="1445330" y="1057429"/>
                    </a:lnTo>
                    <a:lnTo>
                      <a:pt x="1361562" y="969788"/>
                    </a:lnTo>
                    <a:lnTo>
                      <a:pt x="1224842" y="825105"/>
                    </a:lnTo>
                    <a:cubicBezTo>
                      <a:pt x="945906" y="556825"/>
                      <a:pt x="613765" y="339718"/>
                      <a:pt x="244947" y="189681"/>
                    </a:cubicBezTo>
                    <a:lnTo>
                      <a:pt x="0" y="103454"/>
                    </a:lnTo>
                    <a:lnTo>
                      <a:pt x="33614" y="0"/>
                    </a:lnTo>
                    <a:close/>
                  </a:path>
                </a:pathLst>
              </a:custGeom>
              <a:solidFill>
                <a:srgbClr val="00B0F0"/>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sz="1400" dirty="0">
                  <a:ea typeface="+mj-ea"/>
                </a:endParaRPr>
              </a:p>
            </p:txBody>
          </p:sp>
          <p:sp>
            <p:nvSpPr>
              <p:cNvPr id="66" name="Freeform 65">
                <a:extLst>
                  <a:ext uri="{FF2B5EF4-FFF2-40B4-BE49-F238E27FC236}">
                    <a16:creationId xmlns:a16="http://schemas.microsoft.com/office/drawing/2014/main" id="{1D620E0F-C324-3C46-89B9-6DC8A581A562}"/>
                  </a:ext>
                </a:extLst>
              </p:cNvPr>
              <p:cNvSpPr/>
              <p:nvPr/>
            </p:nvSpPr>
            <p:spPr bwMode="auto">
              <a:xfrm>
                <a:off x="6601078" y="343310"/>
                <a:ext cx="1988914" cy="1820487"/>
              </a:xfrm>
              <a:custGeom>
                <a:avLst/>
                <a:gdLst>
                  <a:gd name="connsiteX0" fmla="*/ 436634 w 1933435"/>
                  <a:gd name="connsiteY0" fmla="*/ 0 h 1810096"/>
                  <a:gd name="connsiteX1" fmla="*/ 702048 w 1933435"/>
                  <a:gd name="connsiteY1" fmla="*/ 92371 h 1810096"/>
                  <a:gd name="connsiteX2" fmla="*/ 1688192 w 1933435"/>
                  <a:gd name="connsiteY2" fmla="*/ 724587 h 1810096"/>
                  <a:gd name="connsiteX3" fmla="*/ 1804660 w 1933435"/>
                  <a:gd name="connsiteY3" fmla="*/ 846439 h 1810096"/>
                  <a:gd name="connsiteX4" fmla="*/ 1866907 w 1933435"/>
                  <a:gd name="connsiteY4" fmla="*/ 912312 h 1810096"/>
                  <a:gd name="connsiteX5" fmla="*/ 1933435 w 1933435"/>
                  <a:gd name="connsiteY5" fmla="*/ 997880 h 1810096"/>
                  <a:gd name="connsiteX6" fmla="*/ 815517 w 1933435"/>
                  <a:gd name="connsiteY6" fmla="*/ 1810096 h 1810096"/>
                  <a:gd name="connsiteX7" fmla="*/ 811293 w 1933435"/>
                  <a:gd name="connsiteY7" fmla="*/ 1805323 h 1810096"/>
                  <a:gd name="connsiteX8" fmla="*/ 155558 w 1933435"/>
                  <a:gd name="connsiteY8" fmla="*/ 1391926 h 1810096"/>
                  <a:gd name="connsiteX9" fmla="*/ 0 w 1933435"/>
                  <a:gd name="connsiteY9" fmla="*/ 1343820 h 1810096"/>
                  <a:gd name="connsiteX10" fmla="*/ 436634 w 1933435"/>
                  <a:gd name="connsiteY10" fmla="*/ 0 h 18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3435" h="1810096">
                    <a:moveTo>
                      <a:pt x="436634" y="0"/>
                    </a:moveTo>
                    <a:lnTo>
                      <a:pt x="702048" y="92371"/>
                    </a:lnTo>
                    <a:cubicBezTo>
                      <a:pt x="1073218" y="241651"/>
                      <a:pt x="1407477" y="457662"/>
                      <a:pt x="1688192" y="724587"/>
                    </a:cubicBezTo>
                    <a:lnTo>
                      <a:pt x="1804660" y="846439"/>
                    </a:lnTo>
                    <a:lnTo>
                      <a:pt x="1866907" y="912312"/>
                    </a:lnTo>
                    <a:lnTo>
                      <a:pt x="1933435" y="997880"/>
                    </a:lnTo>
                    <a:lnTo>
                      <a:pt x="815517" y="1810096"/>
                    </a:lnTo>
                    <a:lnTo>
                      <a:pt x="811293" y="1805323"/>
                    </a:lnTo>
                    <a:cubicBezTo>
                      <a:pt x="636563" y="1626429"/>
                      <a:pt x="411999" y="1483573"/>
                      <a:pt x="155558" y="1391926"/>
                    </a:cubicBezTo>
                    <a:lnTo>
                      <a:pt x="0" y="1343820"/>
                    </a:lnTo>
                    <a:lnTo>
                      <a:pt x="436634" y="0"/>
                    </a:lnTo>
                    <a:close/>
                  </a:path>
                </a:pathLst>
              </a:custGeom>
              <a:solidFill>
                <a:schemeClr val="tx1">
                  <a:lumMod val="20000"/>
                  <a:lumOff val="80000"/>
                </a:schemeClr>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sz="1400" dirty="0">
                  <a:ea typeface="+mj-ea"/>
                </a:endParaRPr>
              </a:p>
            </p:txBody>
          </p:sp>
          <p:sp>
            <p:nvSpPr>
              <p:cNvPr id="198" name="Rectangle 197">
                <a:extLst>
                  <a:ext uri="{FF2B5EF4-FFF2-40B4-BE49-F238E27FC236}">
                    <a16:creationId xmlns:a16="http://schemas.microsoft.com/office/drawing/2014/main" id="{9D40F46A-D3DB-FF44-9972-DB8085C37F04}"/>
                  </a:ext>
                </a:extLst>
              </p:cNvPr>
              <p:cNvSpPr/>
              <p:nvPr/>
            </p:nvSpPr>
            <p:spPr>
              <a:xfrm>
                <a:off x="6669204" y="638696"/>
                <a:ext cx="1645003" cy="954107"/>
              </a:xfrm>
              <a:prstGeom prst="rect">
                <a:avLst/>
              </a:prstGeom>
            </p:spPr>
            <p:txBody>
              <a:bodyPr wrap="square">
                <a:spAutoFit/>
              </a:bodyPr>
              <a:lstStyle/>
              <a:p>
                <a:r>
                  <a:rPr lang="en-US" sz="1400" dirty="0">
                    <a:solidFill>
                      <a:schemeClr val="accent1"/>
                    </a:solidFill>
                  </a:rPr>
                  <a:t>IGA-</a:t>
                </a:r>
              </a:p>
              <a:p>
                <a:r>
                  <a:rPr lang="en-US" sz="1400" dirty="0">
                    <a:solidFill>
                      <a:schemeClr val="accent1"/>
                    </a:solidFill>
                  </a:rPr>
                  <a:t>User Access </a:t>
                </a:r>
              </a:p>
              <a:p>
                <a:r>
                  <a:rPr lang="en-US" sz="1400" dirty="0">
                    <a:solidFill>
                      <a:schemeClr val="accent1"/>
                    </a:solidFill>
                  </a:rPr>
                  <a:t>Re-Certification</a:t>
                </a:r>
              </a:p>
              <a:p>
                <a:endParaRPr lang="en-US" sz="1400" dirty="0">
                  <a:solidFill>
                    <a:schemeClr val="accent1"/>
                  </a:solidFill>
                </a:endParaRPr>
              </a:p>
            </p:txBody>
          </p:sp>
        </p:grpSp>
        <p:grpSp>
          <p:nvGrpSpPr>
            <p:cNvPr id="12" name="Group 11">
              <a:extLst>
                <a:ext uri="{FF2B5EF4-FFF2-40B4-BE49-F238E27FC236}">
                  <a16:creationId xmlns:a16="http://schemas.microsoft.com/office/drawing/2014/main" id="{A5B96A2C-642B-3847-AD61-D40D5C3C3CBD}"/>
                </a:ext>
              </a:extLst>
            </p:cNvPr>
            <p:cNvGrpSpPr/>
            <p:nvPr/>
          </p:nvGrpSpPr>
          <p:grpSpPr>
            <a:xfrm>
              <a:off x="6667142" y="1877987"/>
              <a:ext cx="766696" cy="742009"/>
              <a:chOff x="7878600" y="113627"/>
              <a:chExt cx="841453" cy="841248"/>
            </a:xfrm>
          </p:grpSpPr>
          <p:sp>
            <p:nvSpPr>
              <p:cNvPr id="100" name="Oval 99">
                <a:extLst>
                  <a:ext uri="{FF2B5EF4-FFF2-40B4-BE49-F238E27FC236}">
                    <a16:creationId xmlns:a16="http://schemas.microsoft.com/office/drawing/2014/main" id="{6806B194-FC1E-3947-BC3F-230BD4435DBC}"/>
                  </a:ext>
                </a:extLst>
              </p:cNvPr>
              <p:cNvSpPr/>
              <p:nvPr/>
            </p:nvSpPr>
            <p:spPr bwMode="auto">
              <a:xfrm>
                <a:off x="7878600" y="113627"/>
                <a:ext cx="841453" cy="841248"/>
              </a:xfrm>
              <a:prstGeom prst="ellipse">
                <a:avLst/>
              </a:prstGeom>
              <a:solidFill>
                <a:srgbClr val="00206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04" name="Freeform 1031">
                <a:extLst>
                  <a:ext uri="{FF2B5EF4-FFF2-40B4-BE49-F238E27FC236}">
                    <a16:creationId xmlns:a16="http://schemas.microsoft.com/office/drawing/2014/main" id="{2FE40C91-6F1A-AD47-AE9E-0AB0342B112A}"/>
                  </a:ext>
                </a:extLst>
              </p:cNvPr>
              <p:cNvSpPr>
                <a:spLocks noChangeAspect="1" noChangeArrowheads="1"/>
              </p:cNvSpPr>
              <p:nvPr/>
            </p:nvSpPr>
            <p:spPr bwMode="auto">
              <a:xfrm>
                <a:off x="8109614" y="269289"/>
                <a:ext cx="409404" cy="543687"/>
              </a:xfrm>
              <a:custGeom>
                <a:avLst/>
                <a:gdLst>
                  <a:gd name="T0" fmla="*/ 2629007 w 218716"/>
                  <a:gd name="T1" fmla="*/ 5607360 h 290151"/>
                  <a:gd name="T2" fmla="*/ 1100194 w 218716"/>
                  <a:gd name="T3" fmla="*/ 4342103 h 290151"/>
                  <a:gd name="T4" fmla="*/ 1143052 w 218716"/>
                  <a:gd name="T5" fmla="*/ 5118512 h 290151"/>
                  <a:gd name="T6" fmla="*/ 3257688 w 218716"/>
                  <a:gd name="T7" fmla="*/ 4823780 h 290151"/>
                  <a:gd name="T8" fmla="*/ 1493088 w 218716"/>
                  <a:gd name="T9" fmla="*/ 4644046 h 290151"/>
                  <a:gd name="T10" fmla="*/ 3264810 w 218716"/>
                  <a:gd name="T11" fmla="*/ 4342103 h 290151"/>
                  <a:gd name="T12" fmla="*/ 1900310 w 218716"/>
                  <a:gd name="T13" fmla="*/ 4162373 h 290151"/>
                  <a:gd name="T14" fmla="*/ 1728866 w 218716"/>
                  <a:gd name="T15" fmla="*/ 3364418 h 290151"/>
                  <a:gd name="T16" fmla="*/ 1671705 w 218716"/>
                  <a:gd name="T17" fmla="*/ 3184684 h 290151"/>
                  <a:gd name="T18" fmla="*/ 2228944 w 218716"/>
                  <a:gd name="T19" fmla="*/ 1624685 h 290151"/>
                  <a:gd name="T20" fmla="*/ 2829015 w 218716"/>
                  <a:gd name="T21" fmla="*/ 2710236 h 290151"/>
                  <a:gd name="T22" fmla="*/ 2400601 w 218716"/>
                  <a:gd name="T23" fmla="*/ 645080 h 290151"/>
                  <a:gd name="T24" fmla="*/ 2795155 w 218716"/>
                  <a:gd name="T25" fmla="*/ 752566 h 290151"/>
                  <a:gd name="T26" fmla="*/ 3168181 w 218716"/>
                  <a:gd name="T27" fmla="*/ 1132432 h 290151"/>
                  <a:gd name="T28" fmla="*/ 3598604 w 218716"/>
                  <a:gd name="T29" fmla="*/ 1361766 h 290151"/>
                  <a:gd name="T30" fmla="*/ 3584263 w 218716"/>
                  <a:gd name="T31" fmla="*/ 1841928 h 290151"/>
                  <a:gd name="T32" fmla="*/ 3720595 w 218716"/>
                  <a:gd name="T33" fmla="*/ 2357955 h 290151"/>
                  <a:gd name="T34" fmla="*/ 3677512 w 218716"/>
                  <a:gd name="T35" fmla="*/ 2938462 h 290151"/>
                  <a:gd name="T36" fmla="*/ 3505355 w 218716"/>
                  <a:gd name="T37" fmla="*/ 2988629 h 290151"/>
                  <a:gd name="T38" fmla="*/ 3605791 w 218716"/>
                  <a:gd name="T39" fmla="*/ 2228942 h 290151"/>
                  <a:gd name="T40" fmla="*/ 3462337 w 218716"/>
                  <a:gd name="T41" fmla="*/ 1970940 h 290151"/>
                  <a:gd name="T42" fmla="*/ 3447960 w 218716"/>
                  <a:gd name="T43" fmla="*/ 1447776 h 290151"/>
                  <a:gd name="T44" fmla="*/ 3003195 w 218716"/>
                  <a:gd name="T45" fmla="*/ 1161141 h 290151"/>
                  <a:gd name="T46" fmla="*/ 2852553 w 218716"/>
                  <a:gd name="T47" fmla="*/ 917418 h 290151"/>
                  <a:gd name="T48" fmla="*/ 2271461 w 218716"/>
                  <a:gd name="T49" fmla="*/ 766916 h 290151"/>
                  <a:gd name="T50" fmla="*/ 1740630 w 218716"/>
                  <a:gd name="T51" fmla="*/ 974742 h 290151"/>
                  <a:gd name="T52" fmla="*/ 1446486 w 218716"/>
                  <a:gd name="T53" fmla="*/ 981915 h 290151"/>
                  <a:gd name="T54" fmla="*/ 1023253 w 218716"/>
                  <a:gd name="T55" fmla="*/ 1411946 h 290151"/>
                  <a:gd name="T56" fmla="*/ 1016062 w 218716"/>
                  <a:gd name="T57" fmla="*/ 1698597 h 290151"/>
                  <a:gd name="T58" fmla="*/ 772148 w 218716"/>
                  <a:gd name="T59" fmla="*/ 2164445 h 290151"/>
                  <a:gd name="T60" fmla="*/ 1016062 w 218716"/>
                  <a:gd name="T61" fmla="*/ 2630295 h 290151"/>
                  <a:gd name="T62" fmla="*/ 729106 w 218716"/>
                  <a:gd name="T63" fmla="*/ 2938462 h 290151"/>
                  <a:gd name="T64" fmla="*/ 686097 w 218716"/>
                  <a:gd name="T65" fmla="*/ 2357955 h 290151"/>
                  <a:gd name="T66" fmla="*/ 822357 w 218716"/>
                  <a:gd name="T67" fmla="*/ 1841928 h 290151"/>
                  <a:gd name="T68" fmla="*/ 815189 w 218716"/>
                  <a:gd name="T69" fmla="*/ 1361766 h 290151"/>
                  <a:gd name="T70" fmla="*/ 1238470 w 218716"/>
                  <a:gd name="T71" fmla="*/ 1132432 h 290151"/>
                  <a:gd name="T72" fmla="*/ 1611492 w 218716"/>
                  <a:gd name="T73" fmla="*/ 752566 h 290151"/>
                  <a:gd name="T74" fmla="*/ 2013196 w 218716"/>
                  <a:gd name="T75" fmla="*/ 645080 h 290151"/>
                  <a:gd name="T76" fmla="*/ 171429 w 218716"/>
                  <a:gd name="T77" fmla="*/ 2192604 h 290151"/>
                  <a:gd name="T78" fmla="*/ 1721720 w 218716"/>
                  <a:gd name="T79" fmla="*/ 4162373 h 290151"/>
                  <a:gd name="T80" fmla="*/ 2128940 w 218716"/>
                  <a:gd name="T81" fmla="*/ 1401866 h 290151"/>
                  <a:gd name="T82" fmla="*/ 2836182 w 218716"/>
                  <a:gd name="T83" fmla="*/ 3299718 h 290151"/>
                  <a:gd name="T84" fmla="*/ 3607744 w 218716"/>
                  <a:gd name="T85" fmla="*/ 3601660 h 290151"/>
                  <a:gd name="T86" fmla="*/ 2178931 w 218716"/>
                  <a:gd name="T87" fmla="*/ 0 h 290151"/>
                  <a:gd name="T88" fmla="*/ 3429103 w 218716"/>
                  <a:gd name="T89" fmla="*/ 4471492 h 290151"/>
                  <a:gd name="T90" fmla="*/ 3193389 w 218716"/>
                  <a:gd name="T91" fmla="*/ 5298228 h 290151"/>
                  <a:gd name="T92" fmla="*/ 1178765 w 218716"/>
                  <a:gd name="T93" fmla="*/ 5298228 h 290151"/>
                  <a:gd name="T94" fmla="*/ 935878 w 218716"/>
                  <a:gd name="T95" fmla="*/ 4485888 h 290151"/>
                  <a:gd name="T96" fmla="*/ 2178931 w 218716"/>
                  <a:gd name="T97" fmla="*/ 0 h 29015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8716" h="290151">
                    <a:moveTo>
                      <a:pt x="67878" y="265972"/>
                    </a:moveTo>
                    <a:cubicBezTo>
                      <a:pt x="70032" y="274633"/>
                      <a:pt x="77933" y="281490"/>
                      <a:pt x="87630" y="281490"/>
                    </a:cubicBezTo>
                    <a:lnTo>
                      <a:pt x="132164" y="281490"/>
                    </a:lnTo>
                    <a:cubicBezTo>
                      <a:pt x="141501" y="281490"/>
                      <a:pt x="149402" y="274633"/>
                      <a:pt x="151557" y="265972"/>
                    </a:cubicBezTo>
                    <a:lnTo>
                      <a:pt x="67878" y="265972"/>
                    </a:lnTo>
                    <a:close/>
                    <a:moveTo>
                      <a:pt x="55308" y="217974"/>
                    </a:moveTo>
                    <a:cubicBezTo>
                      <a:pt x="55667" y="220140"/>
                      <a:pt x="56026" y="222666"/>
                      <a:pt x="56026" y="225192"/>
                    </a:cubicBezTo>
                    <a:lnTo>
                      <a:pt x="56026" y="255506"/>
                    </a:lnTo>
                    <a:cubicBezTo>
                      <a:pt x="56026" y="256228"/>
                      <a:pt x="56385" y="256950"/>
                      <a:pt x="57463" y="256950"/>
                    </a:cubicBezTo>
                    <a:lnTo>
                      <a:pt x="162331" y="256950"/>
                    </a:lnTo>
                    <a:cubicBezTo>
                      <a:pt x="163050" y="256950"/>
                      <a:pt x="163768" y="256228"/>
                      <a:pt x="163768" y="255506"/>
                    </a:cubicBezTo>
                    <a:lnTo>
                      <a:pt x="163768" y="242154"/>
                    </a:lnTo>
                    <a:lnTo>
                      <a:pt x="75060" y="242154"/>
                    </a:lnTo>
                    <a:cubicBezTo>
                      <a:pt x="72546" y="242154"/>
                      <a:pt x="70392" y="239988"/>
                      <a:pt x="70392" y="237462"/>
                    </a:cubicBezTo>
                    <a:cubicBezTo>
                      <a:pt x="70392" y="235297"/>
                      <a:pt x="72546" y="233132"/>
                      <a:pt x="75060" y="233132"/>
                    </a:cubicBezTo>
                    <a:lnTo>
                      <a:pt x="163768" y="233132"/>
                    </a:lnTo>
                    <a:lnTo>
                      <a:pt x="163768" y="224470"/>
                    </a:lnTo>
                    <a:cubicBezTo>
                      <a:pt x="163768" y="222305"/>
                      <a:pt x="163768" y="220140"/>
                      <a:pt x="164127" y="217974"/>
                    </a:cubicBezTo>
                    <a:lnTo>
                      <a:pt x="55308" y="217974"/>
                    </a:lnTo>
                    <a:close/>
                    <a:moveTo>
                      <a:pt x="86912" y="168894"/>
                    </a:moveTo>
                    <a:lnTo>
                      <a:pt x="95531" y="208952"/>
                    </a:lnTo>
                    <a:lnTo>
                      <a:pt x="124262" y="208952"/>
                    </a:lnTo>
                    <a:lnTo>
                      <a:pt x="132523" y="168894"/>
                    </a:lnTo>
                    <a:lnTo>
                      <a:pt x="86912" y="168894"/>
                    </a:lnTo>
                    <a:close/>
                    <a:moveTo>
                      <a:pt x="101637" y="87695"/>
                    </a:moveTo>
                    <a:cubicBezTo>
                      <a:pt x="91222" y="98883"/>
                      <a:pt x="77574" y="117649"/>
                      <a:pt x="77574" y="136054"/>
                    </a:cubicBezTo>
                    <a:cubicBezTo>
                      <a:pt x="77574" y="147241"/>
                      <a:pt x="80088" y="154820"/>
                      <a:pt x="84039" y="159872"/>
                    </a:cubicBezTo>
                    <a:lnTo>
                      <a:pt x="103432" y="159872"/>
                    </a:lnTo>
                    <a:cubicBezTo>
                      <a:pt x="94813" y="133888"/>
                      <a:pt x="98045" y="105018"/>
                      <a:pt x="101637" y="87695"/>
                    </a:cubicBezTo>
                    <a:close/>
                    <a:moveTo>
                      <a:pt x="112052" y="81560"/>
                    </a:moveTo>
                    <a:cubicBezTo>
                      <a:pt x="108460" y="95996"/>
                      <a:pt x="101996" y="130640"/>
                      <a:pt x="112770" y="159872"/>
                    </a:cubicBezTo>
                    <a:lnTo>
                      <a:pt x="135755" y="159872"/>
                    </a:lnTo>
                    <a:cubicBezTo>
                      <a:pt x="139346" y="154820"/>
                      <a:pt x="142219" y="147241"/>
                      <a:pt x="142219" y="136054"/>
                    </a:cubicBezTo>
                    <a:cubicBezTo>
                      <a:pt x="142219" y="114040"/>
                      <a:pt x="121748" y="91304"/>
                      <a:pt x="112052" y="81560"/>
                    </a:cubicBezTo>
                    <a:close/>
                    <a:moveTo>
                      <a:pt x="110809" y="28336"/>
                    </a:moveTo>
                    <a:cubicBezTo>
                      <a:pt x="114461" y="28336"/>
                      <a:pt x="118157" y="29686"/>
                      <a:pt x="120682" y="32384"/>
                    </a:cubicBezTo>
                    <a:lnTo>
                      <a:pt x="126812" y="39579"/>
                    </a:lnTo>
                    <a:cubicBezTo>
                      <a:pt x="128255" y="40659"/>
                      <a:pt x="130058" y="41018"/>
                      <a:pt x="131501" y="40299"/>
                    </a:cubicBezTo>
                    <a:lnTo>
                      <a:pt x="140516" y="37780"/>
                    </a:lnTo>
                    <a:cubicBezTo>
                      <a:pt x="144123" y="36701"/>
                      <a:pt x="148090" y="37061"/>
                      <a:pt x="150975" y="38860"/>
                    </a:cubicBezTo>
                    <a:cubicBezTo>
                      <a:pt x="154221" y="40659"/>
                      <a:pt x="156745" y="43897"/>
                      <a:pt x="157466" y="47494"/>
                    </a:cubicBezTo>
                    <a:lnTo>
                      <a:pt x="159269" y="56848"/>
                    </a:lnTo>
                    <a:cubicBezTo>
                      <a:pt x="159630" y="58288"/>
                      <a:pt x="161073" y="59727"/>
                      <a:pt x="162876" y="60086"/>
                    </a:cubicBezTo>
                    <a:lnTo>
                      <a:pt x="172252" y="61885"/>
                    </a:lnTo>
                    <a:cubicBezTo>
                      <a:pt x="175859" y="62965"/>
                      <a:pt x="178744" y="65123"/>
                      <a:pt x="180908" y="68361"/>
                    </a:cubicBezTo>
                    <a:cubicBezTo>
                      <a:pt x="182350" y="71599"/>
                      <a:pt x="183071" y="75557"/>
                      <a:pt x="181989" y="79154"/>
                    </a:cubicBezTo>
                    <a:lnTo>
                      <a:pt x="178744" y="87789"/>
                    </a:lnTo>
                    <a:cubicBezTo>
                      <a:pt x="178383" y="89588"/>
                      <a:pt x="178744" y="91387"/>
                      <a:pt x="180186" y="92466"/>
                    </a:cubicBezTo>
                    <a:lnTo>
                      <a:pt x="187038" y="98942"/>
                    </a:lnTo>
                    <a:cubicBezTo>
                      <a:pt x="189923" y="101460"/>
                      <a:pt x="191727" y="105058"/>
                      <a:pt x="191727" y="108656"/>
                    </a:cubicBezTo>
                    <a:cubicBezTo>
                      <a:pt x="191727" y="112254"/>
                      <a:pt x="189923" y="115851"/>
                      <a:pt x="187038" y="118370"/>
                    </a:cubicBezTo>
                    <a:lnTo>
                      <a:pt x="180186" y="124486"/>
                    </a:lnTo>
                    <a:cubicBezTo>
                      <a:pt x="178744" y="125925"/>
                      <a:pt x="178383" y="127364"/>
                      <a:pt x="178744" y="129163"/>
                    </a:cubicBezTo>
                    <a:lnTo>
                      <a:pt x="184875" y="147511"/>
                    </a:lnTo>
                    <a:cubicBezTo>
                      <a:pt x="185596" y="149670"/>
                      <a:pt x="184153" y="152188"/>
                      <a:pt x="181989" y="152908"/>
                    </a:cubicBezTo>
                    <a:cubicBezTo>
                      <a:pt x="181268" y="153268"/>
                      <a:pt x="180908" y="153268"/>
                      <a:pt x="180547" y="153268"/>
                    </a:cubicBezTo>
                    <a:cubicBezTo>
                      <a:pt x="178744" y="153268"/>
                      <a:pt x="176941" y="152188"/>
                      <a:pt x="176219" y="150030"/>
                    </a:cubicBezTo>
                    <a:lnTo>
                      <a:pt x="170449" y="132041"/>
                    </a:lnTo>
                    <a:cubicBezTo>
                      <a:pt x="169007" y="127004"/>
                      <a:pt x="170449" y="121608"/>
                      <a:pt x="174056" y="118370"/>
                    </a:cubicBezTo>
                    <a:lnTo>
                      <a:pt x="181268" y="111894"/>
                    </a:lnTo>
                    <a:cubicBezTo>
                      <a:pt x="182350" y="111174"/>
                      <a:pt x="182711" y="109735"/>
                      <a:pt x="182711" y="108656"/>
                    </a:cubicBezTo>
                    <a:cubicBezTo>
                      <a:pt x="182711" y="107217"/>
                      <a:pt x="182350" y="106137"/>
                      <a:pt x="181268" y="105418"/>
                    </a:cubicBezTo>
                    <a:lnTo>
                      <a:pt x="174056" y="98942"/>
                    </a:lnTo>
                    <a:cubicBezTo>
                      <a:pt x="170449" y="95344"/>
                      <a:pt x="169007" y="90307"/>
                      <a:pt x="170449" y="85271"/>
                    </a:cubicBezTo>
                    <a:lnTo>
                      <a:pt x="173334" y="76276"/>
                    </a:lnTo>
                    <a:cubicBezTo>
                      <a:pt x="173695" y="75197"/>
                      <a:pt x="173695" y="73758"/>
                      <a:pt x="173334" y="72678"/>
                    </a:cubicBezTo>
                    <a:cubicBezTo>
                      <a:pt x="172613" y="71599"/>
                      <a:pt x="171531" y="70880"/>
                      <a:pt x="170089" y="70880"/>
                    </a:cubicBezTo>
                    <a:lnTo>
                      <a:pt x="161073" y="68721"/>
                    </a:lnTo>
                    <a:cubicBezTo>
                      <a:pt x="156024" y="67642"/>
                      <a:pt x="152057" y="63684"/>
                      <a:pt x="150975" y="58288"/>
                    </a:cubicBezTo>
                    <a:lnTo>
                      <a:pt x="148811" y="49293"/>
                    </a:lnTo>
                    <a:cubicBezTo>
                      <a:pt x="148450" y="48214"/>
                      <a:pt x="147729" y="47135"/>
                      <a:pt x="146647" y="46415"/>
                    </a:cubicBezTo>
                    <a:cubicBezTo>
                      <a:pt x="145565" y="45695"/>
                      <a:pt x="144483" y="45695"/>
                      <a:pt x="143402" y="46055"/>
                    </a:cubicBezTo>
                    <a:lnTo>
                      <a:pt x="134025" y="48933"/>
                    </a:lnTo>
                    <a:cubicBezTo>
                      <a:pt x="129337" y="50373"/>
                      <a:pt x="123927" y="49293"/>
                      <a:pt x="120321" y="45336"/>
                    </a:cubicBezTo>
                    <a:lnTo>
                      <a:pt x="114190" y="38500"/>
                    </a:lnTo>
                    <a:cubicBezTo>
                      <a:pt x="112387" y="36341"/>
                      <a:pt x="109141" y="36341"/>
                      <a:pt x="107338" y="38500"/>
                    </a:cubicBezTo>
                    <a:lnTo>
                      <a:pt x="101207" y="45336"/>
                    </a:lnTo>
                    <a:cubicBezTo>
                      <a:pt x="97601" y="49293"/>
                      <a:pt x="92191" y="50373"/>
                      <a:pt x="87503" y="48933"/>
                    </a:cubicBezTo>
                    <a:lnTo>
                      <a:pt x="78487" y="46055"/>
                    </a:lnTo>
                    <a:cubicBezTo>
                      <a:pt x="77405" y="45695"/>
                      <a:pt x="75963" y="45695"/>
                      <a:pt x="74881" y="46415"/>
                    </a:cubicBezTo>
                    <a:cubicBezTo>
                      <a:pt x="73799" y="47135"/>
                      <a:pt x="73078" y="48214"/>
                      <a:pt x="72717" y="49293"/>
                    </a:cubicBezTo>
                    <a:lnTo>
                      <a:pt x="70553" y="58288"/>
                    </a:lnTo>
                    <a:cubicBezTo>
                      <a:pt x="69471" y="63684"/>
                      <a:pt x="65504" y="67642"/>
                      <a:pt x="60816" y="68721"/>
                    </a:cubicBezTo>
                    <a:lnTo>
                      <a:pt x="51440" y="70880"/>
                    </a:lnTo>
                    <a:cubicBezTo>
                      <a:pt x="49997" y="70880"/>
                      <a:pt x="48915" y="71599"/>
                      <a:pt x="48555" y="72678"/>
                    </a:cubicBezTo>
                    <a:cubicBezTo>
                      <a:pt x="48194" y="73758"/>
                      <a:pt x="47833" y="75197"/>
                      <a:pt x="48194" y="76276"/>
                    </a:cubicBezTo>
                    <a:lnTo>
                      <a:pt x="51079" y="85271"/>
                    </a:lnTo>
                    <a:cubicBezTo>
                      <a:pt x="52522" y="90307"/>
                      <a:pt x="51079" y="95344"/>
                      <a:pt x="47473" y="98942"/>
                    </a:cubicBezTo>
                    <a:lnTo>
                      <a:pt x="40260" y="105418"/>
                    </a:lnTo>
                    <a:cubicBezTo>
                      <a:pt x="39178" y="106137"/>
                      <a:pt x="38817" y="107217"/>
                      <a:pt x="38817" y="108656"/>
                    </a:cubicBezTo>
                    <a:cubicBezTo>
                      <a:pt x="38817" y="109735"/>
                      <a:pt x="39178" y="111174"/>
                      <a:pt x="40260" y="111894"/>
                    </a:cubicBezTo>
                    <a:lnTo>
                      <a:pt x="47473" y="118370"/>
                    </a:lnTo>
                    <a:cubicBezTo>
                      <a:pt x="51079" y="121608"/>
                      <a:pt x="52522" y="127004"/>
                      <a:pt x="51079" y="132041"/>
                    </a:cubicBezTo>
                    <a:lnTo>
                      <a:pt x="45309" y="150030"/>
                    </a:lnTo>
                    <a:cubicBezTo>
                      <a:pt x="44588" y="152548"/>
                      <a:pt x="42063" y="153627"/>
                      <a:pt x="39899" y="152908"/>
                    </a:cubicBezTo>
                    <a:cubicBezTo>
                      <a:pt x="37375" y="152188"/>
                      <a:pt x="36293" y="149670"/>
                      <a:pt x="36654" y="147511"/>
                    </a:cubicBezTo>
                    <a:lnTo>
                      <a:pt x="42784" y="129163"/>
                    </a:lnTo>
                    <a:cubicBezTo>
                      <a:pt x="43145" y="127364"/>
                      <a:pt x="42784" y="125925"/>
                      <a:pt x="41342" y="124486"/>
                    </a:cubicBezTo>
                    <a:lnTo>
                      <a:pt x="34490" y="118370"/>
                    </a:lnTo>
                    <a:cubicBezTo>
                      <a:pt x="31605" y="115851"/>
                      <a:pt x="30162" y="112254"/>
                      <a:pt x="30162" y="108656"/>
                    </a:cubicBezTo>
                    <a:cubicBezTo>
                      <a:pt x="30162" y="105058"/>
                      <a:pt x="31605" y="101460"/>
                      <a:pt x="34490" y="98942"/>
                    </a:cubicBezTo>
                    <a:lnTo>
                      <a:pt x="41342" y="92466"/>
                    </a:lnTo>
                    <a:cubicBezTo>
                      <a:pt x="42784" y="91387"/>
                      <a:pt x="43145" y="89588"/>
                      <a:pt x="42784" y="87789"/>
                    </a:cubicBezTo>
                    <a:lnTo>
                      <a:pt x="39899" y="79154"/>
                    </a:lnTo>
                    <a:cubicBezTo>
                      <a:pt x="38817" y="75557"/>
                      <a:pt x="39178" y="71599"/>
                      <a:pt x="40981" y="68361"/>
                    </a:cubicBezTo>
                    <a:cubicBezTo>
                      <a:pt x="42784" y="65123"/>
                      <a:pt x="46030" y="62965"/>
                      <a:pt x="49276" y="61885"/>
                    </a:cubicBezTo>
                    <a:lnTo>
                      <a:pt x="59013" y="60086"/>
                    </a:lnTo>
                    <a:cubicBezTo>
                      <a:pt x="60456" y="59727"/>
                      <a:pt x="61898" y="58288"/>
                      <a:pt x="62259" y="56848"/>
                    </a:cubicBezTo>
                    <a:lnTo>
                      <a:pt x="64062" y="47494"/>
                    </a:lnTo>
                    <a:cubicBezTo>
                      <a:pt x="64783" y="43897"/>
                      <a:pt x="67308" y="40659"/>
                      <a:pt x="70553" y="38860"/>
                    </a:cubicBezTo>
                    <a:cubicBezTo>
                      <a:pt x="73799" y="37061"/>
                      <a:pt x="77405" y="36701"/>
                      <a:pt x="81012" y="37780"/>
                    </a:cubicBezTo>
                    <a:lnTo>
                      <a:pt x="90028" y="40299"/>
                    </a:lnTo>
                    <a:cubicBezTo>
                      <a:pt x="91831" y="41018"/>
                      <a:pt x="93634" y="40659"/>
                      <a:pt x="94716" y="39579"/>
                    </a:cubicBezTo>
                    <a:lnTo>
                      <a:pt x="101207" y="32384"/>
                    </a:lnTo>
                    <a:cubicBezTo>
                      <a:pt x="103552" y="29686"/>
                      <a:pt x="107158" y="28336"/>
                      <a:pt x="110809" y="28336"/>
                    </a:cubicBezTo>
                    <a:close/>
                    <a:moveTo>
                      <a:pt x="109538" y="9022"/>
                    </a:moveTo>
                    <a:cubicBezTo>
                      <a:pt x="53871" y="9022"/>
                      <a:pt x="8619" y="54133"/>
                      <a:pt x="8619" y="110070"/>
                    </a:cubicBezTo>
                    <a:cubicBezTo>
                      <a:pt x="8619" y="136775"/>
                      <a:pt x="19034" y="162398"/>
                      <a:pt x="38069" y="181164"/>
                    </a:cubicBezTo>
                    <a:cubicBezTo>
                      <a:pt x="45611" y="188743"/>
                      <a:pt x="50998" y="198848"/>
                      <a:pt x="53871" y="208952"/>
                    </a:cubicBezTo>
                    <a:lnTo>
                      <a:pt x="86553" y="208952"/>
                    </a:lnTo>
                    <a:lnTo>
                      <a:pt x="77215" y="165285"/>
                    </a:lnTo>
                    <a:cubicBezTo>
                      <a:pt x="71828" y="158068"/>
                      <a:pt x="68955" y="148324"/>
                      <a:pt x="68955" y="136054"/>
                    </a:cubicBezTo>
                    <a:cubicBezTo>
                      <a:pt x="68955" y="103213"/>
                      <a:pt x="105587" y="71455"/>
                      <a:pt x="107024" y="70373"/>
                    </a:cubicBezTo>
                    <a:cubicBezTo>
                      <a:pt x="108819" y="68568"/>
                      <a:pt x="110974" y="68568"/>
                      <a:pt x="112770" y="70373"/>
                    </a:cubicBezTo>
                    <a:cubicBezTo>
                      <a:pt x="114207" y="71455"/>
                      <a:pt x="151198" y="103213"/>
                      <a:pt x="151198" y="136054"/>
                    </a:cubicBezTo>
                    <a:cubicBezTo>
                      <a:pt x="151198" y="148324"/>
                      <a:pt x="147966" y="158429"/>
                      <a:pt x="142579" y="165646"/>
                    </a:cubicBezTo>
                    <a:lnTo>
                      <a:pt x="133241" y="208952"/>
                    </a:lnTo>
                    <a:lnTo>
                      <a:pt x="165923" y="208952"/>
                    </a:lnTo>
                    <a:cubicBezTo>
                      <a:pt x="168437" y="198487"/>
                      <a:pt x="173824" y="188743"/>
                      <a:pt x="181366" y="180803"/>
                    </a:cubicBezTo>
                    <a:cubicBezTo>
                      <a:pt x="200041" y="161676"/>
                      <a:pt x="210097" y="136415"/>
                      <a:pt x="210097" y="110070"/>
                    </a:cubicBezTo>
                    <a:cubicBezTo>
                      <a:pt x="210097" y="54133"/>
                      <a:pt x="164845" y="9022"/>
                      <a:pt x="109538" y="9022"/>
                    </a:cubicBezTo>
                    <a:close/>
                    <a:moveTo>
                      <a:pt x="109538" y="0"/>
                    </a:moveTo>
                    <a:cubicBezTo>
                      <a:pt x="169873" y="0"/>
                      <a:pt x="218716" y="49441"/>
                      <a:pt x="218716" y="110070"/>
                    </a:cubicBezTo>
                    <a:cubicBezTo>
                      <a:pt x="218716" y="138941"/>
                      <a:pt x="207942" y="166368"/>
                      <a:pt x="187830" y="186938"/>
                    </a:cubicBezTo>
                    <a:cubicBezTo>
                      <a:pt x="177774" y="196682"/>
                      <a:pt x="172387" y="210035"/>
                      <a:pt x="172387" y="224470"/>
                    </a:cubicBezTo>
                    <a:lnTo>
                      <a:pt x="172387" y="255506"/>
                    </a:lnTo>
                    <a:cubicBezTo>
                      <a:pt x="172387" y="261281"/>
                      <a:pt x="168077" y="265972"/>
                      <a:pt x="162331" y="265972"/>
                    </a:cubicBezTo>
                    <a:lnTo>
                      <a:pt x="160536" y="265972"/>
                    </a:lnTo>
                    <a:cubicBezTo>
                      <a:pt x="158022" y="279686"/>
                      <a:pt x="146529" y="290151"/>
                      <a:pt x="132164" y="290151"/>
                    </a:cubicBezTo>
                    <a:lnTo>
                      <a:pt x="87630" y="290151"/>
                    </a:lnTo>
                    <a:cubicBezTo>
                      <a:pt x="73265" y="290151"/>
                      <a:pt x="61413" y="279686"/>
                      <a:pt x="59258" y="265972"/>
                    </a:cubicBezTo>
                    <a:lnTo>
                      <a:pt x="57463" y="265972"/>
                    </a:lnTo>
                    <a:cubicBezTo>
                      <a:pt x="51716" y="265972"/>
                      <a:pt x="47048" y="261281"/>
                      <a:pt x="47048" y="255506"/>
                    </a:cubicBezTo>
                    <a:lnTo>
                      <a:pt x="47048" y="225192"/>
                    </a:lnTo>
                    <a:cubicBezTo>
                      <a:pt x="47048" y="210757"/>
                      <a:pt x="41660" y="197404"/>
                      <a:pt x="31605" y="187299"/>
                    </a:cubicBezTo>
                    <a:cubicBezTo>
                      <a:pt x="11133" y="166729"/>
                      <a:pt x="0" y="138941"/>
                      <a:pt x="0" y="110070"/>
                    </a:cubicBezTo>
                    <a:cubicBezTo>
                      <a:pt x="0" y="49441"/>
                      <a:pt x="49202" y="0"/>
                      <a:pt x="109538" y="0"/>
                    </a:cubicBezTo>
                    <a:close/>
                  </a:path>
                </a:pathLst>
              </a:custGeom>
              <a:solidFill>
                <a:schemeClr val="bg1"/>
              </a:solidFill>
              <a:ln>
                <a:noFill/>
              </a:ln>
              <a:effectLst/>
            </p:spPr>
            <p:txBody>
              <a:bodyPr anchor="ctr"/>
              <a:lstStyle/>
              <a:p>
                <a:endParaRPr lang="en-US"/>
              </a:p>
            </p:txBody>
          </p:sp>
        </p:grpSp>
      </p:grpSp>
      <p:grpSp>
        <p:nvGrpSpPr>
          <p:cNvPr id="24" name="Group 23">
            <a:extLst>
              <a:ext uri="{FF2B5EF4-FFF2-40B4-BE49-F238E27FC236}">
                <a16:creationId xmlns:a16="http://schemas.microsoft.com/office/drawing/2014/main" id="{33851911-99F8-3848-9746-51C738645C2D}"/>
              </a:ext>
            </a:extLst>
          </p:cNvPr>
          <p:cNvGrpSpPr/>
          <p:nvPr/>
        </p:nvGrpSpPr>
        <p:grpSpPr>
          <a:xfrm>
            <a:off x="5122648" y="436002"/>
            <a:ext cx="1904628" cy="2001063"/>
            <a:chOff x="5122648" y="436002"/>
            <a:chExt cx="1904628" cy="2001063"/>
          </a:xfrm>
        </p:grpSpPr>
        <p:grpSp>
          <p:nvGrpSpPr>
            <p:cNvPr id="6" name="Group 5">
              <a:extLst>
                <a:ext uri="{FF2B5EF4-FFF2-40B4-BE49-F238E27FC236}">
                  <a16:creationId xmlns:a16="http://schemas.microsoft.com/office/drawing/2014/main" id="{C8274C77-2E77-4F42-BB7F-31C67F6A237F}"/>
                </a:ext>
              </a:extLst>
            </p:cNvPr>
            <p:cNvGrpSpPr/>
            <p:nvPr/>
          </p:nvGrpSpPr>
          <p:grpSpPr>
            <a:xfrm>
              <a:off x="5122648" y="436002"/>
              <a:ext cx="1904628" cy="1608189"/>
              <a:chOff x="5122648" y="72589"/>
              <a:chExt cx="1904628" cy="1608189"/>
            </a:xfrm>
          </p:grpSpPr>
          <p:sp>
            <p:nvSpPr>
              <p:cNvPr id="72" name="Freeform 71">
                <a:extLst>
                  <a:ext uri="{FF2B5EF4-FFF2-40B4-BE49-F238E27FC236}">
                    <a16:creationId xmlns:a16="http://schemas.microsoft.com/office/drawing/2014/main" id="{D2C819D2-800E-AE47-BAE3-EE3E6091A683}"/>
                  </a:ext>
                </a:extLst>
              </p:cNvPr>
              <p:cNvSpPr/>
              <p:nvPr/>
            </p:nvSpPr>
            <p:spPr bwMode="auto">
              <a:xfrm>
                <a:off x="5122648" y="72589"/>
                <a:ext cx="1904628" cy="231306"/>
              </a:xfrm>
              <a:custGeom>
                <a:avLst/>
                <a:gdLst>
                  <a:gd name="connsiteX0" fmla="*/ 931631 w 1851500"/>
                  <a:gd name="connsiteY0" fmla="*/ 0 h 229986"/>
                  <a:gd name="connsiteX1" fmla="*/ 1583022 w 1851500"/>
                  <a:gd name="connsiteY1" fmla="*/ 62570 h 229986"/>
                  <a:gd name="connsiteX2" fmla="*/ 1851500 w 1851500"/>
                  <a:gd name="connsiteY2" fmla="*/ 128347 h 229986"/>
                  <a:gd name="connsiteX3" fmla="*/ 1818475 w 1851500"/>
                  <a:gd name="connsiteY3" fmla="*/ 229986 h 229986"/>
                  <a:gd name="connsiteX4" fmla="*/ 1546567 w 1851500"/>
                  <a:gd name="connsiteY4" fmla="*/ 162742 h 229986"/>
                  <a:gd name="connsiteX5" fmla="*/ 925281 w 1851500"/>
                  <a:gd name="connsiteY5" fmla="*/ 102504 h 229986"/>
                  <a:gd name="connsiteX6" fmla="*/ 303995 w 1851500"/>
                  <a:gd name="connsiteY6" fmla="*/ 162742 h 229986"/>
                  <a:gd name="connsiteX7" fmla="*/ 32088 w 1851500"/>
                  <a:gd name="connsiteY7" fmla="*/ 229985 h 229986"/>
                  <a:gd name="connsiteX8" fmla="*/ 0 w 1851500"/>
                  <a:gd name="connsiteY8" fmla="*/ 131229 h 229986"/>
                  <a:gd name="connsiteX9" fmla="*/ 280240 w 1851500"/>
                  <a:gd name="connsiteY9" fmla="*/ 62570 h 229986"/>
                  <a:gd name="connsiteX10" fmla="*/ 931631 w 1851500"/>
                  <a:gd name="connsiteY10" fmla="*/ 0 h 22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1500" h="229986">
                    <a:moveTo>
                      <a:pt x="931631" y="0"/>
                    </a:moveTo>
                    <a:cubicBezTo>
                      <a:pt x="1154765" y="0"/>
                      <a:pt x="1372617" y="21545"/>
                      <a:pt x="1583022" y="62570"/>
                    </a:cubicBezTo>
                    <a:lnTo>
                      <a:pt x="1851500" y="128347"/>
                    </a:lnTo>
                    <a:lnTo>
                      <a:pt x="1818475" y="229986"/>
                    </a:lnTo>
                    <a:lnTo>
                      <a:pt x="1546567" y="162742"/>
                    </a:lnTo>
                    <a:cubicBezTo>
                      <a:pt x="1345886" y="123246"/>
                      <a:pt x="1138102" y="102504"/>
                      <a:pt x="925281" y="102504"/>
                    </a:cubicBezTo>
                    <a:cubicBezTo>
                      <a:pt x="712460" y="102504"/>
                      <a:pt x="504676" y="123246"/>
                      <a:pt x="303995" y="162742"/>
                    </a:cubicBezTo>
                    <a:lnTo>
                      <a:pt x="32088" y="229985"/>
                    </a:lnTo>
                    <a:lnTo>
                      <a:pt x="0" y="131229"/>
                    </a:lnTo>
                    <a:lnTo>
                      <a:pt x="280240" y="62570"/>
                    </a:lnTo>
                    <a:cubicBezTo>
                      <a:pt x="490645" y="21545"/>
                      <a:pt x="708498" y="0"/>
                      <a:pt x="931631" y="0"/>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sz="1400" dirty="0">
                  <a:ea typeface="+mj-ea"/>
                </a:endParaRPr>
              </a:p>
            </p:txBody>
          </p:sp>
          <p:sp>
            <p:nvSpPr>
              <p:cNvPr id="71" name="Freeform 70">
                <a:extLst>
                  <a:ext uri="{FF2B5EF4-FFF2-40B4-BE49-F238E27FC236}">
                    <a16:creationId xmlns:a16="http://schemas.microsoft.com/office/drawing/2014/main" id="{AE6501C9-61D5-BF47-97E5-8778DB09AEB1}"/>
                  </a:ext>
                </a:extLst>
              </p:cNvPr>
              <p:cNvSpPr/>
              <p:nvPr/>
            </p:nvSpPr>
            <p:spPr bwMode="auto">
              <a:xfrm>
                <a:off x="5163934" y="203053"/>
                <a:ext cx="1822055" cy="1477725"/>
              </a:xfrm>
              <a:custGeom>
                <a:avLst/>
                <a:gdLst>
                  <a:gd name="connsiteX0" fmla="*/ 891497 w 1771230"/>
                  <a:gd name="connsiteY0" fmla="*/ 0 h 1469290"/>
                  <a:gd name="connsiteX1" fmla="*/ 1516745 w 1771230"/>
                  <a:gd name="connsiteY1" fmla="*/ 59934 h 1469290"/>
                  <a:gd name="connsiteX2" fmla="*/ 1771230 w 1771230"/>
                  <a:gd name="connsiteY2" fmla="*/ 122155 h 1469290"/>
                  <a:gd name="connsiteX3" fmla="*/ 1333519 w 1771230"/>
                  <a:gd name="connsiteY3" fmla="*/ 1469290 h 1469290"/>
                  <a:gd name="connsiteX4" fmla="*/ 1230733 w 1771230"/>
                  <a:gd name="connsiteY4" fmla="*/ 1446959 h 1469290"/>
                  <a:gd name="connsiteX5" fmla="*/ 885147 w 1771230"/>
                  <a:gd name="connsiteY5" fmla="*/ 1417523 h 1469290"/>
                  <a:gd name="connsiteX6" fmla="*/ 539561 w 1771230"/>
                  <a:gd name="connsiteY6" fmla="*/ 1446959 h 1469290"/>
                  <a:gd name="connsiteX7" fmla="*/ 436776 w 1771230"/>
                  <a:gd name="connsiteY7" fmla="*/ 1469290 h 1469290"/>
                  <a:gd name="connsiteX8" fmla="*/ 0 w 1771230"/>
                  <a:gd name="connsiteY8" fmla="*/ 125031 h 1469290"/>
                  <a:gd name="connsiteX9" fmla="*/ 266249 w 1771230"/>
                  <a:gd name="connsiteY9" fmla="*/ 59934 h 1469290"/>
                  <a:gd name="connsiteX10" fmla="*/ 891497 w 1771230"/>
                  <a:gd name="connsiteY10" fmla="*/ 0 h 146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1230" h="1469290">
                    <a:moveTo>
                      <a:pt x="891497" y="0"/>
                    </a:moveTo>
                    <a:cubicBezTo>
                      <a:pt x="1105675" y="0"/>
                      <a:pt x="1314784" y="20637"/>
                      <a:pt x="1516745" y="59934"/>
                    </a:cubicBezTo>
                    <a:lnTo>
                      <a:pt x="1771230" y="122155"/>
                    </a:lnTo>
                    <a:lnTo>
                      <a:pt x="1333519" y="1469290"/>
                    </a:lnTo>
                    <a:lnTo>
                      <a:pt x="1230733" y="1446959"/>
                    </a:lnTo>
                    <a:cubicBezTo>
                      <a:pt x="1119106" y="1427659"/>
                      <a:pt x="1003527" y="1417523"/>
                      <a:pt x="885147" y="1417523"/>
                    </a:cubicBezTo>
                    <a:cubicBezTo>
                      <a:pt x="766767" y="1417523"/>
                      <a:pt x="651189" y="1427659"/>
                      <a:pt x="539561" y="1446959"/>
                    </a:cubicBezTo>
                    <a:lnTo>
                      <a:pt x="436776" y="1469290"/>
                    </a:lnTo>
                    <a:lnTo>
                      <a:pt x="0" y="125031"/>
                    </a:lnTo>
                    <a:lnTo>
                      <a:pt x="266249" y="59934"/>
                    </a:lnTo>
                    <a:cubicBezTo>
                      <a:pt x="468210" y="20637"/>
                      <a:pt x="677319" y="0"/>
                      <a:pt x="891497" y="0"/>
                    </a:cubicBezTo>
                    <a:close/>
                  </a:path>
                </a:pathLst>
              </a:custGeom>
              <a:solidFill>
                <a:schemeClr val="tx1">
                  <a:lumMod val="20000"/>
                  <a:lumOff val="80000"/>
                </a:schemeClr>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sz="1400" dirty="0">
                  <a:ea typeface="+mj-ea"/>
                </a:endParaRPr>
              </a:p>
            </p:txBody>
          </p:sp>
          <p:sp>
            <p:nvSpPr>
              <p:cNvPr id="199" name="Rectangle 198">
                <a:extLst>
                  <a:ext uri="{FF2B5EF4-FFF2-40B4-BE49-F238E27FC236}">
                    <a16:creationId xmlns:a16="http://schemas.microsoft.com/office/drawing/2014/main" id="{C8874382-A6AC-6542-AFDB-C65F9EA6A428}"/>
                  </a:ext>
                </a:extLst>
              </p:cNvPr>
              <p:cNvSpPr/>
              <p:nvPr/>
            </p:nvSpPr>
            <p:spPr>
              <a:xfrm>
                <a:off x="5242773" y="256554"/>
                <a:ext cx="1608853" cy="954107"/>
              </a:xfrm>
              <a:prstGeom prst="rect">
                <a:avLst/>
              </a:prstGeom>
            </p:spPr>
            <p:txBody>
              <a:bodyPr wrap="square">
                <a:spAutoFit/>
              </a:bodyPr>
              <a:lstStyle/>
              <a:p>
                <a:r>
                  <a:rPr lang="en-US" sz="1400" dirty="0">
                    <a:solidFill>
                      <a:schemeClr val="accent1"/>
                    </a:solidFill>
                  </a:rPr>
                  <a:t>Self Service,</a:t>
                </a:r>
              </a:p>
              <a:p>
                <a:r>
                  <a:rPr lang="en-US" sz="1400" dirty="0">
                    <a:solidFill>
                      <a:schemeClr val="accent1"/>
                    </a:solidFill>
                  </a:rPr>
                  <a:t>User attribute sync, Password Reset</a:t>
                </a:r>
              </a:p>
            </p:txBody>
          </p:sp>
        </p:grpSp>
        <p:grpSp>
          <p:nvGrpSpPr>
            <p:cNvPr id="13" name="Group 12">
              <a:extLst>
                <a:ext uri="{FF2B5EF4-FFF2-40B4-BE49-F238E27FC236}">
                  <a16:creationId xmlns:a16="http://schemas.microsoft.com/office/drawing/2014/main" id="{CD57458F-2E14-E04A-B267-52D52CF6F717}"/>
                </a:ext>
              </a:extLst>
            </p:cNvPr>
            <p:cNvGrpSpPr/>
            <p:nvPr/>
          </p:nvGrpSpPr>
          <p:grpSpPr>
            <a:xfrm>
              <a:off x="5687633" y="1691147"/>
              <a:ext cx="773632" cy="745918"/>
              <a:chOff x="8941543" y="113627"/>
              <a:chExt cx="841453" cy="841248"/>
            </a:xfrm>
          </p:grpSpPr>
          <p:sp>
            <p:nvSpPr>
              <p:cNvPr id="101" name="Oval 100">
                <a:extLst>
                  <a:ext uri="{FF2B5EF4-FFF2-40B4-BE49-F238E27FC236}">
                    <a16:creationId xmlns:a16="http://schemas.microsoft.com/office/drawing/2014/main" id="{09372D28-8928-BD45-9789-538BCAE3424B}"/>
                  </a:ext>
                </a:extLst>
              </p:cNvPr>
              <p:cNvSpPr/>
              <p:nvPr/>
            </p:nvSpPr>
            <p:spPr bwMode="auto">
              <a:xfrm>
                <a:off x="8941543" y="113627"/>
                <a:ext cx="841453" cy="841248"/>
              </a:xfrm>
              <a:prstGeom prst="ellipse">
                <a:avLst/>
              </a:prstGeom>
              <a:solidFill>
                <a:srgbClr val="00206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05" name="Freeform 1030">
                <a:extLst>
                  <a:ext uri="{FF2B5EF4-FFF2-40B4-BE49-F238E27FC236}">
                    <a16:creationId xmlns:a16="http://schemas.microsoft.com/office/drawing/2014/main" id="{F57D2233-15AF-2848-BAAB-F956946245D7}"/>
                  </a:ext>
                </a:extLst>
              </p:cNvPr>
              <p:cNvSpPr>
                <a:spLocks noChangeAspect="1" noChangeArrowheads="1"/>
              </p:cNvSpPr>
              <p:nvPr/>
            </p:nvSpPr>
            <p:spPr bwMode="auto">
              <a:xfrm>
                <a:off x="9112418" y="276562"/>
                <a:ext cx="521424" cy="521424"/>
              </a:xfrm>
              <a:custGeom>
                <a:avLst/>
                <a:gdLst>
                  <a:gd name="T0" fmla="*/ 4489300 w 289924"/>
                  <a:gd name="T1" fmla="*/ 4390126 h 289791"/>
                  <a:gd name="T2" fmla="*/ 4960412 w 289924"/>
                  <a:gd name="T3" fmla="*/ 4158952 h 289791"/>
                  <a:gd name="T4" fmla="*/ 4960412 w 289924"/>
                  <a:gd name="T5" fmla="*/ 4989758 h 289791"/>
                  <a:gd name="T6" fmla="*/ 4489300 w 289924"/>
                  <a:gd name="T7" fmla="*/ 4635758 h 289791"/>
                  <a:gd name="T8" fmla="*/ 4018195 w 289924"/>
                  <a:gd name="T9" fmla="*/ 4989758 h 289791"/>
                  <a:gd name="T10" fmla="*/ 4018195 w 289924"/>
                  <a:gd name="T11" fmla="*/ 4158952 h 289791"/>
                  <a:gd name="T12" fmla="*/ 2606698 w 289924"/>
                  <a:gd name="T13" fmla="*/ 3908255 h 289791"/>
                  <a:gd name="T14" fmla="*/ 1369637 w 289924"/>
                  <a:gd name="T15" fmla="*/ 5243003 h 289791"/>
                  <a:gd name="T16" fmla="*/ 573855 w 289924"/>
                  <a:gd name="T17" fmla="*/ 4345862 h 289791"/>
                  <a:gd name="T18" fmla="*/ 2476472 w 289924"/>
                  <a:gd name="T19" fmla="*/ 3908255 h 289791"/>
                  <a:gd name="T20" fmla="*/ 4501514 w 289924"/>
                  <a:gd name="T21" fmla="*/ 5669856 h 289791"/>
                  <a:gd name="T22" fmla="*/ 5614321 w 289924"/>
                  <a:gd name="T23" fmla="*/ 5647982 h 289791"/>
                  <a:gd name="T24" fmla="*/ 5650695 w 289924"/>
                  <a:gd name="T25" fmla="*/ 4525341 h 289791"/>
                  <a:gd name="T26" fmla="*/ 5825242 w 289924"/>
                  <a:gd name="T27" fmla="*/ 4525341 h 289791"/>
                  <a:gd name="T28" fmla="*/ 5796134 w 289924"/>
                  <a:gd name="T29" fmla="*/ 5822923 h 289791"/>
                  <a:gd name="T30" fmla="*/ 5083365 w 289924"/>
                  <a:gd name="T31" fmla="*/ 5706301 h 289791"/>
                  <a:gd name="T32" fmla="*/ 4501514 w 289924"/>
                  <a:gd name="T33" fmla="*/ 3198569 h 289791"/>
                  <a:gd name="T34" fmla="*/ 2229424 w 289924"/>
                  <a:gd name="T35" fmla="*/ 3687004 h 289791"/>
                  <a:gd name="T36" fmla="*/ 176806 w 289924"/>
                  <a:gd name="T37" fmla="*/ 4525341 h 289791"/>
                  <a:gd name="T38" fmla="*/ 205822 w 289924"/>
                  <a:gd name="T39" fmla="*/ 5647982 h 289791"/>
                  <a:gd name="T40" fmla="*/ 1315545 w 289924"/>
                  <a:gd name="T41" fmla="*/ 5669856 h 289791"/>
                  <a:gd name="T42" fmla="*/ 2621109 w 289924"/>
                  <a:gd name="T43" fmla="*/ 4700303 h 289791"/>
                  <a:gd name="T44" fmla="*/ 104311 w 289924"/>
                  <a:gd name="T45" fmla="*/ 5844793 h 289791"/>
                  <a:gd name="T46" fmla="*/ 2674 w 289924"/>
                  <a:gd name="T47" fmla="*/ 5735446 h 289791"/>
                  <a:gd name="T48" fmla="*/ 1315545 w 289924"/>
                  <a:gd name="T49" fmla="*/ 3198569 h 289791"/>
                  <a:gd name="T50" fmla="*/ 4489300 w 289924"/>
                  <a:gd name="T51" fmla="*/ 1187065 h 289791"/>
                  <a:gd name="T52" fmla="*/ 4960412 w 289924"/>
                  <a:gd name="T53" fmla="*/ 954228 h 289791"/>
                  <a:gd name="T54" fmla="*/ 4960412 w 289924"/>
                  <a:gd name="T55" fmla="*/ 1790947 h 289791"/>
                  <a:gd name="T56" fmla="*/ 4489300 w 289924"/>
                  <a:gd name="T57" fmla="*/ 1434443 h 289791"/>
                  <a:gd name="T58" fmla="*/ 4018195 w 289924"/>
                  <a:gd name="T59" fmla="*/ 1790947 h 289791"/>
                  <a:gd name="T60" fmla="*/ 4018195 w 289924"/>
                  <a:gd name="T61" fmla="*/ 954228 h 289791"/>
                  <a:gd name="T62" fmla="*/ 943800 w 289924"/>
                  <a:gd name="T63" fmla="*/ 830562 h 289791"/>
                  <a:gd name="T64" fmla="*/ 1770438 w 289924"/>
                  <a:gd name="T65" fmla="*/ 830562 h 289791"/>
                  <a:gd name="T66" fmla="*/ 1770438 w 289924"/>
                  <a:gd name="T67" fmla="*/ 1667239 h 289791"/>
                  <a:gd name="T68" fmla="*/ 1655413 w 289924"/>
                  <a:gd name="T69" fmla="*/ 1790947 h 289791"/>
                  <a:gd name="T70" fmla="*/ 886301 w 289924"/>
                  <a:gd name="T71" fmla="*/ 1812748 h 289791"/>
                  <a:gd name="T72" fmla="*/ 1173824 w 289924"/>
                  <a:gd name="T73" fmla="*/ 1310733 h 289791"/>
                  <a:gd name="T74" fmla="*/ 4501514 w 289924"/>
                  <a:gd name="T75" fmla="*/ 181765 h 289791"/>
                  <a:gd name="T76" fmla="*/ 5650695 w 289924"/>
                  <a:gd name="T77" fmla="*/ 1323128 h 289791"/>
                  <a:gd name="T78" fmla="*/ 5614321 w 289924"/>
                  <a:gd name="T79" fmla="*/ 203530 h 289791"/>
                  <a:gd name="T80" fmla="*/ 4501514 w 289924"/>
                  <a:gd name="T81" fmla="*/ 181765 h 289791"/>
                  <a:gd name="T82" fmla="*/ 735278 w 289924"/>
                  <a:gd name="T83" fmla="*/ 319890 h 289791"/>
                  <a:gd name="T84" fmla="*/ 307313 w 289924"/>
                  <a:gd name="T85" fmla="*/ 792420 h 289791"/>
                  <a:gd name="T86" fmla="*/ 2454277 w 289924"/>
                  <a:gd name="T87" fmla="*/ 1323128 h 289791"/>
                  <a:gd name="T88" fmla="*/ 5083365 w 289924"/>
                  <a:gd name="T89" fmla="*/ 138112 h 289791"/>
                  <a:gd name="T90" fmla="*/ 5825242 w 289924"/>
                  <a:gd name="T91" fmla="*/ 109036 h 289791"/>
                  <a:gd name="T92" fmla="*/ 4501514 w 289924"/>
                  <a:gd name="T93" fmla="*/ 2646301 h 289791"/>
                  <a:gd name="T94" fmla="*/ 1315545 w 289924"/>
                  <a:gd name="T95" fmla="*/ 0 h 289791"/>
                  <a:gd name="T96" fmla="*/ 2674 w 289924"/>
                  <a:gd name="T97" fmla="*/ 1323128 h 289791"/>
                  <a:gd name="T98" fmla="*/ 24422 w 289924"/>
                  <a:gd name="T99" fmla="*/ 29121 h 289791"/>
                  <a:gd name="T100" fmla="*/ 1315545 w 289924"/>
                  <a:gd name="T101" fmla="*/ 0 h 2897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9924" h="289791">
                    <a:moveTo>
                      <a:pt x="199987" y="199866"/>
                    </a:moveTo>
                    <a:cubicBezTo>
                      <a:pt x="201764" y="198077"/>
                      <a:pt x="204606" y="198077"/>
                      <a:pt x="206027" y="199866"/>
                    </a:cubicBezTo>
                    <a:lnTo>
                      <a:pt x="223434" y="217396"/>
                    </a:lnTo>
                    <a:lnTo>
                      <a:pt x="240841" y="199866"/>
                    </a:lnTo>
                    <a:cubicBezTo>
                      <a:pt x="242617" y="198077"/>
                      <a:pt x="245104" y="198077"/>
                      <a:pt x="246880" y="199866"/>
                    </a:cubicBezTo>
                    <a:cubicBezTo>
                      <a:pt x="248656" y="201655"/>
                      <a:pt x="248656" y="204159"/>
                      <a:pt x="246880" y="205948"/>
                    </a:cubicBezTo>
                    <a:lnTo>
                      <a:pt x="229473" y="223477"/>
                    </a:lnTo>
                    <a:lnTo>
                      <a:pt x="246880" y="241007"/>
                    </a:lnTo>
                    <a:cubicBezTo>
                      <a:pt x="248656" y="242438"/>
                      <a:pt x="248656" y="245300"/>
                      <a:pt x="246880" y="247089"/>
                    </a:cubicBezTo>
                    <a:cubicBezTo>
                      <a:pt x="246169" y="247804"/>
                      <a:pt x="245104" y="248520"/>
                      <a:pt x="244038" y="248520"/>
                    </a:cubicBezTo>
                    <a:cubicBezTo>
                      <a:pt x="242617" y="248520"/>
                      <a:pt x="241551" y="247804"/>
                      <a:pt x="240841" y="247089"/>
                    </a:cubicBezTo>
                    <a:lnTo>
                      <a:pt x="223434" y="229559"/>
                    </a:lnTo>
                    <a:lnTo>
                      <a:pt x="206027" y="247089"/>
                    </a:lnTo>
                    <a:cubicBezTo>
                      <a:pt x="205316" y="247804"/>
                      <a:pt x="204250" y="248520"/>
                      <a:pt x="203185" y="248520"/>
                    </a:cubicBezTo>
                    <a:cubicBezTo>
                      <a:pt x="202119" y="248520"/>
                      <a:pt x="201053" y="247804"/>
                      <a:pt x="199987" y="247089"/>
                    </a:cubicBezTo>
                    <a:cubicBezTo>
                      <a:pt x="198211" y="245300"/>
                      <a:pt x="198211" y="242438"/>
                      <a:pt x="199987" y="241007"/>
                    </a:cubicBezTo>
                    <a:lnTo>
                      <a:pt x="217394" y="223477"/>
                    </a:lnTo>
                    <a:lnTo>
                      <a:pt x="199987" y="205948"/>
                    </a:lnTo>
                    <a:cubicBezTo>
                      <a:pt x="198211" y="204159"/>
                      <a:pt x="198211" y="201655"/>
                      <a:pt x="199987" y="199866"/>
                    </a:cubicBezTo>
                    <a:close/>
                    <a:moveTo>
                      <a:pt x="123255" y="193533"/>
                    </a:moveTo>
                    <a:cubicBezTo>
                      <a:pt x="125055" y="191727"/>
                      <a:pt x="127936" y="191727"/>
                      <a:pt x="129736" y="193533"/>
                    </a:cubicBezTo>
                    <a:cubicBezTo>
                      <a:pt x="131176" y="195339"/>
                      <a:pt x="131176" y="197867"/>
                      <a:pt x="129736" y="199673"/>
                    </a:cubicBezTo>
                    <a:lnTo>
                      <a:pt x="71048" y="258184"/>
                    </a:lnTo>
                    <a:cubicBezTo>
                      <a:pt x="70327" y="258907"/>
                      <a:pt x="69247" y="259629"/>
                      <a:pt x="68167" y="259629"/>
                    </a:cubicBezTo>
                    <a:cubicBezTo>
                      <a:pt x="67087" y="259629"/>
                      <a:pt x="65647" y="258907"/>
                      <a:pt x="64927" y="258184"/>
                    </a:cubicBezTo>
                    <a:lnTo>
                      <a:pt x="28561" y="221705"/>
                    </a:lnTo>
                    <a:cubicBezTo>
                      <a:pt x="26761" y="219899"/>
                      <a:pt x="26761" y="217010"/>
                      <a:pt x="28561" y="215204"/>
                    </a:cubicBezTo>
                    <a:cubicBezTo>
                      <a:pt x="30001" y="213759"/>
                      <a:pt x="32882" y="213759"/>
                      <a:pt x="34682" y="215204"/>
                    </a:cubicBezTo>
                    <a:lnTo>
                      <a:pt x="68167" y="248794"/>
                    </a:lnTo>
                    <a:lnTo>
                      <a:pt x="123255" y="193533"/>
                    </a:lnTo>
                    <a:close/>
                    <a:moveTo>
                      <a:pt x="224043" y="167054"/>
                    </a:moveTo>
                    <a:cubicBezTo>
                      <a:pt x="192551" y="167054"/>
                      <a:pt x="167212" y="192684"/>
                      <a:pt x="167212" y="224091"/>
                    </a:cubicBezTo>
                    <a:cubicBezTo>
                      <a:pt x="167212" y="255497"/>
                      <a:pt x="192551" y="280766"/>
                      <a:pt x="224043" y="280766"/>
                    </a:cubicBezTo>
                    <a:cubicBezTo>
                      <a:pt x="233093" y="280766"/>
                      <a:pt x="241780" y="278601"/>
                      <a:pt x="250468" y="274269"/>
                    </a:cubicBezTo>
                    <a:cubicBezTo>
                      <a:pt x="251192" y="273547"/>
                      <a:pt x="252278" y="273547"/>
                      <a:pt x="253364" y="273908"/>
                    </a:cubicBezTo>
                    <a:lnTo>
                      <a:pt x="279427" y="279683"/>
                    </a:lnTo>
                    <a:lnTo>
                      <a:pt x="273997" y="253331"/>
                    </a:lnTo>
                    <a:cubicBezTo>
                      <a:pt x="273997" y="252248"/>
                      <a:pt x="273997" y="251165"/>
                      <a:pt x="274359" y="250443"/>
                    </a:cubicBezTo>
                    <a:cubicBezTo>
                      <a:pt x="278703" y="241779"/>
                      <a:pt x="281237" y="233116"/>
                      <a:pt x="281237" y="224091"/>
                    </a:cubicBezTo>
                    <a:cubicBezTo>
                      <a:pt x="281237" y="192684"/>
                      <a:pt x="255536" y="167054"/>
                      <a:pt x="224043" y="167054"/>
                    </a:cubicBezTo>
                    <a:close/>
                    <a:moveTo>
                      <a:pt x="224043" y="158390"/>
                    </a:moveTo>
                    <a:cubicBezTo>
                      <a:pt x="260242" y="158390"/>
                      <a:pt x="289924" y="187992"/>
                      <a:pt x="289924" y="224091"/>
                    </a:cubicBezTo>
                    <a:cubicBezTo>
                      <a:pt x="289924" y="233838"/>
                      <a:pt x="287390" y="243584"/>
                      <a:pt x="283047" y="252970"/>
                    </a:cubicBezTo>
                    <a:lnTo>
                      <a:pt x="289924" y="284015"/>
                    </a:lnTo>
                    <a:cubicBezTo>
                      <a:pt x="289924" y="285820"/>
                      <a:pt x="289562" y="287264"/>
                      <a:pt x="288476" y="288347"/>
                    </a:cubicBezTo>
                    <a:cubicBezTo>
                      <a:pt x="287752" y="289069"/>
                      <a:pt x="286666" y="289791"/>
                      <a:pt x="285580" y="289791"/>
                    </a:cubicBezTo>
                    <a:cubicBezTo>
                      <a:pt x="285218" y="289791"/>
                      <a:pt x="284856" y="289430"/>
                      <a:pt x="284495" y="289430"/>
                    </a:cubicBezTo>
                    <a:lnTo>
                      <a:pt x="253002" y="282571"/>
                    </a:lnTo>
                    <a:cubicBezTo>
                      <a:pt x="243952" y="287264"/>
                      <a:pt x="234179" y="289791"/>
                      <a:pt x="224043" y="289791"/>
                    </a:cubicBezTo>
                    <a:cubicBezTo>
                      <a:pt x="187845" y="289791"/>
                      <a:pt x="158524" y="260190"/>
                      <a:pt x="158524" y="224091"/>
                    </a:cubicBezTo>
                    <a:cubicBezTo>
                      <a:pt x="158524" y="187992"/>
                      <a:pt x="187845" y="158390"/>
                      <a:pt x="224043" y="158390"/>
                    </a:cubicBezTo>
                    <a:close/>
                    <a:moveTo>
                      <a:pt x="65475" y="158390"/>
                    </a:moveTo>
                    <a:cubicBezTo>
                      <a:pt x="82441" y="158390"/>
                      <a:pt x="98686" y="164888"/>
                      <a:pt x="110599" y="176440"/>
                    </a:cubicBezTo>
                    <a:cubicBezTo>
                      <a:pt x="112765" y="178245"/>
                      <a:pt x="112765" y="180772"/>
                      <a:pt x="110960" y="182577"/>
                    </a:cubicBezTo>
                    <a:cubicBezTo>
                      <a:pt x="109155" y="184382"/>
                      <a:pt x="106267" y="184382"/>
                      <a:pt x="104823" y="182938"/>
                    </a:cubicBezTo>
                    <a:cubicBezTo>
                      <a:pt x="93993" y="172830"/>
                      <a:pt x="80275" y="167054"/>
                      <a:pt x="65475" y="167054"/>
                    </a:cubicBezTo>
                    <a:cubicBezTo>
                      <a:pt x="34429" y="167054"/>
                      <a:pt x="8799" y="192684"/>
                      <a:pt x="8799" y="224091"/>
                    </a:cubicBezTo>
                    <a:cubicBezTo>
                      <a:pt x="8799" y="233116"/>
                      <a:pt x="10964" y="241779"/>
                      <a:pt x="15296" y="250443"/>
                    </a:cubicBezTo>
                    <a:cubicBezTo>
                      <a:pt x="15657" y="251165"/>
                      <a:pt x="16018" y="252248"/>
                      <a:pt x="15657" y="253331"/>
                    </a:cubicBezTo>
                    <a:lnTo>
                      <a:pt x="10243" y="279683"/>
                    </a:lnTo>
                    <a:lnTo>
                      <a:pt x="36595" y="273908"/>
                    </a:lnTo>
                    <a:cubicBezTo>
                      <a:pt x="37317" y="273547"/>
                      <a:pt x="38400" y="273547"/>
                      <a:pt x="39483" y="274269"/>
                    </a:cubicBezTo>
                    <a:cubicBezTo>
                      <a:pt x="47786" y="278601"/>
                      <a:pt x="56450" y="280766"/>
                      <a:pt x="65475" y="280766"/>
                    </a:cubicBezTo>
                    <a:cubicBezTo>
                      <a:pt x="93993" y="280766"/>
                      <a:pt x="118180" y="259468"/>
                      <a:pt x="121789" y="231672"/>
                    </a:cubicBezTo>
                    <a:cubicBezTo>
                      <a:pt x="122150" y="229145"/>
                      <a:pt x="124316" y="227701"/>
                      <a:pt x="126843" y="227701"/>
                    </a:cubicBezTo>
                    <a:cubicBezTo>
                      <a:pt x="129370" y="228062"/>
                      <a:pt x="131175" y="230228"/>
                      <a:pt x="130453" y="232755"/>
                    </a:cubicBezTo>
                    <a:cubicBezTo>
                      <a:pt x="126121" y="265244"/>
                      <a:pt x="98325" y="289791"/>
                      <a:pt x="65475" y="289791"/>
                    </a:cubicBezTo>
                    <a:cubicBezTo>
                      <a:pt x="55367" y="289791"/>
                      <a:pt x="45981" y="287264"/>
                      <a:pt x="36595" y="282571"/>
                    </a:cubicBezTo>
                    <a:lnTo>
                      <a:pt x="5189" y="289430"/>
                    </a:lnTo>
                    <a:lnTo>
                      <a:pt x="4467" y="289791"/>
                    </a:lnTo>
                    <a:cubicBezTo>
                      <a:pt x="3023" y="289791"/>
                      <a:pt x="1940" y="289069"/>
                      <a:pt x="1218" y="288347"/>
                    </a:cubicBezTo>
                    <a:cubicBezTo>
                      <a:pt x="135" y="287264"/>
                      <a:pt x="-226" y="285820"/>
                      <a:pt x="135" y="284015"/>
                    </a:cubicBezTo>
                    <a:lnTo>
                      <a:pt x="6994" y="252970"/>
                    </a:lnTo>
                    <a:cubicBezTo>
                      <a:pt x="2301" y="243584"/>
                      <a:pt x="135" y="233838"/>
                      <a:pt x="135" y="224091"/>
                    </a:cubicBezTo>
                    <a:cubicBezTo>
                      <a:pt x="135" y="187992"/>
                      <a:pt x="29375" y="158390"/>
                      <a:pt x="65475" y="158390"/>
                    </a:cubicBezTo>
                    <a:close/>
                    <a:moveTo>
                      <a:pt x="199987" y="41129"/>
                    </a:moveTo>
                    <a:cubicBezTo>
                      <a:pt x="201764" y="39327"/>
                      <a:pt x="204606" y="39327"/>
                      <a:pt x="206027" y="41129"/>
                    </a:cubicBezTo>
                    <a:lnTo>
                      <a:pt x="223434" y="58783"/>
                    </a:lnTo>
                    <a:lnTo>
                      <a:pt x="240841" y="41129"/>
                    </a:lnTo>
                    <a:cubicBezTo>
                      <a:pt x="242617" y="39327"/>
                      <a:pt x="245104" y="39327"/>
                      <a:pt x="246880" y="41129"/>
                    </a:cubicBezTo>
                    <a:cubicBezTo>
                      <a:pt x="248656" y="42570"/>
                      <a:pt x="248656" y="45452"/>
                      <a:pt x="246880" y="47253"/>
                    </a:cubicBezTo>
                    <a:lnTo>
                      <a:pt x="229473" y="64907"/>
                    </a:lnTo>
                    <a:lnTo>
                      <a:pt x="246880" y="82561"/>
                    </a:lnTo>
                    <a:cubicBezTo>
                      <a:pt x="248656" y="84363"/>
                      <a:pt x="248656" y="86885"/>
                      <a:pt x="246880" y="88686"/>
                    </a:cubicBezTo>
                    <a:cubicBezTo>
                      <a:pt x="246169" y="89407"/>
                      <a:pt x="245104" y="89767"/>
                      <a:pt x="244038" y="89767"/>
                    </a:cubicBezTo>
                    <a:cubicBezTo>
                      <a:pt x="242617" y="89767"/>
                      <a:pt x="241551" y="89407"/>
                      <a:pt x="240841" y="88686"/>
                    </a:cubicBezTo>
                    <a:lnTo>
                      <a:pt x="223434" y="71032"/>
                    </a:lnTo>
                    <a:lnTo>
                      <a:pt x="206027" y="88686"/>
                    </a:lnTo>
                    <a:cubicBezTo>
                      <a:pt x="205316" y="89407"/>
                      <a:pt x="204250" y="89767"/>
                      <a:pt x="203185" y="89767"/>
                    </a:cubicBezTo>
                    <a:cubicBezTo>
                      <a:pt x="202119" y="89767"/>
                      <a:pt x="201053" y="89407"/>
                      <a:pt x="199987" y="88686"/>
                    </a:cubicBezTo>
                    <a:cubicBezTo>
                      <a:pt x="198211" y="86885"/>
                      <a:pt x="198211" y="84363"/>
                      <a:pt x="199987" y="82561"/>
                    </a:cubicBezTo>
                    <a:lnTo>
                      <a:pt x="217394" y="64907"/>
                    </a:lnTo>
                    <a:lnTo>
                      <a:pt x="199987" y="47253"/>
                    </a:lnTo>
                    <a:cubicBezTo>
                      <a:pt x="198211" y="45452"/>
                      <a:pt x="198211" y="42570"/>
                      <a:pt x="199987" y="41129"/>
                    </a:cubicBezTo>
                    <a:close/>
                    <a:moveTo>
                      <a:pt x="40892" y="41129"/>
                    </a:moveTo>
                    <a:cubicBezTo>
                      <a:pt x="42681" y="39327"/>
                      <a:pt x="45543" y="39327"/>
                      <a:pt x="46974" y="41129"/>
                    </a:cubicBezTo>
                    <a:lnTo>
                      <a:pt x="64504" y="58783"/>
                    </a:lnTo>
                    <a:lnTo>
                      <a:pt x="82391" y="41129"/>
                    </a:lnTo>
                    <a:cubicBezTo>
                      <a:pt x="83822" y="39327"/>
                      <a:pt x="86684" y="39327"/>
                      <a:pt x="88115" y="41129"/>
                    </a:cubicBezTo>
                    <a:cubicBezTo>
                      <a:pt x="89904" y="42570"/>
                      <a:pt x="89904" y="45452"/>
                      <a:pt x="88115" y="47253"/>
                    </a:cubicBezTo>
                    <a:lnTo>
                      <a:pt x="70943" y="64907"/>
                    </a:lnTo>
                    <a:lnTo>
                      <a:pt x="88115" y="82561"/>
                    </a:lnTo>
                    <a:cubicBezTo>
                      <a:pt x="89904" y="84363"/>
                      <a:pt x="89904" y="86885"/>
                      <a:pt x="88115" y="88686"/>
                    </a:cubicBezTo>
                    <a:cubicBezTo>
                      <a:pt x="87399" y="89407"/>
                      <a:pt x="86326" y="89767"/>
                      <a:pt x="85253" y="89767"/>
                    </a:cubicBezTo>
                    <a:cubicBezTo>
                      <a:pt x="84180" y="89767"/>
                      <a:pt x="83106" y="89407"/>
                      <a:pt x="82391" y="88686"/>
                    </a:cubicBezTo>
                    <a:lnTo>
                      <a:pt x="64504" y="71032"/>
                    </a:lnTo>
                    <a:lnTo>
                      <a:pt x="46974" y="88686"/>
                    </a:lnTo>
                    <a:cubicBezTo>
                      <a:pt x="46258" y="89407"/>
                      <a:pt x="45185" y="89767"/>
                      <a:pt x="44112" y="89767"/>
                    </a:cubicBezTo>
                    <a:cubicBezTo>
                      <a:pt x="43039" y="89767"/>
                      <a:pt x="41965" y="89407"/>
                      <a:pt x="40892" y="88686"/>
                    </a:cubicBezTo>
                    <a:cubicBezTo>
                      <a:pt x="39461" y="86885"/>
                      <a:pt x="39461" y="84363"/>
                      <a:pt x="40892" y="82561"/>
                    </a:cubicBezTo>
                    <a:lnTo>
                      <a:pt x="58422" y="64907"/>
                    </a:lnTo>
                    <a:lnTo>
                      <a:pt x="40892" y="47253"/>
                    </a:lnTo>
                    <a:cubicBezTo>
                      <a:pt x="39461" y="45452"/>
                      <a:pt x="39461" y="42570"/>
                      <a:pt x="40892" y="41129"/>
                    </a:cubicBezTo>
                    <a:close/>
                    <a:moveTo>
                      <a:pt x="224043" y="9000"/>
                    </a:moveTo>
                    <a:cubicBezTo>
                      <a:pt x="192551" y="9000"/>
                      <a:pt x="167212" y="34200"/>
                      <a:pt x="167212" y="65521"/>
                    </a:cubicBezTo>
                    <a:cubicBezTo>
                      <a:pt x="167212" y="96842"/>
                      <a:pt x="192551" y="122042"/>
                      <a:pt x="224043" y="122042"/>
                    </a:cubicBezTo>
                    <a:cubicBezTo>
                      <a:pt x="255536" y="122042"/>
                      <a:pt x="281237" y="96842"/>
                      <a:pt x="281237" y="65521"/>
                    </a:cubicBezTo>
                    <a:cubicBezTo>
                      <a:pt x="281237" y="56521"/>
                      <a:pt x="278703" y="47521"/>
                      <a:pt x="274359" y="39240"/>
                    </a:cubicBezTo>
                    <a:cubicBezTo>
                      <a:pt x="273997" y="38520"/>
                      <a:pt x="273997" y="37440"/>
                      <a:pt x="273997" y="36360"/>
                    </a:cubicBezTo>
                    <a:lnTo>
                      <a:pt x="279427" y="10080"/>
                    </a:lnTo>
                    <a:lnTo>
                      <a:pt x="253364" y="15840"/>
                    </a:lnTo>
                    <a:cubicBezTo>
                      <a:pt x="252278" y="16200"/>
                      <a:pt x="251192" y="15840"/>
                      <a:pt x="250468" y="15480"/>
                    </a:cubicBezTo>
                    <a:cubicBezTo>
                      <a:pt x="241780" y="11160"/>
                      <a:pt x="233093" y="9000"/>
                      <a:pt x="224043" y="9000"/>
                    </a:cubicBezTo>
                    <a:close/>
                    <a:moveTo>
                      <a:pt x="65475" y="9000"/>
                    </a:moveTo>
                    <a:cubicBezTo>
                      <a:pt x="56450" y="9000"/>
                      <a:pt x="47786" y="11160"/>
                      <a:pt x="39483" y="15480"/>
                    </a:cubicBezTo>
                    <a:cubicBezTo>
                      <a:pt x="38400" y="15840"/>
                      <a:pt x="37317" y="16200"/>
                      <a:pt x="36595" y="15840"/>
                    </a:cubicBezTo>
                    <a:lnTo>
                      <a:pt x="10243" y="10080"/>
                    </a:lnTo>
                    <a:lnTo>
                      <a:pt x="15657" y="36360"/>
                    </a:lnTo>
                    <a:cubicBezTo>
                      <a:pt x="16018" y="37440"/>
                      <a:pt x="15657" y="38520"/>
                      <a:pt x="15296" y="39240"/>
                    </a:cubicBezTo>
                    <a:cubicBezTo>
                      <a:pt x="10964" y="47521"/>
                      <a:pt x="8799" y="56521"/>
                      <a:pt x="8799" y="65521"/>
                    </a:cubicBezTo>
                    <a:cubicBezTo>
                      <a:pt x="8799" y="96842"/>
                      <a:pt x="34429" y="122042"/>
                      <a:pt x="65475" y="122042"/>
                    </a:cubicBezTo>
                    <a:cubicBezTo>
                      <a:pt x="96881" y="122042"/>
                      <a:pt x="122150" y="96842"/>
                      <a:pt x="122150" y="65521"/>
                    </a:cubicBezTo>
                    <a:cubicBezTo>
                      <a:pt x="122150" y="34200"/>
                      <a:pt x="96881" y="9000"/>
                      <a:pt x="65475" y="9000"/>
                    </a:cubicBezTo>
                    <a:close/>
                    <a:moveTo>
                      <a:pt x="224043" y="0"/>
                    </a:moveTo>
                    <a:cubicBezTo>
                      <a:pt x="234179" y="0"/>
                      <a:pt x="243952" y="2520"/>
                      <a:pt x="253002" y="6840"/>
                    </a:cubicBezTo>
                    <a:lnTo>
                      <a:pt x="284495" y="360"/>
                    </a:lnTo>
                    <a:cubicBezTo>
                      <a:pt x="285942" y="-360"/>
                      <a:pt x="287390" y="360"/>
                      <a:pt x="288476" y="1440"/>
                    </a:cubicBezTo>
                    <a:cubicBezTo>
                      <a:pt x="289562" y="2520"/>
                      <a:pt x="289924" y="3960"/>
                      <a:pt x="289924" y="5400"/>
                    </a:cubicBezTo>
                    <a:lnTo>
                      <a:pt x="283047" y="36720"/>
                    </a:lnTo>
                    <a:cubicBezTo>
                      <a:pt x="287390" y="46081"/>
                      <a:pt x="289924" y="55801"/>
                      <a:pt x="289924" y="65521"/>
                    </a:cubicBezTo>
                    <a:cubicBezTo>
                      <a:pt x="289924" y="101522"/>
                      <a:pt x="260242" y="131042"/>
                      <a:pt x="224043" y="131042"/>
                    </a:cubicBezTo>
                    <a:cubicBezTo>
                      <a:pt x="187845" y="131042"/>
                      <a:pt x="158524" y="101522"/>
                      <a:pt x="158524" y="65521"/>
                    </a:cubicBezTo>
                    <a:cubicBezTo>
                      <a:pt x="158524" y="29520"/>
                      <a:pt x="187845" y="0"/>
                      <a:pt x="224043" y="0"/>
                    </a:cubicBezTo>
                    <a:close/>
                    <a:moveTo>
                      <a:pt x="65475" y="0"/>
                    </a:moveTo>
                    <a:cubicBezTo>
                      <a:pt x="101935" y="0"/>
                      <a:pt x="131175" y="29520"/>
                      <a:pt x="131175" y="65521"/>
                    </a:cubicBezTo>
                    <a:cubicBezTo>
                      <a:pt x="131175" y="101522"/>
                      <a:pt x="101935" y="131042"/>
                      <a:pt x="65475" y="131042"/>
                    </a:cubicBezTo>
                    <a:cubicBezTo>
                      <a:pt x="29375" y="131042"/>
                      <a:pt x="135" y="101522"/>
                      <a:pt x="135" y="65521"/>
                    </a:cubicBezTo>
                    <a:cubicBezTo>
                      <a:pt x="135" y="55441"/>
                      <a:pt x="2301" y="46081"/>
                      <a:pt x="6994" y="36720"/>
                    </a:cubicBezTo>
                    <a:lnTo>
                      <a:pt x="135" y="5400"/>
                    </a:lnTo>
                    <a:cubicBezTo>
                      <a:pt x="-226" y="3960"/>
                      <a:pt x="135" y="2520"/>
                      <a:pt x="1218" y="1440"/>
                    </a:cubicBezTo>
                    <a:cubicBezTo>
                      <a:pt x="2301" y="360"/>
                      <a:pt x="3745" y="-360"/>
                      <a:pt x="5189" y="360"/>
                    </a:cubicBezTo>
                    <a:lnTo>
                      <a:pt x="36595" y="6840"/>
                    </a:lnTo>
                    <a:cubicBezTo>
                      <a:pt x="45981" y="2520"/>
                      <a:pt x="55367" y="0"/>
                      <a:pt x="65475" y="0"/>
                    </a:cubicBezTo>
                    <a:close/>
                  </a:path>
                </a:pathLst>
              </a:custGeom>
              <a:solidFill>
                <a:schemeClr val="bg1"/>
              </a:solidFill>
              <a:ln>
                <a:noFill/>
              </a:ln>
              <a:effectLst/>
            </p:spPr>
            <p:txBody>
              <a:bodyPr anchor="ctr"/>
              <a:lstStyle/>
              <a:p>
                <a:endParaRPr lang="en-US"/>
              </a:p>
            </p:txBody>
          </p:sp>
        </p:grpSp>
      </p:grpSp>
      <p:grpSp>
        <p:nvGrpSpPr>
          <p:cNvPr id="23" name="Group 22">
            <a:extLst>
              <a:ext uri="{FF2B5EF4-FFF2-40B4-BE49-F238E27FC236}">
                <a16:creationId xmlns:a16="http://schemas.microsoft.com/office/drawing/2014/main" id="{7A43C81E-3F84-224F-A4E2-9176BC053FC4}"/>
              </a:ext>
            </a:extLst>
          </p:cNvPr>
          <p:cNvGrpSpPr/>
          <p:nvPr/>
        </p:nvGrpSpPr>
        <p:grpSpPr>
          <a:xfrm>
            <a:off x="3455969" y="586668"/>
            <a:ext cx="2189997" cy="2021718"/>
            <a:chOff x="3455969" y="586668"/>
            <a:chExt cx="2189997" cy="2021718"/>
          </a:xfrm>
        </p:grpSpPr>
        <p:grpSp>
          <p:nvGrpSpPr>
            <p:cNvPr id="4" name="Group 3">
              <a:extLst>
                <a:ext uri="{FF2B5EF4-FFF2-40B4-BE49-F238E27FC236}">
                  <a16:creationId xmlns:a16="http://schemas.microsoft.com/office/drawing/2014/main" id="{1DA91D9B-47F1-D341-892D-69763C6E7A41}"/>
                </a:ext>
              </a:extLst>
            </p:cNvPr>
            <p:cNvGrpSpPr/>
            <p:nvPr/>
          </p:nvGrpSpPr>
          <p:grpSpPr>
            <a:xfrm>
              <a:off x="3455969" y="586668"/>
              <a:ext cx="2189997" cy="1940543"/>
              <a:chOff x="3455969" y="223255"/>
              <a:chExt cx="2189997" cy="1940543"/>
            </a:xfrm>
          </p:grpSpPr>
          <p:sp>
            <p:nvSpPr>
              <p:cNvPr id="69" name="Freeform 68">
                <a:extLst>
                  <a:ext uri="{FF2B5EF4-FFF2-40B4-BE49-F238E27FC236}">
                    <a16:creationId xmlns:a16="http://schemas.microsoft.com/office/drawing/2014/main" id="{4C17BB9B-887F-644B-995C-7E89D1198094}"/>
                  </a:ext>
                </a:extLst>
              </p:cNvPr>
              <p:cNvSpPr/>
              <p:nvPr/>
            </p:nvSpPr>
            <p:spPr bwMode="auto">
              <a:xfrm>
                <a:off x="3455969" y="223255"/>
                <a:ext cx="1636102" cy="1123665"/>
              </a:xfrm>
              <a:custGeom>
                <a:avLst/>
                <a:gdLst>
                  <a:gd name="connsiteX0" fmla="*/ 1558143 w 1590464"/>
                  <a:gd name="connsiteY0" fmla="*/ 0 h 1117251"/>
                  <a:gd name="connsiteX1" fmla="*/ 1590464 w 1590464"/>
                  <a:gd name="connsiteY1" fmla="*/ 99476 h 1117251"/>
                  <a:gd name="connsiteX2" fmla="*/ 1345516 w 1590464"/>
                  <a:gd name="connsiteY2" fmla="*/ 185703 h 1117251"/>
                  <a:gd name="connsiteX3" fmla="*/ 166654 w 1590464"/>
                  <a:gd name="connsiteY3" fmla="*/ 1031683 h 1117251"/>
                  <a:gd name="connsiteX4" fmla="*/ 100126 w 1590464"/>
                  <a:gd name="connsiteY4" fmla="*/ 1117251 h 1117251"/>
                  <a:gd name="connsiteX5" fmla="*/ 0 w 1590464"/>
                  <a:gd name="connsiteY5" fmla="*/ 1044505 h 1117251"/>
                  <a:gd name="connsiteX6" fmla="*/ 57735 w 1590464"/>
                  <a:gd name="connsiteY6" fmla="*/ 970938 h 1117251"/>
                  <a:gd name="connsiteX7" fmla="*/ 1293720 w 1590464"/>
                  <a:gd name="connsiteY7" fmla="*/ 92217 h 1117251"/>
                  <a:gd name="connsiteX8" fmla="*/ 1558143 w 1590464"/>
                  <a:gd name="connsiteY8" fmla="*/ 0 h 111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464" h="1117251">
                    <a:moveTo>
                      <a:pt x="1558143" y="0"/>
                    </a:moveTo>
                    <a:lnTo>
                      <a:pt x="1590464" y="99476"/>
                    </a:lnTo>
                    <a:lnTo>
                      <a:pt x="1345516" y="185703"/>
                    </a:lnTo>
                    <a:cubicBezTo>
                      <a:pt x="884494" y="373250"/>
                      <a:pt x="480779" y="665593"/>
                      <a:pt x="166654" y="1031683"/>
                    </a:cubicBezTo>
                    <a:lnTo>
                      <a:pt x="100126" y="1117251"/>
                    </a:lnTo>
                    <a:lnTo>
                      <a:pt x="0" y="1044505"/>
                    </a:lnTo>
                    <a:lnTo>
                      <a:pt x="57735" y="970938"/>
                    </a:lnTo>
                    <a:cubicBezTo>
                      <a:pt x="387081" y="590679"/>
                      <a:pt x="810359" y="287022"/>
                      <a:pt x="1293720" y="92217"/>
                    </a:cubicBezTo>
                    <a:lnTo>
                      <a:pt x="1558143" y="0"/>
                    </a:lnTo>
                    <a:close/>
                  </a:path>
                </a:pathLst>
              </a:custGeom>
              <a:solidFill>
                <a:srgbClr val="00B0F0"/>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65" name="Freeform 64">
                <a:extLst>
                  <a:ext uri="{FF2B5EF4-FFF2-40B4-BE49-F238E27FC236}">
                    <a16:creationId xmlns:a16="http://schemas.microsoft.com/office/drawing/2014/main" id="{CBF2A8C0-499B-664B-A975-D770376D868A}"/>
                  </a:ext>
                </a:extLst>
              </p:cNvPr>
              <p:cNvSpPr/>
              <p:nvPr/>
            </p:nvSpPr>
            <p:spPr bwMode="auto">
              <a:xfrm>
                <a:off x="3563900" y="347305"/>
                <a:ext cx="1983984" cy="1816493"/>
              </a:xfrm>
              <a:custGeom>
                <a:avLst/>
                <a:gdLst>
                  <a:gd name="connsiteX0" fmla="*/ 1493299 w 1928642"/>
                  <a:gd name="connsiteY0" fmla="*/ 0 h 1806125"/>
                  <a:gd name="connsiteX1" fmla="*/ 1928642 w 1928642"/>
                  <a:gd name="connsiteY1" fmla="*/ 1339849 h 1806125"/>
                  <a:gd name="connsiteX2" fmla="*/ 1773083 w 1928642"/>
                  <a:gd name="connsiteY2" fmla="*/ 1387955 h 1806125"/>
                  <a:gd name="connsiteX3" fmla="*/ 1117348 w 1928642"/>
                  <a:gd name="connsiteY3" fmla="*/ 1801352 h 1806125"/>
                  <a:gd name="connsiteX4" fmla="*/ 1113125 w 1928642"/>
                  <a:gd name="connsiteY4" fmla="*/ 1806125 h 1806125"/>
                  <a:gd name="connsiteX5" fmla="*/ 0 w 1928642"/>
                  <a:gd name="connsiteY5" fmla="*/ 997392 h 1806125"/>
                  <a:gd name="connsiteX6" fmla="*/ 52913 w 1928642"/>
                  <a:gd name="connsiteY6" fmla="*/ 930109 h 1806125"/>
                  <a:gd name="connsiteX7" fmla="*/ 1239293 w 1928642"/>
                  <a:gd name="connsiteY7" fmla="*/ 88400 h 1806125"/>
                  <a:gd name="connsiteX8" fmla="*/ 1493299 w 1928642"/>
                  <a:gd name="connsiteY8" fmla="*/ 0 h 180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642" h="1806125">
                    <a:moveTo>
                      <a:pt x="1493299" y="0"/>
                    </a:moveTo>
                    <a:lnTo>
                      <a:pt x="1928642" y="1339849"/>
                    </a:lnTo>
                    <a:lnTo>
                      <a:pt x="1773083" y="1387955"/>
                    </a:lnTo>
                    <a:cubicBezTo>
                      <a:pt x="1516642" y="1479602"/>
                      <a:pt x="1292079" y="1622458"/>
                      <a:pt x="1117348" y="1801352"/>
                    </a:cubicBezTo>
                    <a:lnTo>
                      <a:pt x="1113125" y="1806125"/>
                    </a:lnTo>
                    <a:lnTo>
                      <a:pt x="0" y="997392"/>
                    </a:lnTo>
                    <a:lnTo>
                      <a:pt x="52913" y="930109"/>
                    </a:lnTo>
                    <a:cubicBezTo>
                      <a:pt x="369041" y="565867"/>
                      <a:pt x="775331" y="275000"/>
                      <a:pt x="1239293" y="88400"/>
                    </a:cubicBezTo>
                    <a:lnTo>
                      <a:pt x="1493299" y="0"/>
                    </a:lnTo>
                    <a:close/>
                  </a:path>
                </a:pathLst>
              </a:custGeom>
              <a:solidFill>
                <a:schemeClr val="tx1">
                  <a:lumMod val="20000"/>
                  <a:lumOff val="80000"/>
                </a:schemeClr>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00" name="Rectangle 199">
                <a:extLst>
                  <a:ext uri="{FF2B5EF4-FFF2-40B4-BE49-F238E27FC236}">
                    <a16:creationId xmlns:a16="http://schemas.microsoft.com/office/drawing/2014/main" id="{D44FBDC5-876B-834E-9481-C6F12735AC13}"/>
                  </a:ext>
                </a:extLst>
              </p:cNvPr>
              <p:cNvSpPr/>
              <p:nvPr/>
            </p:nvSpPr>
            <p:spPr>
              <a:xfrm>
                <a:off x="3657742" y="860365"/>
                <a:ext cx="1988224" cy="954107"/>
              </a:xfrm>
              <a:prstGeom prst="rect">
                <a:avLst/>
              </a:prstGeom>
            </p:spPr>
            <p:txBody>
              <a:bodyPr wrap="square">
                <a:spAutoFit/>
              </a:bodyPr>
              <a:lstStyle/>
              <a:p>
                <a:r>
                  <a:rPr lang="en-US" sz="1400" dirty="0">
                    <a:solidFill>
                      <a:schemeClr val="accent1"/>
                    </a:solidFill>
                  </a:rPr>
                  <a:t>Rules and Policies Automation, RBAC, ABAC, PBAC</a:t>
                </a:r>
              </a:p>
              <a:p>
                <a:endParaRPr lang="en-US" sz="1400" dirty="0">
                  <a:solidFill>
                    <a:schemeClr val="accent1"/>
                  </a:solidFill>
                </a:endParaRPr>
              </a:p>
            </p:txBody>
          </p:sp>
        </p:grpSp>
        <p:grpSp>
          <p:nvGrpSpPr>
            <p:cNvPr id="15" name="Group 14">
              <a:extLst>
                <a:ext uri="{FF2B5EF4-FFF2-40B4-BE49-F238E27FC236}">
                  <a16:creationId xmlns:a16="http://schemas.microsoft.com/office/drawing/2014/main" id="{EEF7D61D-290D-9248-A3DB-95C4A37B762B}"/>
                </a:ext>
              </a:extLst>
            </p:cNvPr>
            <p:cNvGrpSpPr/>
            <p:nvPr/>
          </p:nvGrpSpPr>
          <p:grpSpPr>
            <a:xfrm>
              <a:off x="4688888" y="1866377"/>
              <a:ext cx="757467" cy="742009"/>
              <a:chOff x="10004486" y="113627"/>
              <a:chExt cx="841453" cy="841248"/>
            </a:xfrm>
          </p:grpSpPr>
          <p:sp>
            <p:nvSpPr>
              <p:cNvPr id="102" name="Oval 101">
                <a:extLst>
                  <a:ext uri="{FF2B5EF4-FFF2-40B4-BE49-F238E27FC236}">
                    <a16:creationId xmlns:a16="http://schemas.microsoft.com/office/drawing/2014/main" id="{7084B80F-6F7D-B14B-8CB8-4C7B16EA0415}"/>
                  </a:ext>
                </a:extLst>
              </p:cNvPr>
              <p:cNvSpPr/>
              <p:nvPr/>
            </p:nvSpPr>
            <p:spPr bwMode="auto">
              <a:xfrm>
                <a:off x="10004486" y="113627"/>
                <a:ext cx="841453" cy="841248"/>
              </a:xfrm>
              <a:prstGeom prst="ellipse">
                <a:avLst/>
              </a:prstGeom>
              <a:solidFill>
                <a:srgbClr val="00206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13" name="Freeform 1013">
                <a:extLst>
                  <a:ext uri="{FF2B5EF4-FFF2-40B4-BE49-F238E27FC236}">
                    <a16:creationId xmlns:a16="http://schemas.microsoft.com/office/drawing/2014/main" id="{3FFFBF3F-E5D1-D640-9753-6FCFBAD1C59D}"/>
                  </a:ext>
                </a:extLst>
              </p:cNvPr>
              <p:cNvSpPr>
                <a:spLocks noChangeAspect="1" noChangeArrowheads="1"/>
              </p:cNvSpPr>
              <p:nvPr/>
            </p:nvSpPr>
            <p:spPr bwMode="auto">
              <a:xfrm>
                <a:off x="10138029" y="238959"/>
                <a:ext cx="604345" cy="604345"/>
              </a:xfrm>
              <a:custGeom>
                <a:avLst/>
                <a:gdLst>
                  <a:gd name="T0" fmla="*/ 4584217 w 290152"/>
                  <a:gd name="T1" fmla="*/ 5213744 h 290151"/>
                  <a:gd name="T2" fmla="*/ 3798786 w 290152"/>
                  <a:gd name="T3" fmla="*/ 4435392 h 290151"/>
                  <a:gd name="T4" fmla="*/ 2388898 w 290152"/>
                  <a:gd name="T5" fmla="*/ 3330961 h 290151"/>
                  <a:gd name="T6" fmla="*/ 3563529 w 290152"/>
                  <a:gd name="T7" fmla="*/ 3674253 h 290151"/>
                  <a:gd name="T8" fmla="*/ 2875922 w 290152"/>
                  <a:gd name="T9" fmla="*/ 2379795 h 290151"/>
                  <a:gd name="T10" fmla="*/ 2875922 w 290152"/>
                  <a:gd name="T11" fmla="*/ 2379795 h 290151"/>
                  <a:gd name="T12" fmla="*/ 3405944 w 290152"/>
                  <a:gd name="T13" fmla="*/ 3280903 h 290151"/>
                  <a:gd name="T14" fmla="*/ 4093578 w 290152"/>
                  <a:gd name="T15" fmla="*/ 1843419 h 290151"/>
                  <a:gd name="T16" fmla="*/ 3978950 w 290152"/>
                  <a:gd name="T17" fmla="*/ 1714668 h 290151"/>
                  <a:gd name="T18" fmla="*/ 1529397 w 290152"/>
                  <a:gd name="T19" fmla="*/ 3731468 h 290151"/>
                  <a:gd name="T20" fmla="*/ 2789980 w 290152"/>
                  <a:gd name="T21" fmla="*/ 1278416 h 290151"/>
                  <a:gd name="T22" fmla="*/ 5389976 w 290152"/>
                  <a:gd name="T23" fmla="*/ 3617033 h 290151"/>
                  <a:gd name="T24" fmla="*/ 3427453 w 290152"/>
                  <a:gd name="T25" fmla="*/ 4503862 h 290151"/>
                  <a:gd name="T26" fmla="*/ 5740935 w 290152"/>
                  <a:gd name="T27" fmla="*/ 4675487 h 290151"/>
                  <a:gd name="T28" fmla="*/ 1106756 w 290152"/>
                  <a:gd name="T29" fmla="*/ 2873273 h 290151"/>
                  <a:gd name="T30" fmla="*/ 3328357 w 290152"/>
                  <a:gd name="T31" fmla="*/ 229988 h 290151"/>
                  <a:gd name="T32" fmla="*/ 3982543 w 290152"/>
                  <a:gd name="T33" fmla="*/ 258778 h 290151"/>
                  <a:gd name="T34" fmla="*/ 4600747 w 290152"/>
                  <a:gd name="T35" fmla="*/ 805131 h 290151"/>
                  <a:gd name="T36" fmla="*/ 5154294 w 290152"/>
                  <a:gd name="T37" fmla="*/ 1157395 h 290151"/>
                  <a:gd name="T38" fmla="*/ 5154294 w 290152"/>
                  <a:gd name="T39" fmla="*/ 2091941 h 290151"/>
                  <a:gd name="T40" fmla="*/ 5779691 w 290152"/>
                  <a:gd name="T41" fmla="*/ 3098395 h 290151"/>
                  <a:gd name="T42" fmla="*/ 5298078 w 290152"/>
                  <a:gd name="T43" fmla="*/ 3155890 h 290151"/>
                  <a:gd name="T44" fmla="*/ 5549659 w 290152"/>
                  <a:gd name="T45" fmla="*/ 2623923 h 290151"/>
                  <a:gd name="T46" fmla="*/ 5003353 w 290152"/>
                  <a:gd name="T47" fmla="*/ 1976918 h 290151"/>
                  <a:gd name="T48" fmla="*/ 5103972 w 290152"/>
                  <a:gd name="T49" fmla="*/ 1329900 h 290151"/>
                  <a:gd name="T50" fmla="*/ 4284483 w 290152"/>
                  <a:gd name="T51" fmla="*/ 1150195 h 290151"/>
                  <a:gd name="T52" fmla="*/ 4428254 w 290152"/>
                  <a:gd name="T53" fmla="*/ 639780 h 290151"/>
                  <a:gd name="T54" fmla="*/ 3802824 w 290152"/>
                  <a:gd name="T55" fmla="*/ 776409 h 290151"/>
                  <a:gd name="T56" fmla="*/ 3155859 w 290152"/>
                  <a:gd name="T57" fmla="*/ 229988 h 290151"/>
                  <a:gd name="T58" fmla="*/ 2623835 w 290152"/>
                  <a:gd name="T59" fmla="*/ 603872 h 290151"/>
                  <a:gd name="T60" fmla="*/ 1789978 w 290152"/>
                  <a:gd name="T61" fmla="*/ 452835 h 290151"/>
                  <a:gd name="T62" fmla="*/ 1329881 w 290152"/>
                  <a:gd name="T63" fmla="*/ 711709 h 290151"/>
                  <a:gd name="T64" fmla="*/ 1042326 w 290152"/>
                  <a:gd name="T65" fmla="*/ 1516833 h 290151"/>
                  <a:gd name="T66" fmla="*/ 438459 w 290152"/>
                  <a:gd name="T67" fmla="*/ 1710931 h 290151"/>
                  <a:gd name="T68" fmla="*/ 697352 w 290152"/>
                  <a:gd name="T69" fmla="*/ 2552025 h 290151"/>
                  <a:gd name="T70" fmla="*/ 172546 w 290152"/>
                  <a:gd name="T71" fmla="*/ 3098395 h 290151"/>
                  <a:gd name="T72" fmla="*/ 819482 w 290152"/>
                  <a:gd name="T73" fmla="*/ 3695050 h 290151"/>
                  <a:gd name="T74" fmla="*/ 438459 w 290152"/>
                  <a:gd name="T75" fmla="*/ 4061708 h 290151"/>
                  <a:gd name="T76" fmla="*/ 1042326 w 290152"/>
                  <a:gd name="T77" fmla="*/ 4263007 h 290151"/>
                  <a:gd name="T78" fmla="*/ 1329881 w 290152"/>
                  <a:gd name="T79" fmla="*/ 5060945 h 290151"/>
                  <a:gd name="T80" fmla="*/ 1976890 w 290152"/>
                  <a:gd name="T81" fmla="*/ 4996250 h 290151"/>
                  <a:gd name="T82" fmla="*/ 2623835 w 290152"/>
                  <a:gd name="T83" fmla="*/ 5549784 h 290151"/>
                  <a:gd name="T84" fmla="*/ 3155859 w 290152"/>
                  <a:gd name="T85" fmla="*/ 5290986 h 290151"/>
                  <a:gd name="T86" fmla="*/ 3098341 w 290152"/>
                  <a:gd name="T87" fmla="*/ 5779816 h 290151"/>
                  <a:gd name="T88" fmla="*/ 2091897 w 290152"/>
                  <a:gd name="T89" fmla="*/ 5147202 h 290151"/>
                  <a:gd name="T90" fmla="*/ 1178965 w 290152"/>
                  <a:gd name="T91" fmla="*/ 4981871 h 290151"/>
                  <a:gd name="T92" fmla="*/ 632646 w 290152"/>
                  <a:gd name="T93" fmla="*/ 4622430 h 290151"/>
                  <a:gd name="T94" fmla="*/ 366627 w 290152"/>
                  <a:gd name="T95" fmla="*/ 3838836 h 290151"/>
                  <a:gd name="T96" fmla="*/ 0 w 290152"/>
                  <a:gd name="T97" fmla="*/ 3098395 h 290151"/>
                  <a:gd name="T98" fmla="*/ 632646 w 290152"/>
                  <a:gd name="T99" fmla="*/ 2091941 h 290151"/>
                  <a:gd name="T100" fmla="*/ 632646 w 290152"/>
                  <a:gd name="T101" fmla="*/ 1157395 h 290151"/>
                  <a:gd name="T102" fmla="*/ 1178965 w 290152"/>
                  <a:gd name="T103" fmla="*/ 805131 h 290151"/>
                  <a:gd name="T104" fmla="*/ 1940940 w 290152"/>
                  <a:gd name="T105" fmla="*/ 359457 h 290151"/>
                  <a:gd name="T106" fmla="*/ 2681372 w 290152"/>
                  <a:gd name="T107" fmla="*/ 0 h 2901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2" h="290151">
                    <a:moveTo>
                      <a:pt x="281039" y="198284"/>
                    </a:moveTo>
                    <a:cubicBezTo>
                      <a:pt x="282473" y="196850"/>
                      <a:pt x="285341" y="196850"/>
                      <a:pt x="287133" y="198284"/>
                    </a:cubicBezTo>
                    <a:cubicBezTo>
                      <a:pt x="288567" y="200076"/>
                      <a:pt x="288567" y="202586"/>
                      <a:pt x="287133" y="204378"/>
                    </a:cubicBezTo>
                    <a:lnTo>
                      <a:pt x="230137" y="261733"/>
                    </a:lnTo>
                    <a:cubicBezTo>
                      <a:pt x="229061" y="262450"/>
                      <a:pt x="227986" y="263167"/>
                      <a:pt x="226911" y="263167"/>
                    </a:cubicBezTo>
                    <a:cubicBezTo>
                      <a:pt x="225835" y="263167"/>
                      <a:pt x="224401" y="262450"/>
                      <a:pt x="223684" y="261733"/>
                    </a:cubicBezTo>
                    <a:lnTo>
                      <a:pt x="190706" y="228754"/>
                    </a:lnTo>
                    <a:cubicBezTo>
                      <a:pt x="188913" y="226962"/>
                      <a:pt x="188913" y="224094"/>
                      <a:pt x="190706" y="222660"/>
                    </a:cubicBezTo>
                    <a:cubicBezTo>
                      <a:pt x="192498" y="220868"/>
                      <a:pt x="195366" y="220868"/>
                      <a:pt x="196800" y="222660"/>
                    </a:cubicBezTo>
                    <a:lnTo>
                      <a:pt x="226911" y="252413"/>
                    </a:lnTo>
                    <a:lnTo>
                      <a:pt x="281039" y="198284"/>
                    </a:lnTo>
                    <a:close/>
                    <a:moveTo>
                      <a:pt x="119926" y="167217"/>
                    </a:moveTo>
                    <a:lnTo>
                      <a:pt x="81811" y="194502"/>
                    </a:lnTo>
                    <a:cubicBezTo>
                      <a:pt x="96554" y="212813"/>
                      <a:pt x="119207" y="224302"/>
                      <a:pt x="144377" y="224302"/>
                    </a:cubicBezTo>
                    <a:cubicBezTo>
                      <a:pt x="151209" y="224302"/>
                      <a:pt x="157322" y="223584"/>
                      <a:pt x="163434" y="222148"/>
                    </a:cubicBezTo>
                    <a:cubicBezTo>
                      <a:pt x="164153" y="207787"/>
                      <a:pt x="169907" y="194862"/>
                      <a:pt x="178896" y="184450"/>
                    </a:cubicBezTo>
                    <a:lnTo>
                      <a:pt x="164873" y="170807"/>
                    </a:lnTo>
                    <a:cubicBezTo>
                      <a:pt x="159119" y="175115"/>
                      <a:pt x="152288" y="177629"/>
                      <a:pt x="144377" y="177629"/>
                    </a:cubicBezTo>
                    <a:cubicBezTo>
                      <a:pt x="134669" y="177629"/>
                      <a:pt x="126039" y="173679"/>
                      <a:pt x="119926" y="167217"/>
                    </a:cubicBezTo>
                    <a:close/>
                    <a:moveTo>
                      <a:pt x="144377" y="119467"/>
                    </a:moveTo>
                    <a:cubicBezTo>
                      <a:pt x="130713" y="119467"/>
                      <a:pt x="119567" y="130597"/>
                      <a:pt x="119567" y="144240"/>
                    </a:cubicBezTo>
                    <a:cubicBezTo>
                      <a:pt x="119567" y="157882"/>
                      <a:pt x="130713" y="169012"/>
                      <a:pt x="144377" y="169012"/>
                    </a:cubicBezTo>
                    <a:cubicBezTo>
                      <a:pt x="158041" y="169012"/>
                      <a:pt x="169187" y="157882"/>
                      <a:pt x="169187" y="144240"/>
                    </a:cubicBezTo>
                    <a:cubicBezTo>
                      <a:pt x="169187" y="130597"/>
                      <a:pt x="158041" y="119467"/>
                      <a:pt x="144377" y="119467"/>
                    </a:cubicBezTo>
                    <a:close/>
                    <a:moveTo>
                      <a:pt x="205505" y="92541"/>
                    </a:moveTo>
                    <a:lnTo>
                      <a:pt x="171704" y="124494"/>
                    </a:lnTo>
                    <a:cubicBezTo>
                      <a:pt x="175660" y="129879"/>
                      <a:pt x="178177" y="137059"/>
                      <a:pt x="178177" y="144240"/>
                    </a:cubicBezTo>
                    <a:cubicBezTo>
                      <a:pt x="178177" y="151779"/>
                      <a:pt x="175300" y="158960"/>
                      <a:pt x="170985" y="164704"/>
                    </a:cubicBezTo>
                    <a:lnTo>
                      <a:pt x="185009" y="178706"/>
                    </a:lnTo>
                    <a:cubicBezTo>
                      <a:pt x="195077" y="169730"/>
                      <a:pt x="208022" y="164345"/>
                      <a:pt x="222404" y="163268"/>
                    </a:cubicBezTo>
                    <a:cubicBezTo>
                      <a:pt x="223843" y="157164"/>
                      <a:pt x="224921" y="151061"/>
                      <a:pt x="224921" y="144240"/>
                    </a:cubicBezTo>
                    <a:cubicBezTo>
                      <a:pt x="224921" y="124494"/>
                      <a:pt x="217730" y="106543"/>
                      <a:pt x="205505" y="92541"/>
                    </a:cubicBezTo>
                    <a:close/>
                    <a:moveTo>
                      <a:pt x="148692" y="64178"/>
                    </a:moveTo>
                    <a:lnTo>
                      <a:pt x="148692" y="110851"/>
                    </a:lnTo>
                    <a:cubicBezTo>
                      <a:pt x="155164" y="111928"/>
                      <a:pt x="160917" y="114441"/>
                      <a:pt x="165592" y="118031"/>
                    </a:cubicBezTo>
                    <a:lnTo>
                      <a:pt x="199751" y="86078"/>
                    </a:lnTo>
                    <a:cubicBezTo>
                      <a:pt x="186087" y="73154"/>
                      <a:pt x="168468" y="65255"/>
                      <a:pt x="148692" y="64178"/>
                    </a:cubicBezTo>
                    <a:close/>
                    <a:moveTo>
                      <a:pt x="140062" y="64178"/>
                    </a:moveTo>
                    <a:cubicBezTo>
                      <a:pt x="97992" y="66691"/>
                      <a:pt x="64192" y="101516"/>
                      <a:pt x="64192" y="144240"/>
                    </a:cubicBezTo>
                    <a:cubicBezTo>
                      <a:pt x="64192" y="160037"/>
                      <a:pt x="68867" y="175115"/>
                      <a:pt x="76777" y="187322"/>
                    </a:cubicBezTo>
                    <a:lnTo>
                      <a:pt x="114892" y="160037"/>
                    </a:lnTo>
                    <a:cubicBezTo>
                      <a:pt x="112375" y="155369"/>
                      <a:pt x="110937" y="149984"/>
                      <a:pt x="110937" y="144240"/>
                    </a:cubicBezTo>
                    <a:cubicBezTo>
                      <a:pt x="110937" y="127366"/>
                      <a:pt x="123522" y="113005"/>
                      <a:pt x="140062" y="110851"/>
                    </a:cubicBezTo>
                    <a:lnTo>
                      <a:pt x="140062" y="64178"/>
                    </a:lnTo>
                    <a:close/>
                    <a:moveTo>
                      <a:pt x="144377" y="55562"/>
                    </a:moveTo>
                    <a:cubicBezTo>
                      <a:pt x="193639" y="55562"/>
                      <a:pt x="233551" y="95413"/>
                      <a:pt x="233551" y="144240"/>
                    </a:cubicBezTo>
                    <a:cubicBezTo>
                      <a:pt x="233551" y="151061"/>
                      <a:pt x="232472" y="157164"/>
                      <a:pt x="231394" y="163627"/>
                    </a:cubicBezTo>
                    <a:cubicBezTo>
                      <a:pt x="246136" y="164704"/>
                      <a:pt x="259800" y="170807"/>
                      <a:pt x="270587" y="181578"/>
                    </a:cubicBezTo>
                    <a:cubicBezTo>
                      <a:pt x="272025" y="183014"/>
                      <a:pt x="272025" y="185886"/>
                      <a:pt x="270587" y="187681"/>
                    </a:cubicBezTo>
                    <a:cubicBezTo>
                      <a:pt x="268789" y="189117"/>
                      <a:pt x="265553" y="189117"/>
                      <a:pt x="264115" y="187681"/>
                    </a:cubicBezTo>
                    <a:cubicBezTo>
                      <a:pt x="254047" y="177270"/>
                      <a:pt x="240383" y="171884"/>
                      <a:pt x="226000" y="171884"/>
                    </a:cubicBezTo>
                    <a:cubicBezTo>
                      <a:pt x="196156" y="171884"/>
                      <a:pt x="172064" y="196298"/>
                      <a:pt x="172064" y="226097"/>
                    </a:cubicBezTo>
                    <a:cubicBezTo>
                      <a:pt x="172064" y="255895"/>
                      <a:pt x="196156" y="279591"/>
                      <a:pt x="226000" y="279591"/>
                    </a:cubicBezTo>
                    <a:cubicBezTo>
                      <a:pt x="252968" y="279591"/>
                      <a:pt x="275981" y="259845"/>
                      <a:pt x="279576" y="233277"/>
                    </a:cubicBezTo>
                    <a:cubicBezTo>
                      <a:pt x="279936" y="231123"/>
                      <a:pt x="282093" y="229328"/>
                      <a:pt x="284610" y="229687"/>
                    </a:cubicBezTo>
                    <a:cubicBezTo>
                      <a:pt x="286768" y="230046"/>
                      <a:pt x="288566" y="232200"/>
                      <a:pt x="288206" y="234713"/>
                    </a:cubicBezTo>
                    <a:cubicBezTo>
                      <a:pt x="283891" y="265230"/>
                      <a:pt x="257283" y="288566"/>
                      <a:pt x="226000" y="288566"/>
                    </a:cubicBezTo>
                    <a:cubicBezTo>
                      <a:pt x="192920" y="288566"/>
                      <a:pt x="165951" y="263435"/>
                      <a:pt x="163434" y="231123"/>
                    </a:cubicBezTo>
                    <a:cubicBezTo>
                      <a:pt x="157322" y="232559"/>
                      <a:pt x="151209" y="233277"/>
                      <a:pt x="144377" y="233277"/>
                    </a:cubicBezTo>
                    <a:cubicBezTo>
                      <a:pt x="95475" y="233277"/>
                      <a:pt x="55563" y="193425"/>
                      <a:pt x="55563" y="144240"/>
                    </a:cubicBezTo>
                    <a:cubicBezTo>
                      <a:pt x="55563" y="95413"/>
                      <a:pt x="95475" y="55562"/>
                      <a:pt x="144377" y="55562"/>
                    </a:cubicBezTo>
                    <a:close/>
                    <a:moveTo>
                      <a:pt x="134610" y="0"/>
                    </a:moveTo>
                    <a:lnTo>
                      <a:pt x="155542" y="0"/>
                    </a:lnTo>
                    <a:cubicBezTo>
                      <a:pt x="162037" y="0"/>
                      <a:pt x="167090" y="5052"/>
                      <a:pt x="167090" y="11548"/>
                    </a:cubicBezTo>
                    <a:lnTo>
                      <a:pt x="167090" y="26705"/>
                    </a:lnTo>
                    <a:cubicBezTo>
                      <a:pt x="173225" y="27788"/>
                      <a:pt x="179360" y="29592"/>
                      <a:pt x="185495" y="31397"/>
                    </a:cubicBezTo>
                    <a:lnTo>
                      <a:pt x="193074" y="18044"/>
                    </a:lnTo>
                    <a:cubicBezTo>
                      <a:pt x="194518" y="15879"/>
                      <a:pt x="197044" y="13713"/>
                      <a:pt x="199931" y="12992"/>
                    </a:cubicBezTo>
                    <a:cubicBezTo>
                      <a:pt x="202818" y="12270"/>
                      <a:pt x="205705" y="12631"/>
                      <a:pt x="208592" y="14074"/>
                    </a:cubicBezTo>
                    <a:lnTo>
                      <a:pt x="226636" y="24540"/>
                    </a:lnTo>
                    <a:cubicBezTo>
                      <a:pt x="229524" y="26344"/>
                      <a:pt x="231328" y="28510"/>
                      <a:pt x="232050" y="31397"/>
                    </a:cubicBezTo>
                    <a:cubicBezTo>
                      <a:pt x="233132" y="34645"/>
                      <a:pt x="232772" y="37893"/>
                      <a:pt x="230967" y="40419"/>
                    </a:cubicBezTo>
                    <a:lnTo>
                      <a:pt x="223388" y="53411"/>
                    </a:lnTo>
                    <a:cubicBezTo>
                      <a:pt x="228080" y="57741"/>
                      <a:pt x="232772" y="62072"/>
                      <a:pt x="236741" y="66763"/>
                    </a:cubicBezTo>
                    <a:lnTo>
                      <a:pt x="250094" y="59185"/>
                    </a:lnTo>
                    <a:cubicBezTo>
                      <a:pt x="252620" y="57741"/>
                      <a:pt x="255507" y="57019"/>
                      <a:pt x="258755" y="58102"/>
                    </a:cubicBezTo>
                    <a:cubicBezTo>
                      <a:pt x="261642" y="58824"/>
                      <a:pt x="263808" y="60628"/>
                      <a:pt x="265612" y="63515"/>
                    </a:cubicBezTo>
                    <a:lnTo>
                      <a:pt x="276078" y="81560"/>
                    </a:lnTo>
                    <a:cubicBezTo>
                      <a:pt x="279326" y="86973"/>
                      <a:pt x="277160" y="94191"/>
                      <a:pt x="271747" y="97439"/>
                    </a:cubicBezTo>
                    <a:lnTo>
                      <a:pt x="258755" y="105017"/>
                    </a:lnTo>
                    <a:cubicBezTo>
                      <a:pt x="260921" y="110791"/>
                      <a:pt x="262364" y="116926"/>
                      <a:pt x="263447" y="123061"/>
                    </a:cubicBezTo>
                    <a:lnTo>
                      <a:pt x="278604" y="123061"/>
                    </a:lnTo>
                    <a:cubicBezTo>
                      <a:pt x="285100" y="123061"/>
                      <a:pt x="290152" y="128114"/>
                      <a:pt x="290152" y="134610"/>
                    </a:cubicBezTo>
                    <a:lnTo>
                      <a:pt x="290152" y="155541"/>
                    </a:lnTo>
                    <a:cubicBezTo>
                      <a:pt x="290152" y="162037"/>
                      <a:pt x="285100" y="167089"/>
                      <a:pt x="278604" y="167089"/>
                    </a:cubicBezTo>
                    <a:lnTo>
                      <a:pt x="265973" y="167089"/>
                    </a:lnTo>
                    <a:cubicBezTo>
                      <a:pt x="263086" y="167089"/>
                      <a:pt x="261281" y="165285"/>
                      <a:pt x="261281" y="162398"/>
                    </a:cubicBezTo>
                    <a:cubicBezTo>
                      <a:pt x="261281" y="160232"/>
                      <a:pt x="263086" y="158428"/>
                      <a:pt x="265973" y="158428"/>
                    </a:cubicBezTo>
                    <a:lnTo>
                      <a:pt x="278604" y="158428"/>
                    </a:lnTo>
                    <a:cubicBezTo>
                      <a:pt x="280408" y="158428"/>
                      <a:pt x="281491" y="156985"/>
                      <a:pt x="281491" y="155541"/>
                    </a:cubicBezTo>
                    <a:lnTo>
                      <a:pt x="281491" y="134610"/>
                    </a:lnTo>
                    <a:cubicBezTo>
                      <a:pt x="281491" y="133166"/>
                      <a:pt x="280408" y="131723"/>
                      <a:pt x="278604" y="131723"/>
                    </a:cubicBezTo>
                    <a:lnTo>
                      <a:pt x="259838" y="131723"/>
                    </a:lnTo>
                    <a:cubicBezTo>
                      <a:pt x="257673" y="131723"/>
                      <a:pt x="255868" y="130279"/>
                      <a:pt x="255507" y="128114"/>
                    </a:cubicBezTo>
                    <a:cubicBezTo>
                      <a:pt x="254425" y="120174"/>
                      <a:pt x="252259" y="112235"/>
                      <a:pt x="249011" y="104656"/>
                    </a:cubicBezTo>
                    <a:cubicBezTo>
                      <a:pt x="248290" y="102491"/>
                      <a:pt x="249372" y="100326"/>
                      <a:pt x="251177" y="99243"/>
                    </a:cubicBezTo>
                    <a:lnTo>
                      <a:pt x="267417" y="89499"/>
                    </a:lnTo>
                    <a:cubicBezTo>
                      <a:pt x="268860" y="89138"/>
                      <a:pt x="269221" y="87334"/>
                      <a:pt x="268499" y="85890"/>
                    </a:cubicBezTo>
                    <a:lnTo>
                      <a:pt x="258034" y="67846"/>
                    </a:lnTo>
                    <a:cubicBezTo>
                      <a:pt x="257673" y="67124"/>
                      <a:pt x="256951" y="66763"/>
                      <a:pt x="256229" y="66763"/>
                    </a:cubicBezTo>
                    <a:cubicBezTo>
                      <a:pt x="255507" y="66402"/>
                      <a:pt x="254786" y="66763"/>
                      <a:pt x="254425" y="66763"/>
                    </a:cubicBezTo>
                    <a:lnTo>
                      <a:pt x="237824" y="76146"/>
                    </a:lnTo>
                    <a:cubicBezTo>
                      <a:pt x="236019" y="77229"/>
                      <a:pt x="233493" y="76868"/>
                      <a:pt x="232411" y="75064"/>
                    </a:cubicBezTo>
                    <a:cubicBezTo>
                      <a:pt x="226997" y="68929"/>
                      <a:pt x="221223" y="63155"/>
                      <a:pt x="215088" y="57741"/>
                    </a:cubicBezTo>
                    <a:cubicBezTo>
                      <a:pt x="213284" y="56659"/>
                      <a:pt x="212923" y="54132"/>
                      <a:pt x="214005" y="52328"/>
                    </a:cubicBezTo>
                    <a:lnTo>
                      <a:pt x="223388" y="35727"/>
                    </a:lnTo>
                    <a:cubicBezTo>
                      <a:pt x="223749" y="35006"/>
                      <a:pt x="223749" y="34645"/>
                      <a:pt x="223749" y="33923"/>
                    </a:cubicBezTo>
                    <a:cubicBezTo>
                      <a:pt x="223388" y="33201"/>
                      <a:pt x="223028" y="32479"/>
                      <a:pt x="222306" y="32118"/>
                    </a:cubicBezTo>
                    <a:lnTo>
                      <a:pt x="204262" y="21653"/>
                    </a:lnTo>
                    <a:cubicBezTo>
                      <a:pt x="203540" y="21292"/>
                      <a:pt x="202818" y="21292"/>
                      <a:pt x="202096" y="21292"/>
                    </a:cubicBezTo>
                    <a:cubicBezTo>
                      <a:pt x="201374" y="21653"/>
                      <a:pt x="201014" y="22014"/>
                      <a:pt x="200653" y="22735"/>
                    </a:cubicBezTo>
                    <a:lnTo>
                      <a:pt x="190909" y="38975"/>
                    </a:lnTo>
                    <a:cubicBezTo>
                      <a:pt x="189826" y="40780"/>
                      <a:pt x="187660" y="41862"/>
                      <a:pt x="185856" y="40780"/>
                    </a:cubicBezTo>
                    <a:cubicBezTo>
                      <a:pt x="178277" y="37893"/>
                      <a:pt x="169977" y="35727"/>
                      <a:pt x="162037" y="34645"/>
                    </a:cubicBezTo>
                    <a:cubicBezTo>
                      <a:pt x="159872" y="34284"/>
                      <a:pt x="158429" y="32479"/>
                      <a:pt x="158429" y="30314"/>
                    </a:cubicBezTo>
                    <a:lnTo>
                      <a:pt x="158429" y="11548"/>
                    </a:lnTo>
                    <a:cubicBezTo>
                      <a:pt x="158429" y="9744"/>
                      <a:pt x="156985" y="8661"/>
                      <a:pt x="155542" y="8661"/>
                    </a:cubicBezTo>
                    <a:lnTo>
                      <a:pt x="134610" y="8661"/>
                    </a:lnTo>
                    <a:cubicBezTo>
                      <a:pt x="133167" y="8661"/>
                      <a:pt x="131723" y="9744"/>
                      <a:pt x="131723" y="11548"/>
                    </a:cubicBezTo>
                    <a:lnTo>
                      <a:pt x="131723" y="30314"/>
                    </a:lnTo>
                    <a:cubicBezTo>
                      <a:pt x="131723" y="32479"/>
                      <a:pt x="130279" y="34284"/>
                      <a:pt x="128114" y="34645"/>
                    </a:cubicBezTo>
                    <a:cubicBezTo>
                      <a:pt x="120175" y="35727"/>
                      <a:pt x="112235" y="37893"/>
                      <a:pt x="104657" y="40780"/>
                    </a:cubicBezTo>
                    <a:cubicBezTo>
                      <a:pt x="102491" y="41862"/>
                      <a:pt x="100326" y="40780"/>
                      <a:pt x="99243" y="38975"/>
                    </a:cubicBezTo>
                    <a:lnTo>
                      <a:pt x="89860" y="22735"/>
                    </a:lnTo>
                    <a:cubicBezTo>
                      <a:pt x="89139" y="21292"/>
                      <a:pt x="87334" y="20931"/>
                      <a:pt x="86251" y="21653"/>
                    </a:cubicBezTo>
                    <a:lnTo>
                      <a:pt x="67846" y="32118"/>
                    </a:lnTo>
                    <a:cubicBezTo>
                      <a:pt x="67124" y="32479"/>
                      <a:pt x="66764" y="33201"/>
                      <a:pt x="66764" y="33923"/>
                    </a:cubicBezTo>
                    <a:cubicBezTo>
                      <a:pt x="66403" y="34645"/>
                      <a:pt x="66764" y="35006"/>
                      <a:pt x="66764" y="35727"/>
                    </a:cubicBezTo>
                    <a:lnTo>
                      <a:pt x="76508" y="52328"/>
                    </a:lnTo>
                    <a:cubicBezTo>
                      <a:pt x="77229" y="54132"/>
                      <a:pt x="76868" y="56659"/>
                      <a:pt x="75425" y="57741"/>
                    </a:cubicBezTo>
                    <a:cubicBezTo>
                      <a:pt x="68929" y="63155"/>
                      <a:pt x="63155" y="68929"/>
                      <a:pt x="57741" y="75064"/>
                    </a:cubicBezTo>
                    <a:cubicBezTo>
                      <a:pt x="56659" y="76868"/>
                      <a:pt x="54133" y="77229"/>
                      <a:pt x="52328" y="76146"/>
                    </a:cubicBezTo>
                    <a:lnTo>
                      <a:pt x="36088" y="66763"/>
                    </a:lnTo>
                    <a:cubicBezTo>
                      <a:pt x="35367" y="66763"/>
                      <a:pt x="34645" y="66402"/>
                      <a:pt x="33923" y="66763"/>
                    </a:cubicBezTo>
                    <a:cubicBezTo>
                      <a:pt x="33201" y="66763"/>
                      <a:pt x="32840" y="67124"/>
                      <a:pt x="32119" y="67846"/>
                    </a:cubicBezTo>
                    <a:lnTo>
                      <a:pt x="22014" y="85890"/>
                    </a:lnTo>
                    <a:cubicBezTo>
                      <a:pt x="20931" y="87334"/>
                      <a:pt x="21292" y="89138"/>
                      <a:pt x="22736" y="89499"/>
                    </a:cubicBezTo>
                    <a:lnTo>
                      <a:pt x="39336" y="99243"/>
                    </a:lnTo>
                    <a:cubicBezTo>
                      <a:pt x="40780" y="100326"/>
                      <a:pt x="41862" y="102491"/>
                      <a:pt x="41141" y="104656"/>
                    </a:cubicBezTo>
                    <a:cubicBezTo>
                      <a:pt x="37893" y="112235"/>
                      <a:pt x="35727" y="120174"/>
                      <a:pt x="35006" y="128114"/>
                    </a:cubicBezTo>
                    <a:cubicBezTo>
                      <a:pt x="34284" y="130279"/>
                      <a:pt x="32479" y="131723"/>
                      <a:pt x="30314" y="131723"/>
                    </a:cubicBezTo>
                    <a:lnTo>
                      <a:pt x="11548" y="131723"/>
                    </a:lnTo>
                    <a:cubicBezTo>
                      <a:pt x="10105" y="131723"/>
                      <a:pt x="8661" y="133166"/>
                      <a:pt x="8661" y="134610"/>
                    </a:cubicBezTo>
                    <a:lnTo>
                      <a:pt x="8661" y="155541"/>
                    </a:lnTo>
                    <a:cubicBezTo>
                      <a:pt x="8661" y="156985"/>
                      <a:pt x="10105" y="158428"/>
                      <a:pt x="11548" y="158428"/>
                    </a:cubicBezTo>
                    <a:lnTo>
                      <a:pt x="30314" y="158428"/>
                    </a:lnTo>
                    <a:cubicBezTo>
                      <a:pt x="32479" y="158428"/>
                      <a:pt x="34284" y="159872"/>
                      <a:pt x="35006" y="162037"/>
                    </a:cubicBezTo>
                    <a:cubicBezTo>
                      <a:pt x="35727" y="169976"/>
                      <a:pt x="37893" y="177916"/>
                      <a:pt x="41141" y="185494"/>
                    </a:cubicBezTo>
                    <a:cubicBezTo>
                      <a:pt x="41862" y="187660"/>
                      <a:pt x="40780" y="189825"/>
                      <a:pt x="39336" y="190908"/>
                    </a:cubicBezTo>
                    <a:lnTo>
                      <a:pt x="22736" y="200291"/>
                    </a:lnTo>
                    <a:cubicBezTo>
                      <a:pt x="22014" y="200652"/>
                      <a:pt x="21653" y="201374"/>
                      <a:pt x="21292" y="202096"/>
                    </a:cubicBezTo>
                    <a:cubicBezTo>
                      <a:pt x="21292" y="202817"/>
                      <a:pt x="21292" y="203539"/>
                      <a:pt x="22014" y="203900"/>
                    </a:cubicBezTo>
                    <a:lnTo>
                      <a:pt x="32119" y="222305"/>
                    </a:lnTo>
                    <a:cubicBezTo>
                      <a:pt x="32840" y="223027"/>
                      <a:pt x="33201" y="223388"/>
                      <a:pt x="33923" y="223749"/>
                    </a:cubicBezTo>
                    <a:cubicBezTo>
                      <a:pt x="34645" y="223749"/>
                      <a:pt x="35367" y="223749"/>
                      <a:pt x="36088" y="223388"/>
                    </a:cubicBezTo>
                    <a:lnTo>
                      <a:pt x="52328" y="214005"/>
                    </a:lnTo>
                    <a:cubicBezTo>
                      <a:pt x="54133" y="212922"/>
                      <a:pt x="56659" y="213283"/>
                      <a:pt x="57741" y="214727"/>
                    </a:cubicBezTo>
                    <a:cubicBezTo>
                      <a:pt x="63155" y="221222"/>
                      <a:pt x="68929" y="226997"/>
                      <a:pt x="75425" y="232049"/>
                    </a:cubicBezTo>
                    <a:cubicBezTo>
                      <a:pt x="76868" y="233492"/>
                      <a:pt x="77229" y="236019"/>
                      <a:pt x="76508" y="237823"/>
                    </a:cubicBezTo>
                    <a:lnTo>
                      <a:pt x="66764" y="254063"/>
                    </a:lnTo>
                    <a:cubicBezTo>
                      <a:pt x="66042" y="255506"/>
                      <a:pt x="66764" y="257311"/>
                      <a:pt x="67846" y="257672"/>
                    </a:cubicBezTo>
                    <a:lnTo>
                      <a:pt x="86251" y="268498"/>
                    </a:lnTo>
                    <a:cubicBezTo>
                      <a:pt x="87334" y="269220"/>
                      <a:pt x="89139" y="268859"/>
                      <a:pt x="89860" y="267416"/>
                    </a:cubicBezTo>
                    <a:lnTo>
                      <a:pt x="99243" y="250815"/>
                    </a:lnTo>
                    <a:cubicBezTo>
                      <a:pt x="100326" y="249011"/>
                      <a:pt x="102491" y="248289"/>
                      <a:pt x="104657" y="249011"/>
                    </a:cubicBezTo>
                    <a:cubicBezTo>
                      <a:pt x="112235" y="251898"/>
                      <a:pt x="120175" y="254424"/>
                      <a:pt x="128114" y="255506"/>
                    </a:cubicBezTo>
                    <a:cubicBezTo>
                      <a:pt x="130279" y="255867"/>
                      <a:pt x="131723" y="257672"/>
                      <a:pt x="131723" y="259837"/>
                    </a:cubicBezTo>
                    <a:lnTo>
                      <a:pt x="131723" y="278603"/>
                    </a:lnTo>
                    <a:cubicBezTo>
                      <a:pt x="131723" y="280047"/>
                      <a:pt x="133167" y="281129"/>
                      <a:pt x="134610" y="281129"/>
                    </a:cubicBezTo>
                    <a:lnTo>
                      <a:pt x="155542" y="281129"/>
                    </a:lnTo>
                    <a:cubicBezTo>
                      <a:pt x="156985" y="281129"/>
                      <a:pt x="158429" y="280047"/>
                      <a:pt x="158429" y="278603"/>
                    </a:cubicBezTo>
                    <a:lnTo>
                      <a:pt x="158429" y="265611"/>
                    </a:lnTo>
                    <a:cubicBezTo>
                      <a:pt x="158429" y="263085"/>
                      <a:pt x="160233" y="261281"/>
                      <a:pt x="162759" y="261281"/>
                    </a:cubicBezTo>
                    <a:cubicBezTo>
                      <a:pt x="165285" y="261281"/>
                      <a:pt x="167090" y="263085"/>
                      <a:pt x="167090" y="265611"/>
                    </a:cubicBezTo>
                    <a:lnTo>
                      <a:pt x="167090" y="278603"/>
                    </a:lnTo>
                    <a:cubicBezTo>
                      <a:pt x="167090" y="285099"/>
                      <a:pt x="162037" y="290151"/>
                      <a:pt x="155542" y="290151"/>
                    </a:cubicBezTo>
                    <a:lnTo>
                      <a:pt x="134610" y="290151"/>
                    </a:lnTo>
                    <a:cubicBezTo>
                      <a:pt x="128114" y="290151"/>
                      <a:pt x="123062" y="285099"/>
                      <a:pt x="123062" y="278603"/>
                    </a:cubicBezTo>
                    <a:lnTo>
                      <a:pt x="123062" y="263446"/>
                    </a:lnTo>
                    <a:cubicBezTo>
                      <a:pt x="116927" y="262363"/>
                      <a:pt x="110792" y="260920"/>
                      <a:pt x="105017" y="258394"/>
                    </a:cubicBezTo>
                    <a:lnTo>
                      <a:pt x="97439" y="271746"/>
                    </a:lnTo>
                    <a:cubicBezTo>
                      <a:pt x="94191" y="277160"/>
                      <a:pt x="87334" y="279325"/>
                      <a:pt x="81560" y="276077"/>
                    </a:cubicBezTo>
                    <a:lnTo>
                      <a:pt x="63516" y="265250"/>
                    </a:lnTo>
                    <a:cubicBezTo>
                      <a:pt x="57741" y="262002"/>
                      <a:pt x="56298" y="255146"/>
                      <a:pt x="59185" y="250093"/>
                    </a:cubicBezTo>
                    <a:lnTo>
                      <a:pt x="66764" y="236380"/>
                    </a:lnTo>
                    <a:cubicBezTo>
                      <a:pt x="62072" y="232410"/>
                      <a:pt x="57741" y="228079"/>
                      <a:pt x="53772" y="223388"/>
                    </a:cubicBezTo>
                    <a:lnTo>
                      <a:pt x="40419" y="230966"/>
                    </a:lnTo>
                    <a:cubicBezTo>
                      <a:pt x="37893" y="232410"/>
                      <a:pt x="34645" y="232771"/>
                      <a:pt x="31758" y="232049"/>
                    </a:cubicBezTo>
                    <a:cubicBezTo>
                      <a:pt x="28510" y="231327"/>
                      <a:pt x="26344" y="229162"/>
                      <a:pt x="24901" y="226636"/>
                    </a:cubicBezTo>
                    <a:lnTo>
                      <a:pt x="14074" y="208591"/>
                    </a:lnTo>
                    <a:cubicBezTo>
                      <a:pt x="12992" y="205704"/>
                      <a:pt x="12270" y="202817"/>
                      <a:pt x="12992" y="199930"/>
                    </a:cubicBezTo>
                    <a:cubicBezTo>
                      <a:pt x="13713" y="197043"/>
                      <a:pt x="15879" y="194516"/>
                      <a:pt x="18405" y="192712"/>
                    </a:cubicBezTo>
                    <a:lnTo>
                      <a:pt x="31758" y="185133"/>
                    </a:lnTo>
                    <a:cubicBezTo>
                      <a:pt x="29592" y="179359"/>
                      <a:pt x="27788" y="173224"/>
                      <a:pt x="26705" y="167089"/>
                    </a:cubicBezTo>
                    <a:lnTo>
                      <a:pt x="11548" y="167089"/>
                    </a:lnTo>
                    <a:cubicBezTo>
                      <a:pt x="5052" y="167089"/>
                      <a:pt x="0" y="162037"/>
                      <a:pt x="0" y="155541"/>
                    </a:cubicBezTo>
                    <a:lnTo>
                      <a:pt x="0" y="134610"/>
                    </a:lnTo>
                    <a:cubicBezTo>
                      <a:pt x="0" y="128114"/>
                      <a:pt x="5052" y="123061"/>
                      <a:pt x="11548" y="123061"/>
                    </a:cubicBezTo>
                    <a:lnTo>
                      <a:pt x="26705" y="123061"/>
                    </a:lnTo>
                    <a:cubicBezTo>
                      <a:pt x="27788" y="116926"/>
                      <a:pt x="29592" y="110791"/>
                      <a:pt x="31758" y="105017"/>
                    </a:cubicBezTo>
                    <a:lnTo>
                      <a:pt x="18405" y="97439"/>
                    </a:lnTo>
                    <a:cubicBezTo>
                      <a:pt x="12992" y="94191"/>
                      <a:pt x="11187" y="86973"/>
                      <a:pt x="14074" y="81560"/>
                    </a:cubicBezTo>
                    <a:lnTo>
                      <a:pt x="24901" y="63515"/>
                    </a:lnTo>
                    <a:cubicBezTo>
                      <a:pt x="26344" y="60628"/>
                      <a:pt x="28510" y="58824"/>
                      <a:pt x="31758" y="58102"/>
                    </a:cubicBezTo>
                    <a:cubicBezTo>
                      <a:pt x="34645" y="57019"/>
                      <a:pt x="37893" y="57741"/>
                      <a:pt x="40419" y="59185"/>
                    </a:cubicBezTo>
                    <a:lnTo>
                      <a:pt x="53772" y="66763"/>
                    </a:lnTo>
                    <a:cubicBezTo>
                      <a:pt x="57741" y="62072"/>
                      <a:pt x="62072" y="57741"/>
                      <a:pt x="66764" y="53411"/>
                    </a:cubicBezTo>
                    <a:lnTo>
                      <a:pt x="59185" y="40419"/>
                    </a:lnTo>
                    <a:cubicBezTo>
                      <a:pt x="57741" y="37893"/>
                      <a:pt x="57381" y="34645"/>
                      <a:pt x="58102" y="31397"/>
                    </a:cubicBezTo>
                    <a:cubicBezTo>
                      <a:pt x="58824" y="28510"/>
                      <a:pt x="60989" y="26344"/>
                      <a:pt x="63516" y="24540"/>
                    </a:cubicBezTo>
                    <a:lnTo>
                      <a:pt x="81560" y="14074"/>
                    </a:lnTo>
                    <a:cubicBezTo>
                      <a:pt x="87334" y="11187"/>
                      <a:pt x="94191" y="12992"/>
                      <a:pt x="97439" y="18044"/>
                    </a:cubicBezTo>
                    <a:lnTo>
                      <a:pt x="105017" y="31397"/>
                    </a:lnTo>
                    <a:cubicBezTo>
                      <a:pt x="110792" y="29592"/>
                      <a:pt x="116927" y="27788"/>
                      <a:pt x="123062" y="26705"/>
                    </a:cubicBezTo>
                    <a:lnTo>
                      <a:pt x="123062" y="11548"/>
                    </a:lnTo>
                    <a:cubicBezTo>
                      <a:pt x="123062" y="5052"/>
                      <a:pt x="128114" y="0"/>
                      <a:pt x="134610" y="0"/>
                    </a:cubicBezTo>
                    <a:close/>
                  </a:path>
                </a:pathLst>
              </a:custGeom>
              <a:solidFill>
                <a:schemeClr val="bg1"/>
              </a:solidFill>
              <a:ln>
                <a:noFill/>
              </a:ln>
              <a:effectLst/>
            </p:spPr>
            <p:txBody>
              <a:bodyPr anchor="ctr"/>
              <a:lstStyle/>
              <a:p>
                <a:endParaRPr lang="en-US"/>
              </a:p>
            </p:txBody>
          </p:sp>
        </p:grpSp>
      </p:grpSp>
      <p:grpSp>
        <p:nvGrpSpPr>
          <p:cNvPr id="26" name="Group 25">
            <a:extLst>
              <a:ext uri="{FF2B5EF4-FFF2-40B4-BE49-F238E27FC236}">
                <a16:creationId xmlns:a16="http://schemas.microsoft.com/office/drawing/2014/main" id="{CCE6F79A-5F95-FF49-B4C1-687388AB7E14}"/>
              </a:ext>
            </a:extLst>
          </p:cNvPr>
          <p:cNvGrpSpPr/>
          <p:nvPr/>
        </p:nvGrpSpPr>
        <p:grpSpPr>
          <a:xfrm>
            <a:off x="7438750" y="1682524"/>
            <a:ext cx="1966382" cy="1822341"/>
            <a:chOff x="7438750" y="1682524"/>
            <a:chExt cx="1966382" cy="1822341"/>
          </a:xfrm>
        </p:grpSpPr>
        <p:grpSp>
          <p:nvGrpSpPr>
            <p:cNvPr id="8" name="Group 7">
              <a:extLst>
                <a:ext uri="{FF2B5EF4-FFF2-40B4-BE49-F238E27FC236}">
                  <a16:creationId xmlns:a16="http://schemas.microsoft.com/office/drawing/2014/main" id="{6A144F21-38C5-6248-BE9A-6D6A94B20EB3}"/>
                </a:ext>
              </a:extLst>
            </p:cNvPr>
            <p:cNvGrpSpPr/>
            <p:nvPr/>
          </p:nvGrpSpPr>
          <p:grpSpPr>
            <a:xfrm>
              <a:off x="7484344" y="1682524"/>
              <a:ext cx="1920788" cy="1822341"/>
              <a:chOff x="7484344" y="1319111"/>
              <a:chExt cx="1920788" cy="1822341"/>
            </a:xfrm>
          </p:grpSpPr>
          <p:sp>
            <p:nvSpPr>
              <p:cNvPr id="64" name="Freeform 63">
                <a:extLst>
                  <a:ext uri="{FF2B5EF4-FFF2-40B4-BE49-F238E27FC236}">
                    <a16:creationId xmlns:a16="http://schemas.microsoft.com/office/drawing/2014/main" id="{E74C6246-DB06-4942-83F5-A99CA23AD3AF}"/>
                  </a:ext>
                </a:extLst>
              </p:cNvPr>
              <p:cNvSpPr/>
              <p:nvPr/>
            </p:nvSpPr>
            <p:spPr bwMode="auto">
              <a:xfrm>
                <a:off x="8634578" y="1319111"/>
                <a:ext cx="770554" cy="1822341"/>
              </a:xfrm>
              <a:custGeom>
                <a:avLst/>
                <a:gdLst>
                  <a:gd name="connsiteX0" fmla="*/ 104874 w 749060"/>
                  <a:gd name="connsiteY0" fmla="*/ 0 h 1811939"/>
                  <a:gd name="connsiteX1" fmla="*/ 197814 w 749060"/>
                  <a:gd name="connsiteY1" fmla="*/ 118426 h 1811939"/>
                  <a:gd name="connsiteX2" fmla="*/ 745608 w 749060"/>
                  <a:gd name="connsiteY2" fmla="*/ 1681860 h 1811939"/>
                  <a:gd name="connsiteX3" fmla="*/ 749060 w 749060"/>
                  <a:gd name="connsiteY3" fmla="*/ 1811939 h 1811939"/>
                  <a:gd name="connsiteX4" fmla="*/ 619340 w 749060"/>
                  <a:gd name="connsiteY4" fmla="*/ 1811939 h 1811939"/>
                  <a:gd name="connsiteX5" fmla="*/ 616058 w 749060"/>
                  <a:gd name="connsiteY5" fmla="*/ 1688536 h 1811939"/>
                  <a:gd name="connsiteX6" fmla="*/ 90248 w 749060"/>
                  <a:gd name="connsiteY6" fmla="*/ 190954 h 1811939"/>
                  <a:gd name="connsiteX7" fmla="*/ 0 w 749060"/>
                  <a:gd name="connsiteY7" fmla="*/ 76195 h 1811939"/>
                  <a:gd name="connsiteX8" fmla="*/ 104874 w 749060"/>
                  <a:gd name="connsiteY8" fmla="*/ 0 h 181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060" h="1811939">
                    <a:moveTo>
                      <a:pt x="104874" y="0"/>
                    </a:moveTo>
                    <a:lnTo>
                      <a:pt x="197814" y="118426"/>
                    </a:lnTo>
                    <a:cubicBezTo>
                      <a:pt x="517276" y="568997"/>
                      <a:pt x="714891" y="1104450"/>
                      <a:pt x="745608" y="1681860"/>
                    </a:cubicBezTo>
                    <a:lnTo>
                      <a:pt x="749060" y="1811939"/>
                    </a:lnTo>
                    <a:lnTo>
                      <a:pt x="619340" y="1811939"/>
                    </a:lnTo>
                    <a:lnTo>
                      <a:pt x="616058" y="1688536"/>
                    </a:lnTo>
                    <a:cubicBezTo>
                      <a:pt x="586574" y="1135446"/>
                      <a:pt x="396890" y="622546"/>
                      <a:pt x="90248" y="190954"/>
                    </a:cubicBezTo>
                    <a:lnTo>
                      <a:pt x="0" y="76195"/>
                    </a:lnTo>
                    <a:lnTo>
                      <a:pt x="104874" y="0"/>
                    </a:ln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sz="1400" dirty="0">
                  <a:ea typeface="+mj-ea"/>
                </a:endParaRPr>
              </a:p>
            </p:txBody>
          </p:sp>
          <p:sp>
            <p:nvSpPr>
              <p:cNvPr id="60" name="Freeform 59">
                <a:extLst>
                  <a:ext uri="{FF2B5EF4-FFF2-40B4-BE49-F238E27FC236}">
                    <a16:creationId xmlns:a16="http://schemas.microsoft.com/office/drawing/2014/main" id="{54B13F40-6506-3847-B9F5-6F147F74A526}"/>
                  </a:ext>
                </a:extLst>
              </p:cNvPr>
              <p:cNvSpPr/>
              <p:nvPr/>
            </p:nvSpPr>
            <p:spPr bwMode="auto">
              <a:xfrm>
                <a:off x="7484344" y="1398357"/>
                <a:ext cx="1760929" cy="1743093"/>
              </a:xfrm>
              <a:custGeom>
                <a:avLst/>
                <a:gdLst>
                  <a:gd name="connsiteX0" fmla="*/ 1114571 w 1711809"/>
                  <a:gd name="connsiteY0" fmla="*/ 0 h 1733144"/>
                  <a:gd name="connsiteX1" fmla="*/ 1185745 w 1711809"/>
                  <a:gd name="connsiteY1" fmla="*/ 91543 h 1733144"/>
                  <a:gd name="connsiteX2" fmla="*/ 1708223 w 1711809"/>
                  <a:gd name="connsiteY2" fmla="*/ 1596723 h 1733144"/>
                  <a:gd name="connsiteX3" fmla="*/ 1711809 w 1711809"/>
                  <a:gd name="connsiteY3" fmla="*/ 1733144 h 1733144"/>
                  <a:gd name="connsiteX4" fmla="*/ 340935 w 1711809"/>
                  <a:gd name="connsiteY4" fmla="*/ 1733144 h 1733144"/>
                  <a:gd name="connsiteX5" fmla="*/ 344235 w 1711809"/>
                  <a:gd name="connsiteY5" fmla="*/ 1677920 h 1733144"/>
                  <a:gd name="connsiteX6" fmla="*/ 51379 w 1711809"/>
                  <a:gd name="connsiteY6" fmla="*/ 867838 h 1733144"/>
                  <a:gd name="connsiteX7" fmla="*/ 0 w 1711809"/>
                  <a:gd name="connsiteY7" fmla="*/ 809783 h 1733144"/>
                  <a:gd name="connsiteX8" fmla="*/ 1114571 w 1711809"/>
                  <a:gd name="connsiteY8" fmla="*/ 0 h 173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809" h="1733144">
                    <a:moveTo>
                      <a:pt x="1114571" y="0"/>
                    </a:moveTo>
                    <a:lnTo>
                      <a:pt x="1185745" y="91543"/>
                    </a:lnTo>
                    <a:cubicBezTo>
                      <a:pt x="1490443" y="525325"/>
                      <a:pt x="1678925" y="1040827"/>
                      <a:pt x="1708223" y="1596723"/>
                    </a:cubicBezTo>
                    <a:lnTo>
                      <a:pt x="1711809" y="1733144"/>
                    </a:lnTo>
                    <a:lnTo>
                      <a:pt x="340935" y="1733144"/>
                    </a:lnTo>
                    <a:lnTo>
                      <a:pt x="344235" y="1677920"/>
                    </a:lnTo>
                    <a:cubicBezTo>
                      <a:pt x="344235" y="1377847"/>
                      <a:pt x="236273" y="1099081"/>
                      <a:pt x="51379" y="867838"/>
                    </a:cubicBezTo>
                    <a:lnTo>
                      <a:pt x="0" y="809783"/>
                    </a:lnTo>
                    <a:lnTo>
                      <a:pt x="1114571" y="0"/>
                    </a:lnTo>
                    <a:close/>
                  </a:path>
                </a:pathLst>
              </a:custGeom>
              <a:solidFill>
                <a:schemeClr val="tx1">
                  <a:lumMod val="20000"/>
                  <a:lumOff val="80000"/>
                </a:schemeClr>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sz="1400" dirty="0">
                  <a:ea typeface="+mj-ea"/>
                </a:endParaRPr>
              </a:p>
            </p:txBody>
          </p:sp>
          <p:sp>
            <p:nvSpPr>
              <p:cNvPr id="207" name="Rectangle 206">
                <a:extLst>
                  <a:ext uri="{FF2B5EF4-FFF2-40B4-BE49-F238E27FC236}">
                    <a16:creationId xmlns:a16="http://schemas.microsoft.com/office/drawing/2014/main" id="{809EB453-1E92-094D-83FA-A712F2EDDE53}"/>
                  </a:ext>
                </a:extLst>
              </p:cNvPr>
              <p:cNvSpPr/>
              <p:nvPr/>
            </p:nvSpPr>
            <p:spPr>
              <a:xfrm>
                <a:off x="7687688" y="1844387"/>
                <a:ext cx="1645003" cy="738664"/>
              </a:xfrm>
              <a:prstGeom prst="rect">
                <a:avLst/>
              </a:prstGeom>
            </p:spPr>
            <p:txBody>
              <a:bodyPr wrap="square">
                <a:spAutoFit/>
              </a:bodyPr>
              <a:lstStyle/>
              <a:p>
                <a:r>
                  <a:rPr lang="en-US" sz="1400" dirty="0">
                    <a:solidFill>
                      <a:schemeClr val="accent1"/>
                    </a:solidFill>
                  </a:rPr>
                  <a:t>User</a:t>
                </a:r>
              </a:p>
              <a:p>
                <a:r>
                  <a:rPr lang="en-US" sz="1400" dirty="0">
                    <a:solidFill>
                      <a:schemeClr val="accent1"/>
                    </a:solidFill>
                  </a:rPr>
                  <a:t>Termination</a:t>
                </a:r>
              </a:p>
              <a:p>
                <a:endParaRPr lang="en-US" sz="1400" dirty="0">
                  <a:solidFill>
                    <a:schemeClr val="accent1"/>
                  </a:solidFill>
                </a:endParaRPr>
              </a:p>
            </p:txBody>
          </p:sp>
        </p:grpSp>
        <p:grpSp>
          <p:nvGrpSpPr>
            <p:cNvPr id="16" name="Group 15">
              <a:extLst>
                <a:ext uri="{FF2B5EF4-FFF2-40B4-BE49-F238E27FC236}">
                  <a16:creationId xmlns:a16="http://schemas.microsoft.com/office/drawing/2014/main" id="{502DD628-13BE-0E45-9C36-16A18A33FC9D}"/>
                </a:ext>
              </a:extLst>
            </p:cNvPr>
            <p:cNvGrpSpPr/>
            <p:nvPr/>
          </p:nvGrpSpPr>
          <p:grpSpPr>
            <a:xfrm>
              <a:off x="7438750" y="2610685"/>
              <a:ext cx="765513" cy="742009"/>
              <a:chOff x="10977611" y="113627"/>
              <a:chExt cx="841453" cy="841248"/>
            </a:xfrm>
          </p:grpSpPr>
          <p:sp>
            <p:nvSpPr>
              <p:cNvPr id="103" name="Oval 102">
                <a:extLst>
                  <a:ext uri="{FF2B5EF4-FFF2-40B4-BE49-F238E27FC236}">
                    <a16:creationId xmlns:a16="http://schemas.microsoft.com/office/drawing/2014/main" id="{E80C5C9B-9271-7645-AB25-36E4E326A07D}"/>
                  </a:ext>
                </a:extLst>
              </p:cNvPr>
              <p:cNvSpPr/>
              <p:nvPr/>
            </p:nvSpPr>
            <p:spPr bwMode="auto">
              <a:xfrm>
                <a:off x="10977611" y="113627"/>
                <a:ext cx="841453" cy="841248"/>
              </a:xfrm>
              <a:prstGeom prst="ellipse">
                <a:avLst/>
              </a:prstGeom>
              <a:solidFill>
                <a:srgbClr val="00206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14" name="Freeform 1021">
                <a:extLst>
                  <a:ext uri="{FF2B5EF4-FFF2-40B4-BE49-F238E27FC236}">
                    <a16:creationId xmlns:a16="http://schemas.microsoft.com/office/drawing/2014/main" id="{8A78AC56-EAC1-0B42-9418-E5444651ED9C}"/>
                  </a:ext>
                </a:extLst>
              </p:cNvPr>
              <p:cNvSpPr>
                <a:spLocks noChangeAspect="1" noChangeArrowheads="1"/>
              </p:cNvSpPr>
              <p:nvPr/>
            </p:nvSpPr>
            <p:spPr bwMode="auto">
              <a:xfrm>
                <a:off x="11142125" y="255185"/>
                <a:ext cx="557791" cy="557791"/>
              </a:xfrm>
              <a:custGeom>
                <a:avLst/>
                <a:gdLst>
                  <a:gd name="T0" fmla="*/ 3188128 w 290150"/>
                  <a:gd name="T1" fmla="*/ 5600190 h 290152"/>
                  <a:gd name="T2" fmla="*/ 4673450 w 290150"/>
                  <a:gd name="T3" fmla="*/ 4803658 h 290152"/>
                  <a:gd name="T4" fmla="*/ 5606568 w 290150"/>
                  <a:gd name="T5" fmla="*/ 5600284 h 290152"/>
                  <a:gd name="T6" fmla="*/ 5664455 w 290150"/>
                  <a:gd name="T7" fmla="*/ 4817994 h 290152"/>
                  <a:gd name="T8" fmla="*/ 4521560 w 290150"/>
                  <a:gd name="T9" fmla="*/ 5779671 h 290152"/>
                  <a:gd name="T10" fmla="*/ 4673450 w 290150"/>
                  <a:gd name="T11" fmla="*/ 4803658 h 290152"/>
                  <a:gd name="T12" fmla="*/ 170492 w 290150"/>
                  <a:gd name="T13" fmla="*/ 5600284 h 290152"/>
                  <a:gd name="T14" fmla="*/ 1086753 w 290150"/>
                  <a:gd name="T15" fmla="*/ 4803658 h 290152"/>
                  <a:gd name="T16" fmla="*/ 1235940 w 290150"/>
                  <a:gd name="T17" fmla="*/ 5779671 h 290152"/>
                  <a:gd name="T18" fmla="*/ 120794 w 290150"/>
                  <a:gd name="T19" fmla="*/ 4817994 h 290152"/>
                  <a:gd name="T20" fmla="*/ 3712388 w 290150"/>
                  <a:gd name="T21" fmla="*/ 5076035 h 290152"/>
                  <a:gd name="T22" fmla="*/ 4884003 w 290150"/>
                  <a:gd name="T23" fmla="*/ 4458725 h 290152"/>
                  <a:gd name="T24" fmla="*/ 656933 w 290150"/>
                  <a:gd name="T25" fmla="*/ 4251098 h 290152"/>
                  <a:gd name="T26" fmla="*/ 656933 w 290150"/>
                  <a:gd name="T27" fmla="*/ 4251098 h 290152"/>
                  <a:gd name="T28" fmla="*/ 4712138 w 290150"/>
                  <a:gd name="T29" fmla="*/ 4458725 h 290152"/>
                  <a:gd name="T30" fmla="*/ 656933 w 290150"/>
                  <a:gd name="T31" fmla="*/ 4831047 h 290152"/>
                  <a:gd name="T32" fmla="*/ 2627966 w 290150"/>
                  <a:gd name="T33" fmla="*/ 4551888 h 290152"/>
                  <a:gd name="T34" fmla="*/ 3496953 w 290150"/>
                  <a:gd name="T35" fmla="*/ 3266610 h 290152"/>
                  <a:gd name="T36" fmla="*/ 3676486 w 290150"/>
                  <a:gd name="T37" fmla="*/ 3438934 h 290152"/>
                  <a:gd name="T38" fmla="*/ 2276082 w 290150"/>
                  <a:gd name="T39" fmla="*/ 3618439 h 290152"/>
                  <a:gd name="T40" fmla="*/ 358452 w 290150"/>
                  <a:gd name="T41" fmla="*/ 1992179 h 290152"/>
                  <a:gd name="T42" fmla="*/ 407650 w 290150"/>
                  <a:gd name="T43" fmla="*/ 3938409 h 290152"/>
                  <a:gd name="T44" fmla="*/ 0 w 290150"/>
                  <a:gd name="T45" fmla="*/ 2358434 h 290152"/>
                  <a:gd name="T46" fmla="*/ 5584716 w 290150"/>
                  <a:gd name="T47" fmla="*/ 3482528 h 290152"/>
                  <a:gd name="T48" fmla="*/ 5413671 w 290150"/>
                  <a:gd name="T49" fmla="*/ 3425396 h 290152"/>
                  <a:gd name="T50" fmla="*/ 4033650 w 290150"/>
                  <a:gd name="T51" fmla="*/ 2706573 h 290152"/>
                  <a:gd name="T52" fmla="*/ 2869250 w 290150"/>
                  <a:gd name="T53" fmla="*/ 1887289 h 290152"/>
                  <a:gd name="T54" fmla="*/ 1342500 w 290150"/>
                  <a:gd name="T55" fmla="*/ 2886056 h 290152"/>
                  <a:gd name="T56" fmla="*/ 2455632 w 290150"/>
                  <a:gd name="T57" fmla="*/ 3790770 h 290152"/>
                  <a:gd name="T58" fmla="*/ 2627966 w 290150"/>
                  <a:gd name="T59" fmla="*/ 3438934 h 290152"/>
                  <a:gd name="T60" fmla="*/ 3496953 w 290150"/>
                  <a:gd name="T61" fmla="*/ 3094283 h 290152"/>
                  <a:gd name="T62" fmla="*/ 3324597 w 290150"/>
                  <a:gd name="T63" fmla="*/ 4551888 h 290152"/>
                  <a:gd name="T64" fmla="*/ 2886517 w 290150"/>
                  <a:gd name="T65" fmla="*/ 1342345 h 290152"/>
                  <a:gd name="T66" fmla="*/ 3891920 w 290150"/>
                  <a:gd name="T67" fmla="*/ 4659568 h 290152"/>
                  <a:gd name="T68" fmla="*/ 3626217 w 290150"/>
                  <a:gd name="T69" fmla="*/ 5341711 h 290152"/>
                  <a:gd name="T70" fmla="*/ 2168387 w 290150"/>
                  <a:gd name="T71" fmla="*/ 5248343 h 290152"/>
                  <a:gd name="T72" fmla="*/ 1672844 w 290150"/>
                  <a:gd name="T73" fmla="*/ 4099514 h 290152"/>
                  <a:gd name="T74" fmla="*/ 4687919 w 290150"/>
                  <a:gd name="T75" fmla="*/ 846406 h 290152"/>
                  <a:gd name="T76" fmla="*/ 5606568 w 290150"/>
                  <a:gd name="T77" fmla="*/ 1068901 h 290152"/>
                  <a:gd name="T78" fmla="*/ 5780143 w 290150"/>
                  <a:gd name="T79" fmla="*/ 1068901 h 290152"/>
                  <a:gd name="T80" fmla="*/ 4427496 w 290150"/>
                  <a:gd name="T81" fmla="*/ 1614326 h 290152"/>
                  <a:gd name="T82" fmla="*/ 234421 w 290150"/>
                  <a:gd name="T83" fmla="*/ 731589 h 290152"/>
                  <a:gd name="T84" fmla="*/ 1150669 w 290150"/>
                  <a:gd name="T85" fmla="*/ 1528175 h 290152"/>
                  <a:gd name="T86" fmla="*/ 1207501 w 290150"/>
                  <a:gd name="T87" fmla="*/ 738710 h 290152"/>
                  <a:gd name="T88" fmla="*/ 85182 w 290150"/>
                  <a:gd name="T89" fmla="*/ 1700428 h 290152"/>
                  <a:gd name="T90" fmla="*/ 234421 w 290150"/>
                  <a:gd name="T91" fmla="*/ 731589 h 290152"/>
                  <a:gd name="T92" fmla="*/ 5292129 w 290150"/>
                  <a:gd name="T93" fmla="*/ 375922 h 290152"/>
                  <a:gd name="T94" fmla="*/ 656933 w 290150"/>
                  <a:gd name="T95" fmla="*/ 581602 h 290152"/>
                  <a:gd name="T96" fmla="*/ 3926538 w 290150"/>
                  <a:gd name="T97" fmla="*/ 326513 h 290152"/>
                  <a:gd name="T98" fmla="*/ 3854515 w 290150"/>
                  <a:gd name="T99" fmla="*/ 475648 h 290152"/>
                  <a:gd name="T100" fmla="*/ 1441946 w 290150"/>
                  <a:gd name="T101" fmla="*/ 525343 h 290152"/>
                  <a:gd name="T102" fmla="*/ 5091659 w 290150"/>
                  <a:gd name="T103" fmla="*/ 751839 h 290152"/>
                  <a:gd name="T104" fmla="*/ 1036431 w 290150"/>
                  <a:gd name="T105" fmla="*/ 375922 h 2901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0150" h="290152">
                    <a:moveTo>
                      <a:pt x="117499" y="263478"/>
                    </a:moveTo>
                    <a:lnTo>
                      <a:pt x="117499" y="268164"/>
                    </a:lnTo>
                    <a:cubicBezTo>
                      <a:pt x="117499" y="275373"/>
                      <a:pt x="123627" y="281140"/>
                      <a:pt x="130837" y="281140"/>
                    </a:cubicBezTo>
                    <a:lnTo>
                      <a:pt x="160037" y="281140"/>
                    </a:lnTo>
                    <a:cubicBezTo>
                      <a:pt x="167247" y="281140"/>
                      <a:pt x="173015" y="275373"/>
                      <a:pt x="173015" y="268164"/>
                    </a:cubicBezTo>
                    <a:lnTo>
                      <a:pt x="173015" y="263478"/>
                    </a:lnTo>
                    <a:lnTo>
                      <a:pt x="117499" y="263478"/>
                    </a:lnTo>
                    <a:close/>
                    <a:moveTo>
                      <a:pt x="234596" y="241153"/>
                    </a:moveTo>
                    <a:cubicBezTo>
                      <a:pt x="236774" y="242955"/>
                      <a:pt x="236774" y="245477"/>
                      <a:pt x="235322" y="247278"/>
                    </a:cubicBezTo>
                    <a:cubicBezTo>
                      <a:pt x="232417" y="250521"/>
                      <a:pt x="231328" y="254124"/>
                      <a:pt x="231328" y="258447"/>
                    </a:cubicBezTo>
                    <a:lnTo>
                      <a:pt x="231328" y="281145"/>
                    </a:lnTo>
                    <a:lnTo>
                      <a:pt x="281436" y="281145"/>
                    </a:lnTo>
                    <a:lnTo>
                      <a:pt x="281436" y="258447"/>
                    </a:lnTo>
                    <a:cubicBezTo>
                      <a:pt x="281436" y="254124"/>
                      <a:pt x="279983" y="250521"/>
                      <a:pt x="277442" y="247278"/>
                    </a:cubicBezTo>
                    <a:cubicBezTo>
                      <a:pt x="275626" y="245477"/>
                      <a:pt x="275989" y="242955"/>
                      <a:pt x="278168" y="241153"/>
                    </a:cubicBezTo>
                    <a:cubicBezTo>
                      <a:pt x="279983" y="239712"/>
                      <a:pt x="282525" y="239712"/>
                      <a:pt x="284341" y="241874"/>
                    </a:cubicBezTo>
                    <a:cubicBezTo>
                      <a:pt x="287972" y="246558"/>
                      <a:pt x="290150" y="252322"/>
                      <a:pt x="290150" y="258447"/>
                    </a:cubicBezTo>
                    <a:lnTo>
                      <a:pt x="290150" y="285829"/>
                    </a:lnTo>
                    <a:cubicBezTo>
                      <a:pt x="290150" y="287990"/>
                      <a:pt x="288335" y="290152"/>
                      <a:pt x="285793" y="290152"/>
                    </a:cubicBezTo>
                    <a:lnTo>
                      <a:pt x="226971" y="290152"/>
                    </a:lnTo>
                    <a:cubicBezTo>
                      <a:pt x="224429" y="290152"/>
                      <a:pt x="222250" y="287990"/>
                      <a:pt x="222250" y="285829"/>
                    </a:cubicBezTo>
                    <a:lnTo>
                      <a:pt x="222250" y="258447"/>
                    </a:lnTo>
                    <a:cubicBezTo>
                      <a:pt x="222250" y="252322"/>
                      <a:pt x="224429" y="246558"/>
                      <a:pt x="228423" y="241874"/>
                    </a:cubicBezTo>
                    <a:cubicBezTo>
                      <a:pt x="229875" y="239712"/>
                      <a:pt x="232780" y="239712"/>
                      <a:pt x="234596" y="241153"/>
                    </a:cubicBezTo>
                    <a:close/>
                    <a:moveTo>
                      <a:pt x="11766" y="241153"/>
                    </a:moveTo>
                    <a:cubicBezTo>
                      <a:pt x="13905" y="242955"/>
                      <a:pt x="14262" y="245477"/>
                      <a:pt x="12479" y="247278"/>
                    </a:cubicBezTo>
                    <a:cubicBezTo>
                      <a:pt x="9983" y="250521"/>
                      <a:pt x="8557" y="254124"/>
                      <a:pt x="8557" y="258447"/>
                    </a:cubicBezTo>
                    <a:lnTo>
                      <a:pt x="8557" y="281145"/>
                    </a:lnTo>
                    <a:lnTo>
                      <a:pt x="57761" y="281145"/>
                    </a:lnTo>
                    <a:lnTo>
                      <a:pt x="57761" y="258447"/>
                    </a:lnTo>
                    <a:cubicBezTo>
                      <a:pt x="57761" y="254124"/>
                      <a:pt x="56335" y="250521"/>
                      <a:pt x="53839" y="247278"/>
                    </a:cubicBezTo>
                    <a:cubicBezTo>
                      <a:pt x="52413" y="245477"/>
                      <a:pt x="52413" y="242955"/>
                      <a:pt x="54552" y="241153"/>
                    </a:cubicBezTo>
                    <a:cubicBezTo>
                      <a:pt x="56335" y="239712"/>
                      <a:pt x="59188" y="239712"/>
                      <a:pt x="60614" y="241874"/>
                    </a:cubicBezTo>
                    <a:cubicBezTo>
                      <a:pt x="64179" y="246558"/>
                      <a:pt x="66319" y="252322"/>
                      <a:pt x="66319" y="258447"/>
                    </a:cubicBezTo>
                    <a:lnTo>
                      <a:pt x="66319" y="285829"/>
                    </a:lnTo>
                    <a:cubicBezTo>
                      <a:pt x="66319" y="287990"/>
                      <a:pt x="64536" y="290152"/>
                      <a:pt x="62040" y="290152"/>
                    </a:cubicBezTo>
                    <a:lnTo>
                      <a:pt x="4278" y="290152"/>
                    </a:lnTo>
                    <a:cubicBezTo>
                      <a:pt x="1783" y="290152"/>
                      <a:pt x="0" y="287990"/>
                      <a:pt x="0" y="285829"/>
                    </a:cubicBezTo>
                    <a:lnTo>
                      <a:pt x="0" y="258447"/>
                    </a:lnTo>
                    <a:cubicBezTo>
                      <a:pt x="0" y="252322"/>
                      <a:pt x="2139" y="246558"/>
                      <a:pt x="6061" y="241874"/>
                    </a:cubicBezTo>
                    <a:cubicBezTo>
                      <a:pt x="7487" y="239712"/>
                      <a:pt x="9983" y="239712"/>
                      <a:pt x="11766" y="241153"/>
                    </a:cubicBezTo>
                    <a:close/>
                    <a:moveTo>
                      <a:pt x="104160" y="237525"/>
                    </a:moveTo>
                    <a:lnTo>
                      <a:pt x="104160" y="254827"/>
                    </a:lnTo>
                    <a:lnTo>
                      <a:pt x="186353" y="254827"/>
                    </a:lnTo>
                    <a:lnTo>
                      <a:pt x="186353" y="237525"/>
                    </a:lnTo>
                    <a:lnTo>
                      <a:pt x="104160" y="237525"/>
                    </a:lnTo>
                    <a:close/>
                    <a:moveTo>
                      <a:pt x="255588" y="213414"/>
                    </a:moveTo>
                    <a:cubicBezTo>
                      <a:pt x="249837" y="213414"/>
                      <a:pt x="245165" y="218086"/>
                      <a:pt x="245165" y="223837"/>
                    </a:cubicBezTo>
                    <a:cubicBezTo>
                      <a:pt x="245165" y="229229"/>
                      <a:pt x="249837" y="233901"/>
                      <a:pt x="255588" y="233901"/>
                    </a:cubicBezTo>
                    <a:cubicBezTo>
                      <a:pt x="260980" y="233901"/>
                      <a:pt x="265652" y="229229"/>
                      <a:pt x="265652" y="223837"/>
                    </a:cubicBezTo>
                    <a:cubicBezTo>
                      <a:pt x="265652" y="218086"/>
                      <a:pt x="260980" y="213414"/>
                      <a:pt x="255588" y="213414"/>
                    </a:cubicBezTo>
                    <a:close/>
                    <a:moveTo>
                      <a:pt x="32978" y="213414"/>
                    </a:moveTo>
                    <a:cubicBezTo>
                      <a:pt x="27587" y="213414"/>
                      <a:pt x="22914" y="218086"/>
                      <a:pt x="22914" y="223837"/>
                    </a:cubicBezTo>
                    <a:cubicBezTo>
                      <a:pt x="22914" y="229229"/>
                      <a:pt x="27587" y="233901"/>
                      <a:pt x="32978" y="233901"/>
                    </a:cubicBezTo>
                    <a:cubicBezTo>
                      <a:pt x="38729" y="233901"/>
                      <a:pt x="43402" y="229229"/>
                      <a:pt x="43402" y="223837"/>
                    </a:cubicBezTo>
                    <a:cubicBezTo>
                      <a:pt x="43402" y="218086"/>
                      <a:pt x="38729" y="213414"/>
                      <a:pt x="32978" y="213414"/>
                    </a:cubicBezTo>
                    <a:close/>
                    <a:moveTo>
                      <a:pt x="255588" y="204787"/>
                    </a:moveTo>
                    <a:cubicBezTo>
                      <a:pt x="266012" y="204787"/>
                      <a:pt x="274279" y="213414"/>
                      <a:pt x="274279" y="223837"/>
                    </a:cubicBezTo>
                    <a:cubicBezTo>
                      <a:pt x="274279" y="234261"/>
                      <a:pt x="266012" y="242528"/>
                      <a:pt x="255588" y="242528"/>
                    </a:cubicBezTo>
                    <a:cubicBezTo>
                      <a:pt x="245165" y="242528"/>
                      <a:pt x="236538" y="234261"/>
                      <a:pt x="236538" y="223837"/>
                    </a:cubicBezTo>
                    <a:cubicBezTo>
                      <a:pt x="236538" y="213414"/>
                      <a:pt x="245165" y="204787"/>
                      <a:pt x="255588" y="204787"/>
                    </a:cubicBezTo>
                    <a:close/>
                    <a:moveTo>
                      <a:pt x="32978" y="204787"/>
                    </a:moveTo>
                    <a:cubicBezTo>
                      <a:pt x="43402" y="204787"/>
                      <a:pt x="52028" y="213414"/>
                      <a:pt x="52028" y="223837"/>
                    </a:cubicBezTo>
                    <a:cubicBezTo>
                      <a:pt x="52028" y="234261"/>
                      <a:pt x="43402" y="242528"/>
                      <a:pt x="32978" y="242528"/>
                    </a:cubicBezTo>
                    <a:cubicBezTo>
                      <a:pt x="22555" y="242528"/>
                      <a:pt x="14288" y="234261"/>
                      <a:pt x="14288" y="223837"/>
                    </a:cubicBezTo>
                    <a:cubicBezTo>
                      <a:pt x="14288" y="213414"/>
                      <a:pt x="22555" y="204787"/>
                      <a:pt x="32978" y="204787"/>
                    </a:cubicBezTo>
                    <a:close/>
                    <a:moveTo>
                      <a:pt x="131918" y="190305"/>
                    </a:moveTo>
                    <a:lnTo>
                      <a:pt x="131918" y="228513"/>
                    </a:lnTo>
                    <a:lnTo>
                      <a:pt x="158235" y="228513"/>
                    </a:lnTo>
                    <a:lnTo>
                      <a:pt x="158235" y="190305"/>
                    </a:lnTo>
                    <a:lnTo>
                      <a:pt x="131918" y="190305"/>
                    </a:lnTo>
                    <a:close/>
                    <a:moveTo>
                      <a:pt x="175538" y="163991"/>
                    </a:moveTo>
                    <a:cubicBezTo>
                      <a:pt x="171212" y="163991"/>
                      <a:pt x="166886" y="168317"/>
                      <a:pt x="166886" y="172642"/>
                    </a:cubicBezTo>
                    <a:lnTo>
                      <a:pt x="166886" y="181654"/>
                    </a:lnTo>
                    <a:lnTo>
                      <a:pt x="175538" y="181654"/>
                    </a:lnTo>
                    <a:cubicBezTo>
                      <a:pt x="180585" y="181654"/>
                      <a:pt x="184551" y="177689"/>
                      <a:pt x="184551" y="172642"/>
                    </a:cubicBezTo>
                    <a:cubicBezTo>
                      <a:pt x="184551" y="168317"/>
                      <a:pt x="180585" y="163991"/>
                      <a:pt x="175538" y="163991"/>
                    </a:cubicBezTo>
                    <a:close/>
                    <a:moveTo>
                      <a:pt x="114254" y="163991"/>
                    </a:moveTo>
                    <a:cubicBezTo>
                      <a:pt x="109568" y="163991"/>
                      <a:pt x="105602" y="168317"/>
                      <a:pt x="105602" y="172642"/>
                    </a:cubicBezTo>
                    <a:cubicBezTo>
                      <a:pt x="105602" y="177689"/>
                      <a:pt x="109568" y="181654"/>
                      <a:pt x="114254" y="181654"/>
                    </a:cubicBezTo>
                    <a:lnTo>
                      <a:pt x="123267" y="181654"/>
                    </a:lnTo>
                    <a:lnTo>
                      <a:pt x="123267" y="172642"/>
                    </a:lnTo>
                    <a:cubicBezTo>
                      <a:pt x="123267" y="168317"/>
                      <a:pt x="119301" y="163991"/>
                      <a:pt x="114254" y="163991"/>
                    </a:cubicBezTo>
                    <a:close/>
                    <a:moveTo>
                      <a:pt x="17991" y="100012"/>
                    </a:moveTo>
                    <a:lnTo>
                      <a:pt x="25047" y="125249"/>
                    </a:lnTo>
                    <a:lnTo>
                      <a:pt x="16580" y="123086"/>
                    </a:lnTo>
                    <a:cubicBezTo>
                      <a:pt x="12700" y="146160"/>
                      <a:pt x="14816" y="169955"/>
                      <a:pt x="22930" y="191948"/>
                    </a:cubicBezTo>
                    <a:cubicBezTo>
                      <a:pt x="23636" y="194471"/>
                      <a:pt x="22578" y="196995"/>
                      <a:pt x="20461" y="197716"/>
                    </a:cubicBezTo>
                    <a:cubicBezTo>
                      <a:pt x="19755" y="198077"/>
                      <a:pt x="19403" y="198077"/>
                      <a:pt x="18697" y="198077"/>
                    </a:cubicBezTo>
                    <a:cubicBezTo>
                      <a:pt x="17286" y="198077"/>
                      <a:pt x="15522" y="196995"/>
                      <a:pt x="14816" y="195192"/>
                    </a:cubicBezTo>
                    <a:cubicBezTo>
                      <a:pt x="5997" y="171397"/>
                      <a:pt x="3880" y="145800"/>
                      <a:pt x="8114" y="120923"/>
                    </a:cubicBezTo>
                    <a:lnTo>
                      <a:pt x="0" y="118399"/>
                    </a:lnTo>
                    <a:lnTo>
                      <a:pt x="17991" y="100012"/>
                    </a:lnTo>
                    <a:close/>
                    <a:moveTo>
                      <a:pt x="270322" y="95609"/>
                    </a:moveTo>
                    <a:cubicBezTo>
                      <a:pt x="272469" y="95250"/>
                      <a:pt x="274615" y="95967"/>
                      <a:pt x="275689" y="98476"/>
                    </a:cubicBezTo>
                    <a:cubicBezTo>
                      <a:pt x="284275" y="123211"/>
                      <a:pt x="285706" y="149020"/>
                      <a:pt x="280339" y="174830"/>
                    </a:cubicBezTo>
                    <a:lnTo>
                      <a:pt x="288568" y="176980"/>
                    </a:lnTo>
                    <a:lnTo>
                      <a:pt x="269249" y="194904"/>
                    </a:lnTo>
                    <a:lnTo>
                      <a:pt x="263525" y="169453"/>
                    </a:lnTo>
                    <a:lnTo>
                      <a:pt x="271753" y="171962"/>
                    </a:lnTo>
                    <a:cubicBezTo>
                      <a:pt x="276762" y="148662"/>
                      <a:pt x="275331" y="124286"/>
                      <a:pt x="267460" y="101344"/>
                    </a:cubicBezTo>
                    <a:cubicBezTo>
                      <a:pt x="266745" y="99193"/>
                      <a:pt x="267818" y="96326"/>
                      <a:pt x="270322" y="95609"/>
                    </a:cubicBezTo>
                    <a:close/>
                    <a:moveTo>
                      <a:pt x="144030" y="85725"/>
                    </a:moveTo>
                    <a:cubicBezTo>
                      <a:pt x="173615" y="85725"/>
                      <a:pt x="197788" y="107012"/>
                      <a:pt x="202479" y="135875"/>
                    </a:cubicBezTo>
                    <a:cubicBezTo>
                      <a:pt x="202839" y="138401"/>
                      <a:pt x="201396" y="140205"/>
                      <a:pt x="198871" y="140926"/>
                    </a:cubicBezTo>
                    <a:cubicBezTo>
                      <a:pt x="198510" y="140926"/>
                      <a:pt x="198149" y="140926"/>
                      <a:pt x="198149" y="140926"/>
                    </a:cubicBezTo>
                    <a:cubicBezTo>
                      <a:pt x="195984" y="140926"/>
                      <a:pt x="194180" y="139483"/>
                      <a:pt x="193820" y="137319"/>
                    </a:cubicBezTo>
                    <a:cubicBezTo>
                      <a:pt x="190212" y="112785"/>
                      <a:pt x="168925" y="94745"/>
                      <a:pt x="144030" y="94745"/>
                    </a:cubicBezTo>
                    <a:cubicBezTo>
                      <a:pt x="141865" y="94745"/>
                      <a:pt x="139700" y="92580"/>
                      <a:pt x="139700" y="90416"/>
                    </a:cubicBezTo>
                    <a:cubicBezTo>
                      <a:pt x="139700" y="87890"/>
                      <a:pt x="141865" y="85725"/>
                      <a:pt x="144030" y="85725"/>
                    </a:cubicBezTo>
                    <a:close/>
                    <a:moveTo>
                      <a:pt x="144896" y="67388"/>
                    </a:moveTo>
                    <a:cubicBezTo>
                      <a:pt x="102358" y="67388"/>
                      <a:pt x="67390" y="102353"/>
                      <a:pt x="67390" y="144887"/>
                    </a:cubicBezTo>
                    <a:cubicBezTo>
                      <a:pt x="67390" y="165433"/>
                      <a:pt x="75681" y="184898"/>
                      <a:pt x="89741" y="199677"/>
                    </a:cubicBezTo>
                    <a:cubicBezTo>
                      <a:pt x="97672" y="207607"/>
                      <a:pt x="102718" y="217700"/>
                      <a:pt x="103800" y="228513"/>
                    </a:cubicBezTo>
                    <a:lnTo>
                      <a:pt x="123267" y="228513"/>
                    </a:lnTo>
                    <a:lnTo>
                      <a:pt x="123267" y="190305"/>
                    </a:lnTo>
                    <a:lnTo>
                      <a:pt x="114254" y="190305"/>
                    </a:lnTo>
                    <a:cubicBezTo>
                      <a:pt x="104881" y="190305"/>
                      <a:pt x="96590" y="182375"/>
                      <a:pt x="96590" y="172642"/>
                    </a:cubicBezTo>
                    <a:cubicBezTo>
                      <a:pt x="96590" y="163270"/>
                      <a:pt x="104881" y="155340"/>
                      <a:pt x="114254" y="155340"/>
                    </a:cubicBezTo>
                    <a:cubicBezTo>
                      <a:pt x="123988" y="155340"/>
                      <a:pt x="131918" y="163270"/>
                      <a:pt x="131918" y="172642"/>
                    </a:cubicBezTo>
                    <a:lnTo>
                      <a:pt x="131918" y="181654"/>
                    </a:lnTo>
                    <a:lnTo>
                      <a:pt x="158235" y="181654"/>
                    </a:lnTo>
                    <a:lnTo>
                      <a:pt x="158235" y="172642"/>
                    </a:lnTo>
                    <a:cubicBezTo>
                      <a:pt x="158235" y="163270"/>
                      <a:pt x="166165" y="155340"/>
                      <a:pt x="175538" y="155340"/>
                    </a:cubicBezTo>
                    <a:cubicBezTo>
                      <a:pt x="185272" y="155340"/>
                      <a:pt x="193202" y="163270"/>
                      <a:pt x="193202" y="172642"/>
                    </a:cubicBezTo>
                    <a:cubicBezTo>
                      <a:pt x="193202" y="182375"/>
                      <a:pt x="185272" y="190305"/>
                      <a:pt x="175538" y="190305"/>
                    </a:cubicBezTo>
                    <a:lnTo>
                      <a:pt x="166886" y="190305"/>
                    </a:lnTo>
                    <a:lnTo>
                      <a:pt x="166886" y="228513"/>
                    </a:lnTo>
                    <a:lnTo>
                      <a:pt x="187074" y="228513"/>
                    </a:lnTo>
                    <a:cubicBezTo>
                      <a:pt x="187795" y="217339"/>
                      <a:pt x="192842" y="207246"/>
                      <a:pt x="200412" y="199316"/>
                    </a:cubicBezTo>
                    <a:cubicBezTo>
                      <a:pt x="214832" y="184537"/>
                      <a:pt x="222402" y="165433"/>
                      <a:pt x="222402" y="144887"/>
                    </a:cubicBezTo>
                    <a:cubicBezTo>
                      <a:pt x="222402" y="102353"/>
                      <a:pt x="187795" y="67388"/>
                      <a:pt x="144896" y="67388"/>
                    </a:cubicBezTo>
                    <a:close/>
                    <a:moveTo>
                      <a:pt x="144896" y="58737"/>
                    </a:moveTo>
                    <a:cubicBezTo>
                      <a:pt x="192481" y="58737"/>
                      <a:pt x="231415" y="97306"/>
                      <a:pt x="231415" y="144887"/>
                    </a:cubicBezTo>
                    <a:cubicBezTo>
                      <a:pt x="231415" y="167596"/>
                      <a:pt x="222763" y="189223"/>
                      <a:pt x="206901" y="205444"/>
                    </a:cubicBezTo>
                    <a:cubicBezTo>
                      <a:pt x="199331" y="213014"/>
                      <a:pt x="195365" y="223106"/>
                      <a:pt x="195365" y="233920"/>
                    </a:cubicBezTo>
                    <a:lnTo>
                      <a:pt x="195365" y="254827"/>
                    </a:lnTo>
                    <a:cubicBezTo>
                      <a:pt x="195365" y="259513"/>
                      <a:pt x="191400" y="263478"/>
                      <a:pt x="186353" y="263478"/>
                    </a:cubicBezTo>
                    <a:lnTo>
                      <a:pt x="182027" y="263478"/>
                    </a:lnTo>
                    <a:lnTo>
                      <a:pt x="182027" y="268164"/>
                    </a:lnTo>
                    <a:cubicBezTo>
                      <a:pt x="182027" y="280059"/>
                      <a:pt x="171933" y="290152"/>
                      <a:pt x="160037" y="290152"/>
                    </a:cubicBezTo>
                    <a:lnTo>
                      <a:pt x="130837" y="290152"/>
                    </a:lnTo>
                    <a:cubicBezTo>
                      <a:pt x="118580" y="290152"/>
                      <a:pt x="108847" y="280059"/>
                      <a:pt x="108847" y="268164"/>
                    </a:cubicBezTo>
                    <a:lnTo>
                      <a:pt x="108847" y="263478"/>
                    </a:lnTo>
                    <a:lnTo>
                      <a:pt x="104521" y="263478"/>
                    </a:lnTo>
                    <a:cubicBezTo>
                      <a:pt x="99474" y="263478"/>
                      <a:pt x="95509" y="259513"/>
                      <a:pt x="95509" y="254827"/>
                    </a:cubicBezTo>
                    <a:lnTo>
                      <a:pt x="95509" y="234641"/>
                    </a:lnTo>
                    <a:cubicBezTo>
                      <a:pt x="95509" y="223467"/>
                      <a:pt x="91543" y="213374"/>
                      <a:pt x="83973" y="205804"/>
                    </a:cubicBezTo>
                    <a:cubicBezTo>
                      <a:pt x="67751" y="189584"/>
                      <a:pt x="58738" y="167956"/>
                      <a:pt x="58738" y="144887"/>
                    </a:cubicBezTo>
                    <a:cubicBezTo>
                      <a:pt x="58738" y="97306"/>
                      <a:pt x="97672" y="58737"/>
                      <a:pt x="144896" y="58737"/>
                    </a:cubicBezTo>
                    <a:close/>
                    <a:moveTo>
                      <a:pt x="234596" y="36726"/>
                    </a:moveTo>
                    <a:cubicBezTo>
                      <a:pt x="236774" y="38167"/>
                      <a:pt x="236774" y="40689"/>
                      <a:pt x="235322" y="42491"/>
                    </a:cubicBezTo>
                    <a:cubicBezTo>
                      <a:pt x="232417" y="45733"/>
                      <a:pt x="231328" y="49696"/>
                      <a:pt x="231328" y="53660"/>
                    </a:cubicBezTo>
                    <a:lnTo>
                      <a:pt x="231328" y="76718"/>
                    </a:lnTo>
                    <a:lnTo>
                      <a:pt x="281436" y="76718"/>
                    </a:lnTo>
                    <a:lnTo>
                      <a:pt x="281436" y="53660"/>
                    </a:lnTo>
                    <a:cubicBezTo>
                      <a:pt x="281436" y="49696"/>
                      <a:pt x="279983" y="45733"/>
                      <a:pt x="277442" y="42491"/>
                    </a:cubicBezTo>
                    <a:cubicBezTo>
                      <a:pt x="275626" y="40689"/>
                      <a:pt x="275989" y="38167"/>
                      <a:pt x="278168" y="36726"/>
                    </a:cubicBezTo>
                    <a:cubicBezTo>
                      <a:pt x="279983" y="34925"/>
                      <a:pt x="282525" y="35285"/>
                      <a:pt x="284341" y="37086"/>
                    </a:cubicBezTo>
                    <a:cubicBezTo>
                      <a:pt x="287972" y="41770"/>
                      <a:pt x="290150" y="47895"/>
                      <a:pt x="290150" y="53660"/>
                    </a:cubicBezTo>
                    <a:lnTo>
                      <a:pt x="290150" y="81042"/>
                    </a:lnTo>
                    <a:cubicBezTo>
                      <a:pt x="290150" y="83203"/>
                      <a:pt x="288335" y="85365"/>
                      <a:pt x="285793" y="85365"/>
                    </a:cubicBezTo>
                    <a:lnTo>
                      <a:pt x="226971" y="85365"/>
                    </a:lnTo>
                    <a:cubicBezTo>
                      <a:pt x="224429" y="85365"/>
                      <a:pt x="222250" y="83203"/>
                      <a:pt x="222250" y="81042"/>
                    </a:cubicBezTo>
                    <a:lnTo>
                      <a:pt x="222250" y="53660"/>
                    </a:lnTo>
                    <a:cubicBezTo>
                      <a:pt x="222250" y="47895"/>
                      <a:pt x="224429" y="41770"/>
                      <a:pt x="228423" y="37086"/>
                    </a:cubicBezTo>
                    <a:cubicBezTo>
                      <a:pt x="229875" y="35285"/>
                      <a:pt x="232780" y="34925"/>
                      <a:pt x="234596" y="36726"/>
                    </a:cubicBezTo>
                    <a:close/>
                    <a:moveTo>
                      <a:pt x="11766" y="36726"/>
                    </a:moveTo>
                    <a:cubicBezTo>
                      <a:pt x="13905" y="38167"/>
                      <a:pt x="14262" y="40689"/>
                      <a:pt x="12479" y="42491"/>
                    </a:cubicBezTo>
                    <a:cubicBezTo>
                      <a:pt x="9983" y="45733"/>
                      <a:pt x="8557" y="49696"/>
                      <a:pt x="8557" y="53660"/>
                    </a:cubicBezTo>
                    <a:lnTo>
                      <a:pt x="8557" y="76718"/>
                    </a:lnTo>
                    <a:lnTo>
                      <a:pt x="57761" y="76718"/>
                    </a:lnTo>
                    <a:lnTo>
                      <a:pt x="57761" y="53660"/>
                    </a:lnTo>
                    <a:cubicBezTo>
                      <a:pt x="57761" y="49696"/>
                      <a:pt x="56335" y="45733"/>
                      <a:pt x="53839" y="42491"/>
                    </a:cubicBezTo>
                    <a:cubicBezTo>
                      <a:pt x="52413" y="40689"/>
                      <a:pt x="52413" y="38167"/>
                      <a:pt x="54552" y="36726"/>
                    </a:cubicBezTo>
                    <a:cubicBezTo>
                      <a:pt x="56335" y="34925"/>
                      <a:pt x="59188" y="35285"/>
                      <a:pt x="60614" y="37086"/>
                    </a:cubicBezTo>
                    <a:cubicBezTo>
                      <a:pt x="64179" y="41770"/>
                      <a:pt x="66319" y="47895"/>
                      <a:pt x="66319" y="53660"/>
                    </a:cubicBezTo>
                    <a:lnTo>
                      <a:pt x="66319" y="81042"/>
                    </a:lnTo>
                    <a:cubicBezTo>
                      <a:pt x="66319" y="83203"/>
                      <a:pt x="64536" y="85365"/>
                      <a:pt x="62040" y="85365"/>
                    </a:cubicBezTo>
                    <a:lnTo>
                      <a:pt x="4278" y="85365"/>
                    </a:lnTo>
                    <a:cubicBezTo>
                      <a:pt x="1783" y="85365"/>
                      <a:pt x="0" y="83203"/>
                      <a:pt x="0" y="81042"/>
                    </a:cubicBezTo>
                    <a:lnTo>
                      <a:pt x="0" y="53660"/>
                    </a:lnTo>
                    <a:cubicBezTo>
                      <a:pt x="0" y="47895"/>
                      <a:pt x="2139" y="41770"/>
                      <a:pt x="6061" y="37086"/>
                    </a:cubicBezTo>
                    <a:cubicBezTo>
                      <a:pt x="7487" y="35285"/>
                      <a:pt x="9983" y="34925"/>
                      <a:pt x="11766" y="36726"/>
                    </a:cubicBezTo>
                    <a:close/>
                    <a:moveTo>
                      <a:pt x="255588" y="8902"/>
                    </a:moveTo>
                    <a:cubicBezTo>
                      <a:pt x="249837" y="8902"/>
                      <a:pt x="245165" y="13531"/>
                      <a:pt x="245165" y="18872"/>
                    </a:cubicBezTo>
                    <a:cubicBezTo>
                      <a:pt x="245165" y="24569"/>
                      <a:pt x="249837" y="29198"/>
                      <a:pt x="255588" y="29198"/>
                    </a:cubicBezTo>
                    <a:cubicBezTo>
                      <a:pt x="260980" y="29198"/>
                      <a:pt x="265652" y="24569"/>
                      <a:pt x="265652" y="18872"/>
                    </a:cubicBezTo>
                    <a:cubicBezTo>
                      <a:pt x="265652" y="13531"/>
                      <a:pt x="260980" y="8902"/>
                      <a:pt x="255588" y="8902"/>
                    </a:cubicBezTo>
                    <a:close/>
                    <a:moveTo>
                      <a:pt x="32978" y="8902"/>
                    </a:moveTo>
                    <a:cubicBezTo>
                      <a:pt x="27587" y="8902"/>
                      <a:pt x="22914" y="13531"/>
                      <a:pt x="22914" y="18872"/>
                    </a:cubicBezTo>
                    <a:cubicBezTo>
                      <a:pt x="22914" y="24569"/>
                      <a:pt x="27587" y="29198"/>
                      <a:pt x="32978" y="29198"/>
                    </a:cubicBezTo>
                    <a:cubicBezTo>
                      <a:pt x="38729" y="29198"/>
                      <a:pt x="43402" y="24569"/>
                      <a:pt x="43402" y="18872"/>
                    </a:cubicBezTo>
                    <a:cubicBezTo>
                      <a:pt x="43402" y="13531"/>
                      <a:pt x="38729" y="8902"/>
                      <a:pt x="32978" y="8902"/>
                    </a:cubicBezTo>
                    <a:close/>
                    <a:moveTo>
                      <a:pt x="133521" y="6815"/>
                    </a:moveTo>
                    <a:cubicBezTo>
                      <a:pt x="154896" y="5078"/>
                      <a:pt x="176676" y="8197"/>
                      <a:pt x="197102" y="16393"/>
                    </a:cubicBezTo>
                    <a:lnTo>
                      <a:pt x="201078" y="8553"/>
                    </a:lnTo>
                    <a:lnTo>
                      <a:pt x="215539" y="30292"/>
                    </a:lnTo>
                    <a:lnTo>
                      <a:pt x="189149" y="31717"/>
                    </a:lnTo>
                    <a:lnTo>
                      <a:pt x="193487" y="23877"/>
                    </a:lnTo>
                    <a:cubicBezTo>
                      <a:pt x="155167" y="9266"/>
                      <a:pt x="112147" y="12829"/>
                      <a:pt x="77080" y="33856"/>
                    </a:cubicBezTo>
                    <a:cubicBezTo>
                      <a:pt x="76357" y="34212"/>
                      <a:pt x="75634" y="34568"/>
                      <a:pt x="74911" y="34568"/>
                    </a:cubicBezTo>
                    <a:cubicBezTo>
                      <a:pt x="73465" y="34568"/>
                      <a:pt x="72019" y="33856"/>
                      <a:pt x="70935" y="32430"/>
                    </a:cubicBezTo>
                    <a:cubicBezTo>
                      <a:pt x="69850" y="30292"/>
                      <a:pt x="70212" y="27441"/>
                      <a:pt x="72381" y="26372"/>
                    </a:cubicBezTo>
                    <a:cubicBezTo>
                      <a:pt x="91179" y="15146"/>
                      <a:pt x="112147" y="8553"/>
                      <a:pt x="133521" y="6815"/>
                    </a:cubicBezTo>
                    <a:close/>
                    <a:moveTo>
                      <a:pt x="255588" y="0"/>
                    </a:moveTo>
                    <a:cubicBezTo>
                      <a:pt x="266012" y="0"/>
                      <a:pt x="274279" y="8546"/>
                      <a:pt x="274279" y="18872"/>
                    </a:cubicBezTo>
                    <a:cubicBezTo>
                      <a:pt x="274279" y="29198"/>
                      <a:pt x="266012" y="37744"/>
                      <a:pt x="255588" y="37744"/>
                    </a:cubicBezTo>
                    <a:cubicBezTo>
                      <a:pt x="245165" y="37744"/>
                      <a:pt x="236538" y="29198"/>
                      <a:pt x="236538" y="18872"/>
                    </a:cubicBezTo>
                    <a:cubicBezTo>
                      <a:pt x="236538" y="8546"/>
                      <a:pt x="245165" y="0"/>
                      <a:pt x="255588" y="0"/>
                    </a:cubicBezTo>
                    <a:close/>
                    <a:moveTo>
                      <a:pt x="32978" y="0"/>
                    </a:moveTo>
                    <a:cubicBezTo>
                      <a:pt x="43402" y="0"/>
                      <a:pt x="52028" y="8546"/>
                      <a:pt x="52028" y="18872"/>
                    </a:cubicBezTo>
                    <a:cubicBezTo>
                      <a:pt x="52028" y="29198"/>
                      <a:pt x="43402" y="37744"/>
                      <a:pt x="32978" y="37744"/>
                    </a:cubicBezTo>
                    <a:cubicBezTo>
                      <a:pt x="22555" y="37744"/>
                      <a:pt x="14288" y="29198"/>
                      <a:pt x="14288" y="18872"/>
                    </a:cubicBezTo>
                    <a:cubicBezTo>
                      <a:pt x="14288" y="8546"/>
                      <a:pt x="22555" y="0"/>
                      <a:pt x="32978" y="0"/>
                    </a:cubicBezTo>
                    <a:close/>
                  </a:path>
                </a:pathLst>
              </a:custGeom>
              <a:solidFill>
                <a:schemeClr val="bg1"/>
              </a:solidFill>
              <a:ln>
                <a:noFill/>
              </a:ln>
              <a:effectLst/>
            </p:spPr>
            <p:txBody>
              <a:bodyPr anchor="ctr"/>
              <a:lstStyle/>
              <a:p>
                <a:endParaRPr lang="en-US"/>
              </a:p>
            </p:txBody>
          </p:sp>
        </p:grpSp>
      </p:grpSp>
      <p:grpSp>
        <p:nvGrpSpPr>
          <p:cNvPr id="116" name="Group 115">
            <a:extLst>
              <a:ext uri="{FF2B5EF4-FFF2-40B4-BE49-F238E27FC236}">
                <a16:creationId xmlns:a16="http://schemas.microsoft.com/office/drawing/2014/main" id="{D0AD21CE-D7B0-6A47-8BCB-755F4E8E67ED}"/>
              </a:ext>
            </a:extLst>
          </p:cNvPr>
          <p:cNvGrpSpPr/>
          <p:nvPr/>
        </p:nvGrpSpPr>
        <p:grpSpPr>
          <a:xfrm>
            <a:off x="6386901" y="3228230"/>
            <a:ext cx="802672" cy="604255"/>
            <a:chOff x="1555352" y="1851183"/>
            <a:chExt cx="1845970" cy="1426351"/>
          </a:xfrm>
        </p:grpSpPr>
        <p:pic>
          <p:nvPicPr>
            <p:cNvPr id="117" name="Picture 20" descr="database process icon">
              <a:extLst>
                <a:ext uri="{FF2B5EF4-FFF2-40B4-BE49-F238E27FC236}">
                  <a16:creationId xmlns:a16="http://schemas.microsoft.com/office/drawing/2014/main" id="{C903C2E0-118E-DD48-8A2D-C93AD03BAAB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078091" y="1851183"/>
              <a:ext cx="1323231" cy="1426351"/>
            </a:xfrm>
            <a:prstGeom prst="rect">
              <a:avLst/>
            </a:prstGeom>
            <a:noFill/>
          </p:spPr>
        </p:pic>
        <p:pic>
          <p:nvPicPr>
            <p:cNvPr id="118" name="Picture 117">
              <a:extLst>
                <a:ext uri="{FF2B5EF4-FFF2-40B4-BE49-F238E27FC236}">
                  <a16:creationId xmlns:a16="http://schemas.microsoft.com/office/drawing/2014/main" id="{CE3C18D9-431E-BF48-9D6B-8528402A5C7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555352" y="2174181"/>
              <a:ext cx="821680" cy="821682"/>
            </a:xfrm>
            <a:prstGeom prst="rect">
              <a:avLst/>
            </a:prstGeom>
          </p:spPr>
        </p:pic>
      </p:grpSp>
      <p:pic>
        <p:nvPicPr>
          <p:cNvPr id="119" name="Picture 118" descr="C:\Users\irajendr\Desktop\employees.gif">
            <a:extLst>
              <a:ext uri="{FF2B5EF4-FFF2-40B4-BE49-F238E27FC236}">
                <a16:creationId xmlns:a16="http://schemas.microsoft.com/office/drawing/2014/main" id="{60B0343C-876E-7449-83BF-84718BAEA84C}"/>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024382" y="3217323"/>
            <a:ext cx="549188" cy="502307"/>
          </a:xfrm>
          <a:prstGeom prst="rect">
            <a:avLst/>
          </a:prstGeom>
          <a:noFill/>
          <a:extLst>
            <a:ext uri="{909E8E84-426E-40DD-AFC4-6F175D3DCCD1}">
              <a14:hiddenFill xmlns:a14="http://schemas.microsoft.com/office/drawing/2010/main">
                <a:solidFill>
                  <a:srgbClr val="FFFFFF"/>
                </a:solidFill>
              </a14:hiddenFill>
            </a:ext>
          </a:extLst>
        </p:spPr>
      </p:pic>
      <p:sp>
        <p:nvSpPr>
          <p:cNvPr id="34" name="Notched Right Arrow 33">
            <a:extLst>
              <a:ext uri="{FF2B5EF4-FFF2-40B4-BE49-F238E27FC236}">
                <a16:creationId xmlns:a16="http://schemas.microsoft.com/office/drawing/2014/main" id="{C98A7B82-F476-0540-98F5-AF196DB1661F}"/>
              </a:ext>
            </a:extLst>
          </p:cNvPr>
          <p:cNvSpPr/>
          <p:nvPr/>
        </p:nvSpPr>
        <p:spPr bwMode="auto">
          <a:xfrm rot="5400000">
            <a:off x="610909" y="4045227"/>
            <a:ext cx="426473" cy="484632"/>
          </a:xfrm>
          <a:prstGeom prst="notchedRightArrow">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42" name="Notched Right Arrow 41">
            <a:extLst>
              <a:ext uri="{FF2B5EF4-FFF2-40B4-BE49-F238E27FC236}">
                <a16:creationId xmlns:a16="http://schemas.microsoft.com/office/drawing/2014/main" id="{8BC814A8-A5F5-8D4C-8F86-A0D207CFF9A8}"/>
              </a:ext>
            </a:extLst>
          </p:cNvPr>
          <p:cNvSpPr/>
          <p:nvPr/>
        </p:nvSpPr>
        <p:spPr bwMode="auto">
          <a:xfrm>
            <a:off x="1777648" y="4911596"/>
            <a:ext cx="537476" cy="484632"/>
          </a:xfrm>
          <a:prstGeom prst="notchedRightArrow">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grpSp>
        <p:nvGrpSpPr>
          <p:cNvPr id="10" name="Group 9">
            <a:extLst>
              <a:ext uri="{FF2B5EF4-FFF2-40B4-BE49-F238E27FC236}">
                <a16:creationId xmlns:a16="http://schemas.microsoft.com/office/drawing/2014/main" id="{CEBF2E99-F569-2D41-A431-58D014C84986}"/>
              </a:ext>
            </a:extLst>
          </p:cNvPr>
          <p:cNvGrpSpPr/>
          <p:nvPr/>
        </p:nvGrpSpPr>
        <p:grpSpPr>
          <a:xfrm>
            <a:off x="10323607" y="334441"/>
            <a:ext cx="1328229" cy="2318195"/>
            <a:chOff x="10218342" y="816088"/>
            <a:chExt cx="1074214" cy="1629492"/>
          </a:xfrm>
        </p:grpSpPr>
        <p:sp>
          <p:nvSpPr>
            <p:cNvPr id="122" name="Rectangle: Rounded Corners 171">
              <a:extLst>
                <a:ext uri="{FF2B5EF4-FFF2-40B4-BE49-F238E27FC236}">
                  <a16:creationId xmlns:a16="http://schemas.microsoft.com/office/drawing/2014/main" id="{20CEE60E-1B9F-CD4E-809B-5E202B70A77E}"/>
                </a:ext>
              </a:extLst>
            </p:cNvPr>
            <p:cNvSpPr/>
            <p:nvPr/>
          </p:nvSpPr>
          <p:spPr bwMode="auto">
            <a:xfrm>
              <a:off x="10218342" y="816088"/>
              <a:ext cx="1074214" cy="1566522"/>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none" lIns="80480" tIns="40240" rIns="80480" bIns="40240" numCol="1" rtlCol="0" anchor="ctr" anchorCtr="0" compatLnSpc="1">
              <a:prstTxWarp prst="textNoShape">
                <a:avLst/>
              </a:prstTxWarp>
            </a:bodyPr>
            <a:lstStyle/>
            <a:p>
              <a:pPr defTabSz="804902">
                <a:defRPr/>
              </a:pPr>
              <a:endParaRPr lang="en-US" sz="1483" dirty="0">
                <a:solidFill>
                  <a:schemeClr val="accent1"/>
                </a:solidFill>
                <a:ea typeface="STKaiti"/>
              </a:endParaRPr>
            </a:p>
          </p:txBody>
        </p:sp>
        <p:sp>
          <p:nvSpPr>
            <p:cNvPr id="123" name="Rectangle 122">
              <a:extLst>
                <a:ext uri="{FF2B5EF4-FFF2-40B4-BE49-F238E27FC236}">
                  <a16:creationId xmlns:a16="http://schemas.microsoft.com/office/drawing/2014/main" id="{F7DDA67C-1B9A-8D45-A746-BF90E21DDEA2}"/>
                </a:ext>
              </a:extLst>
            </p:cNvPr>
            <p:cNvSpPr/>
            <p:nvPr/>
          </p:nvSpPr>
          <p:spPr>
            <a:xfrm>
              <a:off x="10342051" y="1403227"/>
              <a:ext cx="939931" cy="84819"/>
            </a:xfrm>
            <a:prstGeom prst="rect">
              <a:avLst/>
            </a:prstGeom>
          </p:spPr>
          <p:txBody>
            <a:bodyPr wrap="square">
              <a:spAutoFit/>
            </a:bodyPr>
            <a:lstStyle/>
            <a:p>
              <a:pPr marL="171450" indent="-171450">
                <a:buFont typeface="Arial" panose="020B0604020202020204" pitchFamily="34" charset="0"/>
                <a:buChar char="•"/>
              </a:pPr>
              <a:endParaRPr lang="en-US" sz="800" dirty="0"/>
            </a:p>
          </p:txBody>
        </p:sp>
        <p:sp>
          <p:nvSpPr>
            <p:cNvPr id="126" name="TextBox 125">
              <a:extLst>
                <a:ext uri="{FF2B5EF4-FFF2-40B4-BE49-F238E27FC236}">
                  <a16:creationId xmlns:a16="http://schemas.microsoft.com/office/drawing/2014/main" id="{7030EC42-3645-E14D-94F4-DCFD2BFFB0B5}"/>
                </a:ext>
              </a:extLst>
            </p:cNvPr>
            <p:cNvSpPr txBox="1"/>
            <p:nvPr/>
          </p:nvSpPr>
          <p:spPr>
            <a:xfrm>
              <a:off x="10474708" y="2217322"/>
              <a:ext cx="515348" cy="228258"/>
            </a:xfrm>
            <a:prstGeom prst="rect">
              <a:avLst/>
            </a:prstGeom>
            <a:noFill/>
          </p:spPr>
          <p:txBody>
            <a:bodyPr wrap="square" lIns="84761" tIns="42381" rIns="84761" bIns="42381" rtlCol="0">
              <a:spAutoFit/>
            </a:bodyPr>
            <a:lstStyle>
              <a:defPPr>
                <a:defRPr lang="en-US"/>
              </a:defPPr>
              <a:lvl1pPr defTabSz="814927">
                <a:defRPr sz="927" b="1">
                  <a:solidFill>
                    <a:schemeClr val="accent1"/>
                  </a:solidFill>
                  <a:ea typeface="STKaiti"/>
                </a:defRPr>
              </a:lvl1pPr>
            </a:lstStyle>
            <a:p>
              <a:endParaRPr lang="en-US" dirty="0"/>
            </a:p>
          </p:txBody>
        </p:sp>
        <p:pic>
          <p:nvPicPr>
            <p:cNvPr id="128" name="Picture 4">
              <a:extLst>
                <a:ext uri="{FF2B5EF4-FFF2-40B4-BE49-F238E27FC236}">
                  <a16:creationId xmlns:a16="http://schemas.microsoft.com/office/drawing/2014/main" id="{CC9AD2D5-C9E5-A74F-8ED2-3786B6D97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1100" y="919266"/>
              <a:ext cx="331296" cy="231987"/>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a:extLst>
                <a:ext uri="{FF2B5EF4-FFF2-40B4-BE49-F238E27FC236}">
                  <a16:creationId xmlns:a16="http://schemas.microsoft.com/office/drawing/2014/main" id="{D6754D66-A4E1-D841-9C6D-CF5CCD780874}"/>
                </a:ext>
              </a:extLst>
            </p:cNvPr>
            <p:cNvPicPr>
              <a:picLocks noChangeAspect="1"/>
            </p:cNvPicPr>
            <p:nvPr/>
          </p:nvPicPr>
          <p:blipFill>
            <a:blip r:embed="rId12"/>
            <a:stretch>
              <a:fillRect/>
            </a:stretch>
          </p:blipFill>
          <p:spPr>
            <a:xfrm>
              <a:off x="10441724" y="1361467"/>
              <a:ext cx="389722" cy="236031"/>
            </a:xfrm>
            <a:prstGeom prst="rect">
              <a:avLst/>
            </a:prstGeom>
          </p:spPr>
        </p:pic>
        <p:pic>
          <p:nvPicPr>
            <p:cNvPr id="130" name="Picture 2">
              <a:extLst>
                <a:ext uri="{FF2B5EF4-FFF2-40B4-BE49-F238E27FC236}">
                  <a16:creationId xmlns:a16="http://schemas.microsoft.com/office/drawing/2014/main" id="{90236AA7-2D67-E343-9F8C-0FDF0104A1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60535" y="1637737"/>
              <a:ext cx="261528" cy="11771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3">
              <a:extLst>
                <a:ext uri="{FF2B5EF4-FFF2-40B4-BE49-F238E27FC236}">
                  <a16:creationId xmlns:a16="http://schemas.microsoft.com/office/drawing/2014/main" id="{A38EBB70-E51F-A646-AA57-EA66F035E4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54764" y="927691"/>
              <a:ext cx="145293" cy="189484"/>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4" descr="office building icon">
              <a:extLst>
                <a:ext uri="{FF2B5EF4-FFF2-40B4-BE49-F238E27FC236}">
                  <a16:creationId xmlns:a16="http://schemas.microsoft.com/office/drawing/2014/main" id="{5E8560D0-A8CF-3E41-8A09-B4FE18821F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35256" y="1151401"/>
              <a:ext cx="239485" cy="18076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4" descr="office building icon">
              <a:extLst>
                <a:ext uri="{FF2B5EF4-FFF2-40B4-BE49-F238E27FC236}">
                  <a16:creationId xmlns:a16="http://schemas.microsoft.com/office/drawing/2014/main" id="{095449FE-970C-1941-A8E7-59496BC6EA6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893176" y="1160764"/>
              <a:ext cx="239485" cy="180763"/>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4" descr="office building icon">
              <a:extLst>
                <a:ext uri="{FF2B5EF4-FFF2-40B4-BE49-F238E27FC236}">
                  <a16:creationId xmlns:a16="http://schemas.microsoft.com/office/drawing/2014/main" id="{5145B5AF-FA80-554D-BFC6-8D9CCDD0BCE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404311" y="1154841"/>
              <a:ext cx="239485" cy="180763"/>
            </a:xfrm>
            <a:prstGeom prst="rect">
              <a:avLst/>
            </a:prstGeom>
            <a:noFill/>
            <a:extLst>
              <a:ext uri="{909E8E84-426E-40DD-AFC4-6F175D3DCCD1}">
                <a14:hiddenFill xmlns:a14="http://schemas.microsoft.com/office/drawing/2010/main">
                  <a:solidFill>
                    <a:srgbClr val="FFFFFF"/>
                  </a:solidFill>
                </a14:hiddenFill>
              </a:ext>
            </a:extLst>
          </p:spPr>
        </p:pic>
        <p:grpSp>
          <p:nvGrpSpPr>
            <p:cNvPr id="138" name="Group 137">
              <a:extLst>
                <a:ext uri="{FF2B5EF4-FFF2-40B4-BE49-F238E27FC236}">
                  <a16:creationId xmlns:a16="http://schemas.microsoft.com/office/drawing/2014/main" id="{718E7522-C18D-9945-B0A1-8A2C64C75028}"/>
                </a:ext>
              </a:extLst>
            </p:cNvPr>
            <p:cNvGrpSpPr/>
            <p:nvPr/>
          </p:nvGrpSpPr>
          <p:grpSpPr>
            <a:xfrm>
              <a:off x="10321836" y="1834331"/>
              <a:ext cx="820319" cy="418884"/>
              <a:chOff x="7409906" y="3800410"/>
              <a:chExt cx="3787211" cy="1630961"/>
            </a:xfrm>
          </p:grpSpPr>
          <p:sp>
            <p:nvSpPr>
              <p:cNvPr id="140" name="Cloud 139">
                <a:extLst>
                  <a:ext uri="{FF2B5EF4-FFF2-40B4-BE49-F238E27FC236}">
                    <a16:creationId xmlns:a16="http://schemas.microsoft.com/office/drawing/2014/main" id="{228DE9DD-137C-274C-B501-E97C30C7AB20}"/>
                  </a:ext>
                </a:extLst>
              </p:cNvPr>
              <p:cNvSpPr/>
              <p:nvPr/>
            </p:nvSpPr>
            <p:spPr bwMode="auto">
              <a:xfrm>
                <a:off x="7409906" y="3800410"/>
                <a:ext cx="3787211" cy="1630961"/>
              </a:xfrm>
              <a:prstGeom prst="cloud">
                <a:avLst/>
              </a:prstGeom>
              <a:noFill/>
              <a:ln w="6350" cap="flat" cmpd="sng" algn="ctr">
                <a:solidFill>
                  <a:srgbClr val="00008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pic>
            <p:nvPicPr>
              <p:cNvPr id="141" name="Picture 140">
                <a:extLst>
                  <a:ext uri="{FF2B5EF4-FFF2-40B4-BE49-F238E27FC236}">
                    <a16:creationId xmlns:a16="http://schemas.microsoft.com/office/drawing/2014/main" id="{57D9E64A-3845-FC41-944C-111702BAE0A8}"/>
                  </a:ext>
                </a:extLst>
              </p:cNvPr>
              <p:cNvPicPr>
                <a:picLocks noChangeAspect="1"/>
              </p:cNvPicPr>
              <p:nvPr/>
            </p:nvPicPr>
            <p:blipFill>
              <a:blip r:embed="rId16"/>
              <a:stretch>
                <a:fillRect/>
              </a:stretch>
            </p:blipFill>
            <p:spPr>
              <a:xfrm>
                <a:off x="7972022" y="4241581"/>
                <a:ext cx="551010" cy="380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2" name="Picture 141">
                <a:extLst>
                  <a:ext uri="{FF2B5EF4-FFF2-40B4-BE49-F238E27FC236}">
                    <a16:creationId xmlns:a16="http://schemas.microsoft.com/office/drawing/2014/main" id="{CFA33C98-202B-5942-A99A-C3E7B6BA8168}"/>
                  </a:ext>
                </a:extLst>
              </p:cNvPr>
              <p:cNvPicPr>
                <a:picLocks noChangeAspect="1"/>
              </p:cNvPicPr>
              <p:nvPr/>
            </p:nvPicPr>
            <p:blipFill>
              <a:blip r:embed="rId17"/>
              <a:stretch>
                <a:fillRect/>
              </a:stretch>
            </p:blipFill>
            <p:spPr>
              <a:xfrm>
                <a:off x="7988807" y="4746127"/>
                <a:ext cx="534225" cy="365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3" name="Picture 142">
                <a:extLst>
                  <a:ext uri="{FF2B5EF4-FFF2-40B4-BE49-F238E27FC236}">
                    <a16:creationId xmlns:a16="http://schemas.microsoft.com/office/drawing/2014/main" id="{F95182DE-6DB1-EB4C-9C72-197CC9C15F0E}"/>
                  </a:ext>
                </a:extLst>
              </p:cNvPr>
              <p:cNvPicPr>
                <a:picLocks noChangeAspect="1"/>
              </p:cNvPicPr>
              <p:nvPr/>
            </p:nvPicPr>
            <p:blipFill>
              <a:blip r:embed="rId18"/>
              <a:stretch>
                <a:fillRect/>
              </a:stretch>
            </p:blipFill>
            <p:spPr>
              <a:xfrm>
                <a:off x="8632718" y="4302797"/>
                <a:ext cx="572905" cy="598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4" name="Picture 143">
                <a:extLst>
                  <a:ext uri="{FF2B5EF4-FFF2-40B4-BE49-F238E27FC236}">
                    <a16:creationId xmlns:a16="http://schemas.microsoft.com/office/drawing/2014/main" id="{FC26F763-859C-FA42-B69B-E107F9DFC414}"/>
                  </a:ext>
                </a:extLst>
              </p:cNvPr>
              <p:cNvPicPr>
                <a:picLocks noChangeAspect="1"/>
              </p:cNvPicPr>
              <p:nvPr/>
            </p:nvPicPr>
            <p:blipFill>
              <a:blip r:embed="rId19"/>
              <a:stretch>
                <a:fillRect/>
              </a:stretch>
            </p:blipFill>
            <p:spPr>
              <a:xfrm>
                <a:off x="8666780" y="4972545"/>
                <a:ext cx="578744" cy="257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5" name="Picture 144">
                <a:extLst>
                  <a:ext uri="{FF2B5EF4-FFF2-40B4-BE49-F238E27FC236}">
                    <a16:creationId xmlns:a16="http://schemas.microsoft.com/office/drawing/2014/main" id="{E6346431-368E-654A-98CB-DF1DD7F7FB01}"/>
                  </a:ext>
                </a:extLst>
              </p:cNvPr>
              <p:cNvPicPr>
                <a:picLocks noChangeAspect="1"/>
              </p:cNvPicPr>
              <p:nvPr/>
            </p:nvPicPr>
            <p:blipFill>
              <a:blip r:embed="rId20"/>
              <a:stretch>
                <a:fillRect/>
              </a:stretch>
            </p:blipFill>
            <p:spPr>
              <a:xfrm>
                <a:off x="9339362" y="4161118"/>
                <a:ext cx="1502518" cy="391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6" name="Picture 145">
                <a:extLst>
                  <a:ext uri="{FF2B5EF4-FFF2-40B4-BE49-F238E27FC236}">
                    <a16:creationId xmlns:a16="http://schemas.microsoft.com/office/drawing/2014/main" id="{660C81DE-AE05-1541-B0BC-0AFEF9E2B9C0}"/>
                  </a:ext>
                </a:extLst>
              </p:cNvPr>
              <p:cNvPicPr>
                <a:picLocks noChangeAspect="1"/>
              </p:cNvPicPr>
              <p:nvPr/>
            </p:nvPicPr>
            <p:blipFill>
              <a:blip r:embed="rId21"/>
              <a:stretch>
                <a:fillRect/>
              </a:stretch>
            </p:blipFill>
            <p:spPr>
              <a:xfrm>
                <a:off x="9346571" y="4667375"/>
                <a:ext cx="1015639" cy="424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pic>
        <p:nvPicPr>
          <p:cNvPr id="29" name="Picture 28">
            <a:extLst>
              <a:ext uri="{FF2B5EF4-FFF2-40B4-BE49-F238E27FC236}">
                <a16:creationId xmlns:a16="http://schemas.microsoft.com/office/drawing/2014/main" id="{98042C59-5649-7146-B128-E4754746BE25}"/>
              </a:ext>
            </a:extLst>
          </p:cNvPr>
          <p:cNvPicPr>
            <a:picLocks noChangeAspect="1"/>
          </p:cNvPicPr>
          <p:nvPr/>
        </p:nvPicPr>
        <p:blipFill>
          <a:blip r:embed="rId29"/>
          <a:stretch>
            <a:fillRect/>
          </a:stretch>
        </p:blipFill>
        <p:spPr>
          <a:xfrm>
            <a:off x="9292724" y="271497"/>
            <a:ext cx="2965033" cy="2364553"/>
          </a:xfrm>
          <a:prstGeom prst="rect">
            <a:avLst/>
          </a:prstGeom>
          <a:effectLst>
            <a:outerShdw blurRad="63500" sx="102000" sy="102000" algn="ctr" rotWithShape="0">
              <a:prstClr val="black">
                <a:alpha val="40000"/>
              </a:prstClr>
            </a:outerShdw>
          </a:effectLst>
        </p:spPr>
      </p:pic>
      <p:pic>
        <p:nvPicPr>
          <p:cNvPr id="30" name="Picture 29">
            <a:extLst>
              <a:ext uri="{FF2B5EF4-FFF2-40B4-BE49-F238E27FC236}">
                <a16:creationId xmlns:a16="http://schemas.microsoft.com/office/drawing/2014/main" id="{BBB9B6C8-3A0D-D84E-9551-1C669148C6E9}"/>
              </a:ext>
            </a:extLst>
          </p:cNvPr>
          <p:cNvPicPr>
            <a:picLocks noChangeAspect="1"/>
          </p:cNvPicPr>
          <p:nvPr/>
        </p:nvPicPr>
        <p:blipFill>
          <a:blip r:embed="rId30"/>
          <a:stretch>
            <a:fillRect/>
          </a:stretch>
        </p:blipFill>
        <p:spPr>
          <a:xfrm>
            <a:off x="9289859" y="249340"/>
            <a:ext cx="3122847" cy="2475887"/>
          </a:xfrm>
          <a:prstGeom prst="rect">
            <a:avLst/>
          </a:prstGeom>
          <a:effectLst>
            <a:outerShdw blurRad="63500" sx="102000" sy="102000" algn="ctr" rotWithShape="0">
              <a:prstClr val="black">
                <a:alpha val="40000"/>
              </a:prstClr>
            </a:outerShdw>
          </a:effectLst>
        </p:spPr>
      </p:pic>
      <p:pic>
        <p:nvPicPr>
          <p:cNvPr id="35" name="Picture 34">
            <a:extLst>
              <a:ext uri="{FF2B5EF4-FFF2-40B4-BE49-F238E27FC236}">
                <a16:creationId xmlns:a16="http://schemas.microsoft.com/office/drawing/2014/main" id="{35F1050C-B2DD-2B42-AFCF-9196160BB921}"/>
              </a:ext>
            </a:extLst>
          </p:cNvPr>
          <p:cNvPicPr>
            <a:picLocks noChangeAspect="1"/>
          </p:cNvPicPr>
          <p:nvPr/>
        </p:nvPicPr>
        <p:blipFill>
          <a:blip r:embed="rId31"/>
          <a:stretch>
            <a:fillRect/>
          </a:stretch>
        </p:blipFill>
        <p:spPr>
          <a:xfrm>
            <a:off x="9262802" y="208318"/>
            <a:ext cx="3173728" cy="2573414"/>
          </a:xfrm>
          <a:prstGeom prst="rect">
            <a:avLst/>
          </a:prstGeom>
          <a:effectLst>
            <a:outerShdw blurRad="63500" sx="102000" sy="102000" algn="ctr" rotWithShape="0">
              <a:prstClr val="black">
                <a:alpha val="40000"/>
              </a:prstClr>
            </a:outerShdw>
          </a:effectLst>
        </p:spPr>
      </p:pic>
      <p:pic>
        <p:nvPicPr>
          <p:cNvPr id="91" name="Picture 90" descr="Diagram&#10;&#10;Description automatically generated">
            <a:extLst>
              <a:ext uri="{FF2B5EF4-FFF2-40B4-BE49-F238E27FC236}">
                <a16:creationId xmlns:a16="http://schemas.microsoft.com/office/drawing/2014/main" id="{9A4C09AE-06E5-B344-9709-C0CF1913203B}"/>
              </a:ext>
            </a:extLst>
          </p:cNvPr>
          <p:cNvPicPr>
            <a:picLocks noChangeAspect="1"/>
          </p:cNvPicPr>
          <p:nvPr/>
        </p:nvPicPr>
        <p:blipFill>
          <a:blip r:embed="rId32"/>
          <a:stretch>
            <a:fillRect/>
          </a:stretch>
        </p:blipFill>
        <p:spPr>
          <a:xfrm>
            <a:off x="5089779" y="3682114"/>
            <a:ext cx="1953763" cy="1850499"/>
          </a:xfrm>
          <a:prstGeom prst="ellipse">
            <a:avLst/>
          </a:prstGeom>
        </p:spPr>
      </p:pic>
      <p:pic>
        <p:nvPicPr>
          <p:cNvPr id="89" name="Picture 88" descr="A picture containing sunburst chart&#10;&#10;Description automatically generated">
            <a:extLst>
              <a:ext uri="{FF2B5EF4-FFF2-40B4-BE49-F238E27FC236}">
                <a16:creationId xmlns:a16="http://schemas.microsoft.com/office/drawing/2014/main" id="{51BA2063-09FA-394F-9DF7-75AA21ABC377}"/>
              </a:ext>
            </a:extLst>
          </p:cNvPr>
          <p:cNvPicPr>
            <a:picLocks noChangeAspect="1"/>
          </p:cNvPicPr>
          <p:nvPr/>
        </p:nvPicPr>
        <p:blipFill>
          <a:blip r:embed="rId33"/>
          <a:stretch>
            <a:fillRect/>
          </a:stretch>
        </p:blipFill>
        <p:spPr>
          <a:xfrm>
            <a:off x="5079079" y="3672896"/>
            <a:ext cx="1917118" cy="1925563"/>
          </a:xfrm>
          <a:prstGeom prst="ellipse">
            <a:avLst/>
          </a:prstGeom>
        </p:spPr>
      </p:pic>
      <p:pic>
        <p:nvPicPr>
          <p:cNvPr id="135" name="Picture 134" descr="Diagram&#10;&#10;Description automatically generated">
            <a:extLst>
              <a:ext uri="{FF2B5EF4-FFF2-40B4-BE49-F238E27FC236}">
                <a16:creationId xmlns:a16="http://schemas.microsoft.com/office/drawing/2014/main" id="{70ED34BE-A7F3-D74F-BF28-981B557DBB9C}"/>
              </a:ext>
            </a:extLst>
          </p:cNvPr>
          <p:cNvPicPr>
            <a:picLocks noChangeAspect="1"/>
          </p:cNvPicPr>
          <p:nvPr/>
        </p:nvPicPr>
        <p:blipFill>
          <a:blip r:embed="rId32"/>
          <a:stretch>
            <a:fillRect/>
          </a:stretch>
        </p:blipFill>
        <p:spPr>
          <a:xfrm>
            <a:off x="5067388" y="3702731"/>
            <a:ext cx="1953763" cy="1850499"/>
          </a:xfrm>
          <a:prstGeom prst="ellipse">
            <a:avLst/>
          </a:prstGeom>
        </p:spPr>
      </p:pic>
      <p:pic>
        <p:nvPicPr>
          <p:cNvPr id="136" name="Picture 135" descr="A picture containing sunburst chart&#10;&#10;Description automatically generated">
            <a:extLst>
              <a:ext uri="{FF2B5EF4-FFF2-40B4-BE49-F238E27FC236}">
                <a16:creationId xmlns:a16="http://schemas.microsoft.com/office/drawing/2014/main" id="{FA420461-8E0E-8A42-88CF-85CD23CDBE6B}"/>
              </a:ext>
            </a:extLst>
          </p:cNvPr>
          <p:cNvPicPr>
            <a:picLocks noChangeAspect="1"/>
          </p:cNvPicPr>
          <p:nvPr/>
        </p:nvPicPr>
        <p:blipFill>
          <a:blip r:embed="rId33"/>
          <a:stretch>
            <a:fillRect/>
          </a:stretch>
        </p:blipFill>
        <p:spPr>
          <a:xfrm>
            <a:off x="5109303" y="3702692"/>
            <a:ext cx="1917118" cy="1925563"/>
          </a:xfrm>
          <a:prstGeom prst="ellipse">
            <a:avLst/>
          </a:prstGeom>
        </p:spPr>
      </p:pic>
      <p:pic>
        <p:nvPicPr>
          <p:cNvPr id="137" name="Picture 136" descr="Diagram&#10;&#10;Description automatically generated">
            <a:extLst>
              <a:ext uri="{FF2B5EF4-FFF2-40B4-BE49-F238E27FC236}">
                <a16:creationId xmlns:a16="http://schemas.microsoft.com/office/drawing/2014/main" id="{764C7AF2-9FCE-AA42-8814-617591CF8126}"/>
              </a:ext>
            </a:extLst>
          </p:cNvPr>
          <p:cNvPicPr>
            <a:picLocks noChangeAspect="1"/>
          </p:cNvPicPr>
          <p:nvPr/>
        </p:nvPicPr>
        <p:blipFill>
          <a:blip r:embed="rId32"/>
          <a:stretch>
            <a:fillRect/>
          </a:stretch>
        </p:blipFill>
        <p:spPr>
          <a:xfrm>
            <a:off x="5115449" y="3729935"/>
            <a:ext cx="1953763" cy="1850499"/>
          </a:xfrm>
          <a:prstGeom prst="ellipse">
            <a:avLst/>
          </a:prstGeom>
        </p:spPr>
      </p:pic>
    </p:spTree>
    <p:extLst>
      <p:ext uri="{BB962C8B-B14F-4D97-AF65-F5344CB8AC3E}">
        <p14:creationId xmlns:p14="http://schemas.microsoft.com/office/powerpoint/2010/main" val="125950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0 0 L 0 0.25 E" pathEditMode="relative" ptsTypes="">
                                      <p:cBhvr>
                                        <p:cTn id="38" dur="2000" fill="hold"/>
                                        <p:tgtEl>
                                          <p:spTgt spid="34"/>
                                        </p:tgtEl>
                                        <p:attrNameLst>
                                          <p:attrName>ppt_x</p:attrName>
                                          <p:attrName>ppt_y</p:attrName>
                                        </p:attrNameLst>
                                      </p:cBhvr>
                                    </p:animMotion>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grpId="1" nodeType="clickEffect">
                                  <p:stCondLst>
                                    <p:cond delay="0"/>
                                  </p:stCondLst>
                                  <p:childTnLst>
                                    <p:animMotion origin="layout" path="M 0 0 C -0.00373 -0.04471 -0.00746 -0.08942 -0.00322 -0.11938 C 0.00103 -0.14934 0.01183 -0.16599 0.02533 -0.18002 C 0.03897 -0.19405 0.06289 -0.19976 0.07832 -0.20333 C 0.09362 -0.20689 0.10275 -0.20143 0.11741 -0.20143 C 0.13207 -0.20143 0.14982 -0.20309 0.16615 -0.20333 C 0.18236 -0.2038 0.21476 -0.20333 0.21476 -0.20333 L 0.24447 -0.20333 " pathEditMode="relative" ptsTypes="AAAAAAAA">
                                      <p:cBhvr>
                                        <p:cTn id="47" dur="2000" fill="hold"/>
                                        <p:tgtEl>
                                          <p:spTgt spid="42"/>
                                        </p:tgtEl>
                                        <p:attrNameLst>
                                          <p:attrName>ppt_x</p:attrName>
                                          <p:attrName>ppt_y</p:attrName>
                                        </p:attrNameLst>
                                      </p:cBhvr>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0"/>
                                          </p:stCondLst>
                                        </p:cTn>
                                        <p:tgtEl>
                                          <p:spTgt spid="20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20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7"/>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nodeType="afterEffect">
                                  <p:stCondLst>
                                    <p:cond delay="0"/>
                                  </p:stCondLst>
                                  <p:childTnLst>
                                    <p:set>
                                      <p:cBhvr>
                                        <p:cTn id="9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7" grpId="0" animBg="1"/>
      <p:bldP spid="196" grpId="0"/>
      <p:bldP spid="205" grpId="0"/>
      <p:bldP spid="34" grpId="0" animBg="1"/>
      <p:bldP spid="34" grpId="1" animBg="1"/>
      <p:bldP spid="42" grpId="0" animBg="1"/>
      <p:bldP spid="4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p:cNvSpPr>
            <a:spLocks noGrp="1"/>
          </p:cNvSpPr>
          <p:nvPr>
            <p:ph type="title"/>
          </p:nvPr>
        </p:nvSpPr>
        <p:spPr>
          <a:xfrm>
            <a:off x="732207" y="44651"/>
            <a:ext cx="7867784"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LTI-IGA Solution Implementation Sequence</a:t>
            </a:r>
          </a:p>
        </p:txBody>
      </p:sp>
      <p:sp>
        <p:nvSpPr>
          <p:cNvPr id="30" name="Freeform 425">
            <a:extLst>
              <a:ext uri="{FF2B5EF4-FFF2-40B4-BE49-F238E27FC236}">
                <a16:creationId xmlns:a16="http://schemas.microsoft.com/office/drawing/2014/main" id="{54479F6F-D41A-BB47-8988-FA02A9030350}"/>
              </a:ext>
            </a:extLst>
          </p:cNvPr>
          <p:cNvSpPr>
            <a:spLocks noChangeArrowheads="1"/>
          </p:cNvSpPr>
          <p:nvPr/>
        </p:nvSpPr>
        <p:spPr bwMode="auto">
          <a:xfrm>
            <a:off x="5115029" y="1380582"/>
            <a:ext cx="2695078" cy="3098805"/>
          </a:xfrm>
          <a:custGeom>
            <a:avLst/>
            <a:gdLst>
              <a:gd name="T0" fmla="*/ 153 w 4444"/>
              <a:gd name="T1" fmla="*/ 3751 h 5111"/>
              <a:gd name="T2" fmla="*/ 2222 w 4444"/>
              <a:gd name="T3" fmla="*/ 4945 h 5111"/>
              <a:gd name="T4" fmla="*/ 4290 w 4444"/>
              <a:gd name="T5" fmla="*/ 3751 h 5111"/>
              <a:gd name="T6" fmla="*/ 4290 w 4444"/>
              <a:gd name="T7" fmla="*/ 1362 h 5111"/>
              <a:gd name="T8" fmla="*/ 2222 w 4444"/>
              <a:gd name="T9" fmla="*/ 168 h 5111"/>
              <a:gd name="T10" fmla="*/ 153 w 4444"/>
              <a:gd name="T11" fmla="*/ 1362 h 5111"/>
              <a:gd name="T12" fmla="*/ 153 w 4444"/>
              <a:gd name="T13" fmla="*/ 3751 h 5111"/>
              <a:gd name="T14" fmla="*/ 2222 w 4444"/>
              <a:gd name="T15" fmla="*/ 5110 h 5111"/>
              <a:gd name="T16" fmla="*/ 2222 w 4444"/>
              <a:gd name="T17" fmla="*/ 5110 h 5111"/>
              <a:gd name="T18" fmla="*/ 2184 w 4444"/>
              <a:gd name="T19" fmla="*/ 5099 h 5111"/>
              <a:gd name="T20" fmla="*/ 39 w 4444"/>
              <a:gd name="T21" fmla="*/ 3861 h 5111"/>
              <a:gd name="T22" fmla="*/ 39 w 4444"/>
              <a:gd name="T23" fmla="*/ 3861 h 5111"/>
              <a:gd name="T24" fmla="*/ 0 w 4444"/>
              <a:gd name="T25" fmla="*/ 3795 h 5111"/>
              <a:gd name="T26" fmla="*/ 0 w 4444"/>
              <a:gd name="T27" fmla="*/ 1318 h 5111"/>
              <a:gd name="T28" fmla="*/ 0 w 4444"/>
              <a:gd name="T29" fmla="*/ 1318 h 5111"/>
              <a:gd name="T30" fmla="*/ 39 w 4444"/>
              <a:gd name="T31" fmla="*/ 1252 h 5111"/>
              <a:gd name="T32" fmla="*/ 2184 w 4444"/>
              <a:gd name="T33" fmla="*/ 14 h 5111"/>
              <a:gd name="T34" fmla="*/ 2184 w 4444"/>
              <a:gd name="T35" fmla="*/ 14 h 5111"/>
              <a:gd name="T36" fmla="*/ 2260 w 4444"/>
              <a:gd name="T37" fmla="*/ 14 h 5111"/>
              <a:gd name="T38" fmla="*/ 4404 w 4444"/>
              <a:gd name="T39" fmla="*/ 1252 h 5111"/>
              <a:gd name="T40" fmla="*/ 4404 w 4444"/>
              <a:gd name="T41" fmla="*/ 1252 h 5111"/>
              <a:gd name="T42" fmla="*/ 4443 w 4444"/>
              <a:gd name="T43" fmla="*/ 1318 h 5111"/>
              <a:gd name="T44" fmla="*/ 4443 w 4444"/>
              <a:gd name="T45" fmla="*/ 3795 h 5111"/>
              <a:gd name="T46" fmla="*/ 4443 w 4444"/>
              <a:gd name="T47" fmla="*/ 3795 h 5111"/>
              <a:gd name="T48" fmla="*/ 4404 w 4444"/>
              <a:gd name="T49" fmla="*/ 3861 h 5111"/>
              <a:gd name="T50" fmla="*/ 2260 w 4444"/>
              <a:gd name="T51" fmla="*/ 5099 h 5111"/>
              <a:gd name="T52" fmla="*/ 2260 w 4444"/>
              <a:gd name="T53" fmla="*/ 5099 h 5111"/>
              <a:gd name="T54" fmla="*/ 2222 w 4444"/>
              <a:gd name="T55" fmla="*/ 5110 h 5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44" h="5111">
                <a:moveTo>
                  <a:pt x="153" y="3751"/>
                </a:moveTo>
                <a:lnTo>
                  <a:pt x="2222" y="4945"/>
                </a:lnTo>
                <a:lnTo>
                  <a:pt x="4290" y="3751"/>
                </a:lnTo>
                <a:lnTo>
                  <a:pt x="4290" y="1362"/>
                </a:lnTo>
                <a:lnTo>
                  <a:pt x="2222" y="168"/>
                </a:lnTo>
                <a:lnTo>
                  <a:pt x="153" y="1362"/>
                </a:lnTo>
                <a:lnTo>
                  <a:pt x="153" y="3751"/>
                </a:lnTo>
                <a:close/>
                <a:moveTo>
                  <a:pt x="2222" y="5110"/>
                </a:moveTo>
                <a:lnTo>
                  <a:pt x="2222" y="5110"/>
                </a:lnTo>
                <a:cubicBezTo>
                  <a:pt x="2209" y="5110"/>
                  <a:pt x="2196" y="5106"/>
                  <a:pt x="2184" y="5099"/>
                </a:cubicBezTo>
                <a:lnTo>
                  <a:pt x="39" y="3861"/>
                </a:lnTo>
                <a:lnTo>
                  <a:pt x="39" y="3861"/>
                </a:lnTo>
                <a:cubicBezTo>
                  <a:pt x="15" y="3847"/>
                  <a:pt x="0" y="3822"/>
                  <a:pt x="0" y="3795"/>
                </a:cubicBezTo>
                <a:lnTo>
                  <a:pt x="0" y="1318"/>
                </a:lnTo>
                <a:lnTo>
                  <a:pt x="0" y="1318"/>
                </a:lnTo>
                <a:cubicBezTo>
                  <a:pt x="0" y="1291"/>
                  <a:pt x="15" y="1266"/>
                  <a:pt x="39" y="1252"/>
                </a:cubicBezTo>
                <a:lnTo>
                  <a:pt x="2184" y="14"/>
                </a:lnTo>
                <a:lnTo>
                  <a:pt x="2184" y="14"/>
                </a:lnTo>
                <a:cubicBezTo>
                  <a:pt x="2207" y="0"/>
                  <a:pt x="2236" y="0"/>
                  <a:pt x="2260" y="14"/>
                </a:cubicBezTo>
                <a:lnTo>
                  <a:pt x="4404" y="1252"/>
                </a:lnTo>
                <a:lnTo>
                  <a:pt x="4404" y="1252"/>
                </a:lnTo>
                <a:cubicBezTo>
                  <a:pt x="4428" y="1266"/>
                  <a:pt x="4443" y="1291"/>
                  <a:pt x="4443" y="1318"/>
                </a:cubicBezTo>
                <a:lnTo>
                  <a:pt x="4443" y="3795"/>
                </a:lnTo>
                <a:lnTo>
                  <a:pt x="4443" y="3795"/>
                </a:lnTo>
                <a:cubicBezTo>
                  <a:pt x="4443" y="3822"/>
                  <a:pt x="4428" y="3847"/>
                  <a:pt x="4404" y="3861"/>
                </a:cubicBezTo>
                <a:lnTo>
                  <a:pt x="2260" y="5099"/>
                </a:lnTo>
                <a:lnTo>
                  <a:pt x="2260" y="5099"/>
                </a:lnTo>
                <a:cubicBezTo>
                  <a:pt x="2247" y="5106"/>
                  <a:pt x="2234" y="5110"/>
                  <a:pt x="2222" y="5110"/>
                </a:cubicBezTo>
                <a:close/>
              </a:path>
            </a:pathLst>
          </a:custGeom>
          <a:solidFill>
            <a:schemeClr val="accent1"/>
          </a:solidFill>
          <a:ln>
            <a:noFill/>
          </a:ln>
          <a:effectLst/>
        </p:spPr>
        <p:txBody>
          <a:bodyPr wrap="none" anchor="ctr"/>
          <a:lstStyle/>
          <a:p>
            <a:endParaRPr lang="en-US" sz="3178"/>
          </a:p>
        </p:txBody>
      </p:sp>
      <p:sp>
        <p:nvSpPr>
          <p:cNvPr id="31" name="Freeform 426">
            <a:extLst>
              <a:ext uri="{FF2B5EF4-FFF2-40B4-BE49-F238E27FC236}">
                <a16:creationId xmlns:a16="http://schemas.microsoft.com/office/drawing/2014/main" id="{1BE11553-BA0F-1844-BFEE-8AF4DE236B9D}"/>
              </a:ext>
            </a:extLst>
          </p:cNvPr>
          <p:cNvSpPr>
            <a:spLocks noChangeArrowheads="1"/>
          </p:cNvSpPr>
          <p:nvPr/>
        </p:nvSpPr>
        <p:spPr bwMode="auto">
          <a:xfrm>
            <a:off x="3753720" y="3400604"/>
            <a:ext cx="2695078" cy="3098803"/>
          </a:xfrm>
          <a:custGeom>
            <a:avLst/>
            <a:gdLst>
              <a:gd name="T0" fmla="*/ 152 w 4443"/>
              <a:gd name="T1" fmla="*/ 3751 h 5111"/>
              <a:gd name="T2" fmla="*/ 2221 w 4443"/>
              <a:gd name="T3" fmla="*/ 4945 h 5111"/>
              <a:gd name="T4" fmla="*/ 4289 w 4443"/>
              <a:gd name="T5" fmla="*/ 3751 h 5111"/>
              <a:gd name="T6" fmla="*/ 4289 w 4443"/>
              <a:gd name="T7" fmla="*/ 1362 h 5111"/>
              <a:gd name="T8" fmla="*/ 2221 w 4443"/>
              <a:gd name="T9" fmla="*/ 169 h 5111"/>
              <a:gd name="T10" fmla="*/ 152 w 4443"/>
              <a:gd name="T11" fmla="*/ 1362 h 5111"/>
              <a:gd name="T12" fmla="*/ 152 w 4443"/>
              <a:gd name="T13" fmla="*/ 3751 h 5111"/>
              <a:gd name="T14" fmla="*/ 2221 w 4443"/>
              <a:gd name="T15" fmla="*/ 5110 h 5111"/>
              <a:gd name="T16" fmla="*/ 2221 w 4443"/>
              <a:gd name="T17" fmla="*/ 5110 h 5111"/>
              <a:gd name="T18" fmla="*/ 2183 w 4443"/>
              <a:gd name="T19" fmla="*/ 5100 h 5111"/>
              <a:gd name="T20" fmla="*/ 37 w 4443"/>
              <a:gd name="T21" fmla="*/ 3861 h 5111"/>
              <a:gd name="T22" fmla="*/ 37 w 4443"/>
              <a:gd name="T23" fmla="*/ 3861 h 5111"/>
              <a:gd name="T24" fmla="*/ 0 w 4443"/>
              <a:gd name="T25" fmla="*/ 3795 h 5111"/>
              <a:gd name="T26" fmla="*/ 0 w 4443"/>
              <a:gd name="T27" fmla="*/ 1318 h 5111"/>
              <a:gd name="T28" fmla="*/ 0 w 4443"/>
              <a:gd name="T29" fmla="*/ 1318 h 5111"/>
              <a:gd name="T30" fmla="*/ 37 w 4443"/>
              <a:gd name="T31" fmla="*/ 1251 h 5111"/>
              <a:gd name="T32" fmla="*/ 2183 w 4443"/>
              <a:gd name="T33" fmla="*/ 14 h 5111"/>
              <a:gd name="T34" fmla="*/ 2183 w 4443"/>
              <a:gd name="T35" fmla="*/ 14 h 5111"/>
              <a:gd name="T36" fmla="*/ 2259 w 4443"/>
              <a:gd name="T37" fmla="*/ 14 h 5111"/>
              <a:gd name="T38" fmla="*/ 4404 w 4443"/>
              <a:gd name="T39" fmla="*/ 1251 h 5111"/>
              <a:gd name="T40" fmla="*/ 4404 w 4443"/>
              <a:gd name="T41" fmla="*/ 1251 h 5111"/>
              <a:gd name="T42" fmla="*/ 4442 w 4443"/>
              <a:gd name="T43" fmla="*/ 1318 h 5111"/>
              <a:gd name="T44" fmla="*/ 4442 w 4443"/>
              <a:gd name="T45" fmla="*/ 3795 h 5111"/>
              <a:gd name="T46" fmla="*/ 4442 w 4443"/>
              <a:gd name="T47" fmla="*/ 3795 h 5111"/>
              <a:gd name="T48" fmla="*/ 4404 w 4443"/>
              <a:gd name="T49" fmla="*/ 3861 h 5111"/>
              <a:gd name="T50" fmla="*/ 2259 w 4443"/>
              <a:gd name="T51" fmla="*/ 5100 h 5111"/>
              <a:gd name="T52" fmla="*/ 2259 w 4443"/>
              <a:gd name="T53" fmla="*/ 5100 h 5111"/>
              <a:gd name="T54" fmla="*/ 2221 w 4443"/>
              <a:gd name="T55" fmla="*/ 5110 h 5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43" h="5111">
                <a:moveTo>
                  <a:pt x="152" y="3751"/>
                </a:moveTo>
                <a:lnTo>
                  <a:pt x="2221" y="4945"/>
                </a:lnTo>
                <a:lnTo>
                  <a:pt x="4289" y="3751"/>
                </a:lnTo>
                <a:lnTo>
                  <a:pt x="4289" y="1362"/>
                </a:lnTo>
                <a:lnTo>
                  <a:pt x="2221" y="169"/>
                </a:lnTo>
                <a:lnTo>
                  <a:pt x="152" y="1362"/>
                </a:lnTo>
                <a:lnTo>
                  <a:pt x="152" y="3751"/>
                </a:lnTo>
                <a:close/>
                <a:moveTo>
                  <a:pt x="2221" y="5110"/>
                </a:moveTo>
                <a:lnTo>
                  <a:pt x="2221" y="5110"/>
                </a:lnTo>
                <a:cubicBezTo>
                  <a:pt x="2208" y="5110"/>
                  <a:pt x="2194" y="5107"/>
                  <a:pt x="2183" y="5100"/>
                </a:cubicBezTo>
                <a:lnTo>
                  <a:pt x="37" y="3861"/>
                </a:lnTo>
                <a:lnTo>
                  <a:pt x="37" y="3861"/>
                </a:lnTo>
                <a:cubicBezTo>
                  <a:pt x="13" y="3848"/>
                  <a:pt x="0" y="3823"/>
                  <a:pt x="0" y="3795"/>
                </a:cubicBezTo>
                <a:lnTo>
                  <a:pt x="0" y="1318"/>
                </a:lnTo>
                <a:lnTo>
                  <a:pt x="0" y="1318"/>
                </a:lnTo>
                <a:cubicBezTo>
                  <a:pt x="0" y="1291"/>
                  <a:pt x="13" y="1266"/>
                  <a:pt x="37" y="1251"/>
                </a:cubicBezTo>
                <a:lnTo>
                  <a:pt x="2183" y="14"/>
                </a:lnTo>
                <a:lnTo>
                  <a:pt x="2183" y="14"/>
                </a:lnTo>
                <a:cubicBezTo>
                  <a:pt x="2207" y="0"/>
                  <a:pt x="2235" y="0"/>
                  <a:pt x="2259" y="14"/>
                </a:cubicBezTo>
                <a:lnTo>
                  <a:pt x="4404" y="1251"/>
                </a:lnTo>
                <a:lnTo>
                  <a:pt x="4404" y="1251"/>
                </a:lnTo>
                <a:cubicBezTo>
                  <a:pt x="4427" y="1266"/>
                  <a:pt x="4442" y="1291"/>
                  <a:pt x="4442" y="1318"/>
                </a:cubicBezTo>
                <a:lnTo>
                  <a:pt x="4442" y="3795"/>
                </a:lnTo>
                <a:lnTo>
                  <a:pt x="4442" y="3795"/>
                </a:lnTo>
                <a:cubicBezTo>
                  <a:pt x="4442" y="3823"/>
                  <a:pt x="4427" y="3848"/>
                  <a:pt x="4404" y="3861"/>
                </a:cubicBezTo>
                <a:lnTo>
                  <a:pt x="2259" y="5100"/>
                </a:lnTo>
                <a:lnTo>
                  <a:pt x="2259" y="5100"/>
                </a:lnTo>
                <a:cubicBezTo>
                  <a:pt x="2248" y="5107"/>
                  <a:pt x="2234" y="5110"/>
                  <a:pt x="2221" y="5110"/>
                </a:cubicBezTo>
                <a:close/>
              </a:path>
            </a:pathLst>
          </a:custGeom>
          <a:solidFill>
            <a:schemeClr val="accent3"/>
          </a:solidFill>
          <a:ln>
            <a:noFill/>
          </a:ln>
          <a:effectLst/>
        </p:spPr>
        <p:txBody>
          <a:bodyPr wrap="none" anchor="ctr"/>
          <a:lstStyle/>
          <a:p>
            <a:endParaRPr lang="en-US" sz="3178"/>
          </a:p>
        </p:txBody>
      </p:sp>
      <p:sp>
        <p:nvSpPr>
          <p:cNvPr id="33" name="Freeform 427">
            <a:extLst>
              <a:ext uri="{FF2B5EF4-FFF2-40B4-BE49-F238E27FC236}">
                <a16:creationId xmlns:a16="http://schemas.microsoft.com/office/drawing/2014/main" id="{11FBAABB-D015-834A-B693-59386E61FFC5}"/>
              </a:ext>
            </a:extLst>
          </p:cNvPr>
          <p:cNvSpPr>
            <a:spLocks noChangeArrowheads="1"/>
          </p:cNvSpPr>
          <p:nvPr/>
        </p:nvSpPr>
        <p:spPr bwMode="auto">
          <a:xfrm>
            <a:off x="6543768" y="3385813"/>
            <a:ext cx="2695078" cy="3098803"/>
          </a:xfrm>
          <a:custGeom>
            <a:avLst/>
            <a:gdLst>
              <a:gd name="T0" fmla="*/ 153 w 4443"/>
              <a:gd name="T1" fmla="*/ 3751 h 5111"/>
              <a:gd name="T2" fmla="*/ 2220 w 4443"/>
              <a:gd name="T3" fmla="*/ 4945 h 5111"/>
              <a:gd name="T4" fmla="*/ 4289 w 4443"/>
              <a:gd name="T5" fmla="*/ 3751 h 5111"/>
              <a:gd name="T6" fmla="*/ 4289 w 4443"/>
              <a:gd name="T7" fmla="*/ 1362 h 5111"/>
              <a:gd name="T8" fmla="*/ 2220 w 4443"/>
              <a:gd name="T9" fmla="*/ 169 h 5111"/>
              <a:gd name="T10" fmla="*/ 153 w 4443"/>
              <a:gd name="T11" fmla="*/ 1362 h 5111"/>
              <a:gd name="T12" fmla="*/ 153 w 4443"/>
              <a:gd name="T13" fmla="*/ 3751 h 5111"/>
              <a:gd name="T14" fmla="*/ 2220 w 4443"/>
              <a:gd name="T15" fmla="*/ 5110 h 5111"/>
              <a:gd name="T16" fmla="*/ 2220 w 4443"/>
              <a:gd name="T17" fmla="*/ 5110 h 5111"/>
              <a:gd name="T18" fmla="*/ 2182 w 4443"/>
              <a:gd name="T19" fmla="*/ 5100 h 5111"/>
              <a:gd name="T20" fmla="*/ 38 w 4443"/>
              <a:gd name="T21" fmla="*/ 3861 h 5111"/>
              <a:gd name="T22" fmla="*/ 38 w 4443"/>
              <a:gd name="T23" fmla="*/ 3861 h 5111"/>
              <a:gd name="T24" fmla="*/ 0 w 4443"/>
              <a:gd name="T25" fmla="*/ 3795 h 5111"/>
              <a:gd name="T26" fmla="*/ 0 w 4443"/>
              <a:gd name="T27" fmla="*/ 1318 h 5111"/>
              <a:gd name="T28" fmla="*/ 0 w 4443"/>
              <a:gd name="T29" fmla="*/ 1318 h 5111"/>
              <a:gd name="T30" fmla="*/ 38 w 4443"/>
              <a:gd name="T31" fmla="*/ 1251 h 5111"/>
              <a:gd name="T32" fmla="*/ 2182 w 4443"/>
              <a:gd name="T33" fmla="*/ 14 h 5111"/>
              <a:gd name="T34" fmla="*/ 2182 w 4443"/>
              <a:gd name="T35" fmla="*/ 14 h 5111"/>
              <a:gd name="T36" fmla="*/ 2258 w 4443"/>
              <a:gd name="T37" fmla="*/ 14 h 5111"/>
              <a:gd name="T38" fmla="*/ 4404 w 4443"/>
              <a:gd name="T39" fmla="*/ 1251 h 5111"/>
              <a:gd name="T40" fmla="*/ 4404 w 4443"/>
              <a:gd name="T41" fmla="*/ 1251 h 5111"/>
              <a:gd name="T42" fmla="*/ 4442 w 4443"/>
              <a:gd name="T43" fmla="*/ 1318 h 5111"/>
              <a:gd name="T44" fmla="*/ 4442 w 4443"/>
              <a:gd name="T45" fmla="*/ 3795 h 5111"/>
              <a:gd name="T46" fmla="*/ 4442 w 4443"/>
              <a:gd name="T47" fmla="*/ 3795 h 5111"/>
              <a:gd name="T48" fmla="*/ 4404 w 4443"/>
              <a:gd name="T49" fmla="*/ 3861 h 5111"/>
              <a:gd name="T50" fmla="*/ 2258 w 4443"/>
              <a:gd name="T51" fmla="*/ 5100 h 5111"/>
              <a:gd name="T52" fmla="*/ 2258 w 4443"/>
              <a:gd name="T53" fmla="*/ 5100 h 5111"/>
              <a:gd name="T54" fmla="*/ 2220 w 4443"/>
              <a:gd name="T55" fmla="*/ 5110 h 5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43" h="5111">
                <a:moveTo>
                  <a:pt x="153" y="3751"/>
                </a:moveTo>
                <a:lnTo>
                  <a:pt x="2220" y="4945"/>
                </a:lnTo>
                <a:lnTo>
                  <a:pt x="4289" y="3751"/>
                </a:lnTo>
                <a:lnTo>
                  <a:pt x="4289" y="1362"/>
                </a:lnTo>
                <a:lnTo>
                  <a:pt x="2220" y="169"/>
                </a:lnTo>
                <a:lnTo>
                  <a:pt x="153" y="1362"/>
                </a:lnTo>
                <a:lnTo>
                  <a:pt x="153" y="3751"/>
                </a:lnTo>
                <a:close/>
                <a:moveTo>
                  <a:pt x="2220" y="5110"/>
                </a:moveTo>
                <a:lnTo>
                  <a:pt x="2220" y="5110"/>
                </a:lnTo>
                <a:cubicBezTo>
                  <a:pt x="2207" y="5110"/>
                  <a:pt x="2194" y="5107"/>
                  <a:pt x="2182" y="5100"/>
                </a:cubicBezTo>
                <a:lnTo>
                  <a:pt x="38" y="3861"/>
                </a:lnTo>
                <a:lnTo>
                  <a:pt x="38" y="3861"/>
                </a:lnTo>
                <a:cubicBezTo>
                  <a:pt x="14" y="3848"/>
                  <a:pt x="0" y="3823"/>
                  <a:pt x="0" y="3795"/>
                </a:cubicBezTo>
                <a:lnTo>
                  <a:pt x="0" y="1318"/>
                </a:lnTo>
                <a:lnTo>
                  <a:pt x="0" y="1318"/>
                </a:lnTo>
                <a:cubicBezTo>
                  <a:pt x="0" y="1291"/>
                  <a:pt x="14" y="1266"/>
                  <a:pt x="38" y="1251"/>
                </a:cubicBezTo>
                <a:lnTo>
                  <a:pt x="2182" y="14"/>
                </a:lnTo>
                <a:lnTo>
                  <a:pt x="2182" y="14"/>
                </a:lnTo>
                <a:cubicBezTo>
                  <a:pt x="2206" y="0"/>
                  <a:pt x="2235" y="0"/>
                  <a:pt x="2258" y="14"/>
                </a:cubicBezTo>
                <a:lnTo>
                  <a:pt x="4404" y="1251"/>
                </a:lnTo>
                <a:lnTo>
                  <a:pt x="4404" y="1251"/>
                </a:lnTo>
                <a:cubicBezTo>
                  <a:pt x="4428" y="1266"/>
                  <a:pt x="4442" y="1291"/>
                  <a:pt x="4442" y="1318"/>
                </a:cubicBezTo>
                <a:lnTo>
                  <a:pt x="4442" y="3795"/>
                </a:lnTo>
                <a:lnTo>
                  <a:pt x="4442" y="3795"/>
                </a:lnTo>
                <a:cubicBezTo>
                  <a:pt x="4442" y="3823"/>
                  <a:pt x="4428" y="3848"/>
                  <a:pt x="4404" y="3861"/>
                </a:cubicBezTo>
                <a:lnTo>
                  <a:pt x="2258" y="5100"/>
                </a:lnTo>
                <a:lnTo>
                  <a:pt x="2258" y="5100"/>
                </a:lnTo>
                <a:cubicBezTo>
                  <a:pt x="2247" y="5107"/>
                  <a:pt x="2233" y="5110"/>
                  <a:pt x="2220" y="5110"/>
                </a:cubicBezTo>
                <a:close/>
              </a:path>
            </a:pathLst>
          </a:custGeom>
          <a:solidFill>
            <a:schemeClr val="accent2"/>
          </a:solidFill>
          <a:ln>
            <a:noFill/>
          </a:ln>
          <a:effectLst/>
        </p:spPr>
        <p:txBody>
          <a:bodyPr wrap="none" anchor="ctr"/>
          <a:lstStyle/>
          <a:p>
            <a:endParaRPr lang="en-US" sz="3178"/>
          </a:p>
        </p:txBody>
      </p:sp>
      <p:sp>
        <p:nvSpPr>
          <p:cNvPr id="34" name="Freeform 428">
            <a:extLst>
              <a:ext uri="{FF2B5EF4-FFF2-40B4-BE49-F238E27FC236}">
                <a16:creationId xmlns:a16="http://schemas.microsoft.com/office/drawing/2014/main" id="{1A7A7A64-1217-5D49-84B1-F4A69535843E}"/>
              </a:ext>
            </a:extLst>
          </p:cNvPr>
          <p:cNvSpPr>
            <a:spLocks noChangeArrowheads="1"/>
          </p:cNvSpPr>
          <p:nvPr/>
        </p:nvSpPr>
        <p:spPr bwMode="auto">
          <a:xfrm>
            <a:off x="653050" y="1591608"/>
            <a:ext cx="5795748" cy="66346"/>
          </a:xfrm>
          <a:custGeom>
            <a:avLst/>
            <a:gdLst>
              <a:gd name="T0" fmla="*/ 3249 w 3265"/>
              <a:gd name="T1" fmla="*/ 31 h 32"/>
              <a:gd name="T2" fmla="*/ 15 w 3265"/>
              <a:gd name="T3" fmla="*/ 31 h 32"/>
              <a:gd name="T4" fmla="*/ 15 w 3265"/>
              <a:gd name="T5" fmla="*/ 31 h 32"/>
              <a:gd name="T6" fmla="*/ 0 w 3265"/>
              <a:gd name="T7" fmla="*/ 15 h 32"/>
              <a:gd name="T8" fmla="*/ 0 w 3265"/>
              <a:gd name="T9" fmla="*/ 15 h 32"/>
              <a:gd name="T10" fmla="*/ 15 w 3265"/>
              <a:gd name="T11" fmla="*/ 0 h 32"/>
              <a:gd name="T12" fmla="*/ 3249 w 3265"/>
              <a:gd name="T13" fmla="*/ 0 h 32"/>
              <a:gd name="T14" fmla="*/ 3249 w 3265"/>
              <a:gd name="T15" fmla="*/ 0 h 32"/>
              <a:gd name="T16" fmla="*/ 3264 w 3265"/>
              <a:gd name="T17" fmla="*/ 15 h 32"/>
              <a:gd name="T18" fmla="*/ 3264 w 3265"/>
              <a:gd name="T19" fmla="*/ 15 h 32"/>
              <a:gd name="T20" fmla="*/ 3249 w 3265"/>
              <a:gd name="T2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5" h="32">
                <a:moveTo>
                  <a:pt x="3249" y="31"/>
                </a:moveTo>
                <a:lnTo>
                  <a:pt x="15" y="31"/>
                </a:lnTo>
                <a:lnTo>
                  <a:pt x="15" y="31"/>
                </a:lnTo>
                <a:cubicBezTo>
                  <a:pt x="6" y="31"/>
                  <a:pt x="0" y="24"/>
                  <a:pt x="0" y="15"/>
                </a:cubicBezTo>
                <a:lnTo>
                  <a:pt x="0" y="15"/>
                </a:lnTo>
                <a:cubicBezTo>
                  <a:pt x="0" y="7"/>
                  <a:pt x="6" y="0"/>
                  <a:pt x="15" y="0"/>
                </a:cubicBezTo>
                <a:lnTo>
                  <a:pt x="3249" y="0"/>
                </a:lnTo>
                <a:lnTo>
                  <a:pt x="3249" y="0"/>
                </a:lnTo>
                <a:cubicBezTo>
                  <a:pt x="3258" y="0"/>
                  <a:pt x="3264" y="7"/>
                  <a:pt x="3264" y="15"/>
                </a:cubicBezTo>
                <a:lnTo>
                  <a:pt x="3264" y="15"/>
                </a:lnTo>
                <a:cubicBezTo>
                  <a:pt x="3264" y="24"/>
                  <a:pt x="3258" y="31"/>
                  <a:pt x="3249" y="31"/>
                </a:cubicBezTo>
              </a:path>
            </a:pathLst>
          </a:custGeom>
          <a:solidFill>
            <a:schemeClr val="accent1"/>
          </a:solidFill>
          <a:ln>
            <a:noFill/>
          </a:ln>
          <a:effectLst/>
        </p:spPr>
        <p:txBody>
          <a:bodyPr wrap="none" anchor="ctr"/>
          <a:lstStyle/>
          <a:p>
            <a:endParaRPr lang="en-US" sz="3178"/>
          </a:p>
        </p:txBody>
      </p:sp>
      <p:sp>
        <p:nvSpPr>
          <p:cNvPr id="35" name="Freeform 429">
            <a:extLst>
              <a:ext uri="{FF2B5EF4-FFF2-40B4-BE49-F238E27FC236}">
                <a16:creationId xmlns:a16="http://schemas.microsoft.com/office/drawing/2014/main" id="{909BD45F-123A-1B42-B246-58B2EB166907}"/>
              </a:ext>
            </a:extLst>
          </p:cNvPr>
          <p:cNvSpPr>
            <a:spLocks noChangeArrowheads="1"/>
          </p:cNvSpPr>
          <p:nvPr/>
        </p:nvSpPr>
        <p:spPr bwMode="auto">
          <a:xfrm>
            <a:off x="464974" y="6181060"/>
            <a:ext cx="4642691" cy="59336"/>
          </a:xfrm>
          <a:custGeom>
            <a:avLst/>
            <a:gdLst>
              <a:gd name="T0" fmla="*/ 3249 w 3265"/>
              <a:gd name="T1" fmla="*/ 31 h 32"/>
              <a:gd name="T2" fmla="*/ 15 w 3265"/>
              <a:gd name="T3" fmla="*/ 31 h 32"/>
              <a:gd name="T4" fmla="*/ 15 w 3265"/>
              <a:gd name="T5" fmla="*/ 31 h 32"/>
              <a:gd name="T6" fmla="*/ 0 w 3265"/>
              <a:gd name="T7" fmla="*/ 16 h 32"/>
              <a:gd name="T8" fmla="*/ 0 w 3265"/>
              <a:gd name="T9" fmla="*/ 16 h 32"/>
              <a:gd name="T10" fmla="*/ 15 w 3265"/>
              <a:gd name="T11" fmla="*/ 0 h 32"/>
              <a:gd name="T12" fmla="*/ 3249 w 3265"/>
              <a:gd name="T13" fmla="*/ 0 h 32"/>
              <a:gd name="T14" fmla="*/ 3249 w 3265"/>
              <a:gd name="T15" fmla="*/ 0 h 32"/>
              <a:gd name="T16" fmla="*/ 3264 w 3265"/>
              <a:gd name="T17" fmla="*/ 16 h 32"/>
              <a:gd name="T18" fmla="*/ 3264 w 3265"/>
              <a:gd name="T19" fmla="*/ 16 h 32"/>
              <a:gd name="T20" fmla="*/ 3249 w 3265"/>
              <a:gd name="T2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5" h="32">
                <a:moveTo>
                  <a:pt x="3249" y="31"/>
                </a:moveTo>
                <a:lnTo>
                  <a:pt x="15" y="31"/>
                </a:lnTo>
                <a:lnTo>
                  <a:pt x="15" y="31"/>
                </a:lnTo>
                <a:cubicBezTo>
                  <a:pt x="7" y="31"/>
                  <a:pt x="0" y="24"/>
                  <a:pt x="0" y="16"/>
                </a:cubicBezTo>
                <a:lnTo>
                  <a:pt x="0" y="16"/>
                </a:lnTo>
                <a:cubicBezTo>
                  <a:pt x="0" y="8"/>
                  <a:pt x="7" y="0"/>
                  <a:pt x="15" y="0"/>
                </a:cubicBezTo>
                <a:lnTo>
                  <a:pt x="3249" y="0"/>
                </a:lnTo>
                <a:lnTo>
                  <a:pt x="3249" y="0"/>
                </a:lnTo>
                <a:cubicBezTo>
                  <a:pt x="3258" y="0"/>
                  <a:pt x="3264" y="8"/>
                  <a:pt x="3264" y="16"/>
                </a:cubicBezTo>
                <a:lnTo>
                  <a:pt x="3264" y="16"/>
                </a:lnTo>
                <a:cubicBezTo>
                  <a:pt x="3264" y="24"/>
                  <a:pt x="3258" y="31"/>
                  <a:pt x="3249" y="31"/>
                </a:cubicBezTo>
              </a:path>
            </a:pathLst>
          </a:custGeom>
          <a:solidFill>
            <a:schemeClr val="accent3"/>
          </a:solidFill>
          <a:ln>
            <a:noFill/>
          </a:ln>
          <a:effectLst/>
        </p:spPr>
        <p:txBody>
          <a:bodyPr wrap="none" anchor="ctr"/>
          <a:lstStyle/>
          <a:p>
            <a:endParaRPr lang="en-US" sz="3178"/>
          </a:p>
        </p:txBody>
      </p:sp>
      <p:sp>
        <p:nvSpPr>
          <p:cNvPr id="45" name="TextBox 44">
            <a:extLst>
              <a:ext uri="{FF2B5EF4-FFF2-40B4-BE49-F238E27FC236}">
                <a16:creationId xmlns:a16="http://schemas.microsoft.com/office/drawing/2014/main" id="{F08425E1-6735-EB4F-9559-7EB37F3D3C9D}"/>
              </a:ext>
            </a:extLst>
          </p:cNvPr>
          <p:cNvSpPr txBox="1"/>
          <p:nvPr/>
        </p:nvSpPr>
        <p:spPr>
          <a:xfrm>
            <a:off x="5209792" y="2050287"/>
            <a:ext cx="2615413" cy="1605889"/>
          </a:xfrm>
          <a:prstGeom prst="rect">
            <a:avLst/>
          </a:prstGeom>
          <a:noFill/>
        </p:spPr>
        <p:txBody>
          <a:bodyPr wrap="square" rtlCol="0" anchor="t">
            <a:spAutoFit/>
          </a:bodyPr>
          <a:lstStyle/>
          <a:p>
            <a:pPr marL="227144" indent="-171517" algn="l">
              <a:spcAft>
                <a:spcPts val="292"/>
              </a:spcAft>
              <a:buFont typeface="Wingdings" panose="05000000000000000000" pitchFamily="2" charset="2"/>
              <a:buChar char="§"/>
            </a:pPr>
            <a:r>
              <a:rPr lang="en-US" sz="1298" dirty="0">
                <a:solidFill>
                  <a:schemeClr val="accent1"/>
                </a:solidFill>
                <a:latin typeface="Calibri" panose="020F0502020204030204" pitchFamily="34" charset="0"/>
                <a:cs typeface="Calibri" panose="020F0502020204030204" pitchFamily="34" charset="0"/>
              </a:rPr>
              <a:t>Deployment and Setup</a:t>
            </a:r>
          </a:p>
          <a:p>
            <a:pPr marL="227144" indent="-171517" algn="l">
              <a:spcAft>
                <a:spcPts val="292"/>
              </a:spcAft>
              <a:buFont typeface="Wingdings" panose="05000000000000000000" pitchFamily="2" charset="2"/>
              <a:buChar char="§"/>
            </a:pPr>
            <a:r>
              <a:rPr lang="en-US" sz="1298" dirty="0">
                <a:solidFill>
                  <a:schemeClr val="accent1"/>
                </a:solidFill>
                <a:latin typeface="Calibri" panose="020F0502020204030204" pitchFamily="34" charset="0"/>
                <a:cs typeface="Calibri" panose="020F0502020204030204" pitchFamily="34" charset="0"/>
              </a:rPr>
              <a:t>Unified Users Collection through HR Integration</a:t>
            </a:r>
          </a:p>
          <a:p>
            <a:pPr marL="227144" indent="-171517" algn="l">
              <a:spcAft>
                <a:spcPts val="292"/>
              </a:spcAft>
              <a:buFont typeface="Wingdings" panose="05000000000000000000" pitchFamily="2" charset="2"/>
              <a:buChar char="§"/>
            </a:pPr>
            <a:r>
              <a:rPr lang="en-US" sz="1298" dirty="0">
                <a:solidFill>
                  <a:schemeClr val="accent1"/>
                </a:solidFill>
                <a:latin typeface="Calibri" panose="020F0502020204030204" pitchFamily="34" charset="0"/>
                <a:cs typeface="Calibri" panose="020F0502020204030204" pitchFamily="34" charset="0"/>
              </a:rPr>
              <a:t>Common Template, Approval, Rules and Policies</a:t>
            </a:r>
          </a:p>
          <a:p>
            <a:pPr marL="227144" indent="-171517" algn="l">
              <a:spcAft>
                <a:spcPts val="292"/>
              </a:spcAft>
              <a:buFont typeface="Wingdings" panose="05000000000000000000" pitchFamily="2" charset="2"/>
              <a:buChar char="§"/>
            </a:pPr>
            <a:r>
              <a:rPr lang="en-US" sz="1298" dirty="0">
                <a:solidFill>
                  <a:schemeClr val="accent1"/>
                </a:solidFill>
                <a:latin typeface="Calibri" panose="020F0502020204030204" pitchFamily="34" charset="0"/>
                <a:cs typeface="Calibri" panose="020F0502020204030204" pitchFamily="34" charset="0"/>
              </a:rPr>
              <a:t>SMTP/Email Notification template</a:t>
            </a:r>
          </a:p>
        </p:txBody>
      </p:sp>
      <p:sp>
        <p:nvSpPr>
          <p:cNvPr id="46" name="TextBox 45">
            <a:extLst>
              <a:ext uri="{FF2B5EF4-FFF2-40B4-BE49-F238E27FC236}">
                <a16:creationId xmlns:a16="http://schemas.microsoft.com/office/drawing/2014/main" id="{0ED84D3F-D30B-8740-87E3-880ED5B3029C}"/>
              </a:ext>
            </a:extLst>
          </p:cNvPr>
          <p:cNvSpPr txBox="1"/>
          <p:nvPr/>
        </p:nvSpPr>
        <p:spPr>
          <a:xfrm>
            <a:off x="6734109" y="1041107"/>
            <a:ext cx="2077748" cy="630942"/>
          </a:xfrm>
          <a:prstGeom prst="rect">
            <a:avLst/>
          </a:prstGeom>
          <a:noFill/>
        </p:spPr>
        <p:txBody>
          <a:bodyPr wrap="none" rtlCol="0" anchor="b">
            <a:spAutoFit/>
          </a:bodyPr>
          <a:lstStyle/>
          <a:p>
            <a:pPr>
              <a:lnSpc>
                <a:spcPts val="2102"/>
              </a:lnSpc>
            </a:pPr>
            <a:r>
              <a:rPr lang="en-US" sz="1817" b="1" spc="-14" dirty="0">
                <a:solidFill>
                  <a:schemeClr val="accent1"/>
                </a:solidFill>
                <a:latin typeface="Source Sans Pro" panose="020B0503030403020204" pitchFamily="34" charset="0"/>
                <a:ea typeface="Source Sans Pro" panose="020B0503030403020204" pitchFamily="34" charset="0"/>
              </a:rPr>
              <a:t>Base IGA setup </a:t>
            </a:r>
          </a:p>
          <a:p>
            <a:pPr>
              <a:lnSpc>
                <a:spcPts val="2102"/>
              </a:lnSpc>
            </a:pPr>
            <a:r>
              <a:rPr lang="en-US" sz="1817" b="1" spc="-14" dirty="0">
                <a:solidFill>
                  <a:schemeClr val="accent1"/>
                </a:solidFill>
                <a:latin typeface="Source Sans Pro" panose="020B0503030403020204" pitchFamily="34" charset="0"/>
                <a:ea typeface="Source Sans Pro" panose="020B0503030403020204" pitchFamily="34" charset="0"/>
              </a:rPr>
              <a:t>&amp;  Implementation</a:t>
            </a:r>
          </a:p>
        </p:txBody>
      </p:sp>
      <p:sp>
        <p:nvSpPr>
          <p:cNvPr id="47" name="TextBox 46">
            <a:extLst>
              <a:ext uri="{FF2B5EF4-FFF2-40B4-BE49-F238E27FC236}">
                <a16:creationId xmlns:a16="http://schemas.microsoft.com/office/drawing/2014/main" id="{02F18787-E640-9440-8CAA-EDAE78A58DE1}"/>
              </a:ext>
            </a:extLst>
          </p:cNvPr>
          <p:cNvSpPr txBox="1"/>
          <p:nvPr/>
        </p:nvSpPr>
        <p:spPr>
          <a:xfrm>
            <a:off x="3903516" y="3939509"/>
            <a:ext cx="2710343" cy="1954446"/>
          </a:xfrm>
          <a:prstGeom prst="rect">
            <a:avLst/>
          </a:prstGeom>
          <a:noFill/>
        </p:spPr>
        <p:txBody>
          <a:bodyPr wrap="square" rtlCol="0" anchor="t">
            <a:spAutoFit/>
          </a:bodyPr>
          <a:lstStyle/>
          <a:p>
            <a:pPr marL="227144" indent="-171517" algn="l">
              <a:spcAft>
                <a:spcPts val="292"/>
              </a:spcAft>
              <a:buFont typeface="Wingdings" panose="05000000000000000000" pitchFamily="2" charset="2"/>
              <a:buChar char="§"/>
            </a:pPr>
            <a:r>
              <a:rPr lang="en-US" sz="1298" dirty="0">
                <a:solidFill>
                  <a:srgbClr val="FFC000"/>
                </a:solidFill>
                <a:latin typeface="Calibri" panose="020F0502020204030204" pitchFamily="34" charset="0"/>
                <a:cs typeface="Calibri" panose="020F0502020204030204" pitchFamily="34" charset="0"/>
              </a:rPr>
              <a:t>Connector pattern</a:t>
            </a:r>
          </a:p>
          <a:p>
            <a:pPr marL="227144" indent="-171517" algn="l">
              <a:spcAft>
                <a:spcPts val="292"/>
              </a:spcAft>
              <a:buFont typeface="Wingdings" panose="05000000000000000000" pitchFamily="2" charset="2"/>
              <a:buChar char="§"/>
            </a:pPr>
            <a:r>
              <a:rPr lang="en-US" sz="1298" dirty="0">
                <a:solidFill>
                  <a:srgbClr val="FFC000"/>
                </a:solidFill>
                <a:latin typeface="Calibri" panose="020F0502020204030204" pitchFamily="34" charset="0"/>
                <a:cs typeface="Calibri" panose="020F0502020204030204" pitchFamily="34" charset="0"/>
              </a:rPr>
              <a:t>Account correlation data</a:t>
            </a:r>
          </a:p>
          <a:p>
            <a:pPr marL="227144" indent="-171517" algn="l">
              <a:spcAft>
                <a:spcPts val="292"/>
              </a:spcAft>
              <a:buFont typeface="Wingdings" panose="05000000000000000000" pitchFamily="2" charset="2"/>
              <a:buChar char="§"/>
            </a:pPr>
            <a:r>
              <a:rPr lang="en-US" sz="1298" dirty="0">
                <a:solidFill>
                  <a:srgbClr val="FFC000"/>
                </a:solidFill>
                <a:latin typeface="Calibri" panose="020F0502020204030204" pitchFamily="34" charset="0"/>
                <a:cs typeface="Calibri" panose="020F0502020204030204" pitchFamily="34" charset="0"/>
              </a:rPr>
              <a:t>Entitlement, Role Management</a:t>
            </a:r>
          </a:p>
          <a:p>
            <a:pPr marL="227144" indent="-171517" algn="l">
              <a:spcAft>
                <a:spcPts val="292"/>
              </a:spcAft>
              <a:buFont typeface="Wingdings" panose="05000000000000000000" pitchFamily="2" charset="2"/>
              <a:buChar char="§"/>
            </a:pPr>
            <a:r>
              <a:rPr lang="en-US" sz="1298" dirty="0">
                <a:solidFill>
                  <a:srgbClr val="FFC000"/>
                </a:solidFill>
                <a:latin typeface="Calibri" panose="020F0502020204030204" pitchFamily="34" charset="0"/>
                <a:cs typeface="Calibri" panose="020F0502020204030204" pitchFamily="34" charset="0"/>
              </a:rPr>
              <a:t>Entitlement ownership</a:t>
            </a:r>
          </a:p>
          <a:p>
            <a:pPr marL="227144" indent="-171517" algn="l">
              <a:spcAft>
                <a:spcPts val="292"/>
              </a:spcAft>
              <a:buFont typeface="Wingdings" panose="05000000000000000000" pitchFamily="2" charset="2"/>
              <a:buChar char="§"/>
            </a:pPr>
            <a:r>
              <a:rPr lang="en-US" sz="1298" dirty="0">
                <a:solidFill>
                  <a:srgbClr val="FFC000"/>
                </a:solidFill>
                <a:latin typeface="Calibri" panose="020F0502020204030204" pitchFamily="34" charset="0"/>
                <a:cs typeface="Calibri" panose="020F0502020204030204" pitchFamily="34" charset="0"/>
              </a:rPr>
              <a:t>Fulfilment workflow pattern(s)</a:t>
            </a:r>
          </a:p>
          <a:p>
            <a:pPr marL="227144" indent="-171517" algn="l">
              <a:spcAft>
                <a:spcPts val="292"/>
              </a:spcAft>
              <a:buFont typeface="Wingdings" panose="05000000000000000000" pitchFamily="2" charset="2"/>
              <a:buChar char="§"/>
            </a:pPr>
            <a:r>
              <a:rPr lang="en-US" sz="1298" spc="-14" dirty="0">
                <a:solidFill>
                  <a:srgbClr val="FFC000"/>
                </a:solidFill>
                <a:latin typeface="Calibri" panose="020F0502020204030204" pitchFamily="34" charset="0"/>
                <a:ea typeface="Source Sans Pro" panose="020B0503030403020204" pitchFamily="34" charset="0"/>
                <a:cs typeface="Calibri" panose="020F0502020204030204" pitchFamily="34" charset="0"/>
              </a:rPr>
              <a:t>Naming Policies, </a:t>
            </a:r>
          </a:p>
          <a:p>
            <a:pPr marL="227144" indent="-171517" algn="l">
              <a:spcAft>
                <a:spcPts val="292"/>
              </a:spcAft>
              <a:buFont typeface="Wingdings" panose="05000000000000000000" pitchFamily="2" charset="2"/>
              <a:buChar char="§"/>
            </a:pPr>
            <a:r>
              <a:rPr lang="en-US" sz="1298" spc="-14" dirty="0">
                <a:solidFill>
                  <a:srgbClr val="FFC000"/>
                </a:solidFill>
                <a:latin typeface="Calibri" panose="020F0502020204030204" pitchFamily="34" charset="0"/>
                <a:ea typeface="Source Sans Pro" panose="020B0503030403020204" pitchFamily="34" charset="0"/>
                <a:cs typeface="Calibri" panose="020F0502020204030204" pitchFamily="34" charset="0"/>
              </a:rPr>
              <a:t>Password Policies</a:t>
            </a:r>
          </a:p>
          <a:p>
            <a:pPr marL="227144" indent="-171517" algn="l">
              <a:spcAft>
                <a:spcPts val="292"/>
              </a:spcAft>
              <a:buFont typeface="Wingdings" panose="05000000000000000000" pitchFamily="2" charset="2"/>
              <a:buChar char="§"/>
            </a:pPr>
            <a:endParaRPr lang="en-US" sz="1265" spc="-14" dirty="0">
              <a:solidFill>
                <a:srgbClr val="FFC000"/>
              </a:solidFill>
              <a:latin typeface="Source Sans Pro" panose="020B0503030403020204" pitchFamily="34" charset="0"/>
              <a:ea typeface="Source Sans Pro" panose="020B0503030403020204" pitchFamily="34" charset="0"/>
            </a:endParaRPr>
          </a:p>
        </p:txBody>
      </p:sp>
      <p:sp>
        <p:nvSpPr>
          <p:cNvPr id="48" name="TextBox 47">
            <a:extLst>
              <a:ext uri="{FF2B5EF4-FFF2-40B4-BE49-F238E27FC236}">
                <a16:creationId xmlns:a16="http://schemas.microsoft.com/office/drawing/2014/main" id="{72B01016-597E-1342-88A1-1C3E3500A986}"/>
              </a:ext>
            </a:extLst>
          </p:cNvPr>
          <p:cNvSpPr txBox="1"/>
          <p:nvPr/>
        </p:nvSpPr>
        <p:spPr>
          <a:xfrm>
            <a:off x="3141725" y="3180847"/>
            <a:ext cx="2134808" cy="306944"/>
          </a:xfrm>
          <a:prstGeom prst="rect">
            <a:avLst/>
          </a:prstGeom>
          <a:noFill/>
        </p:spPr>
        <p:txBody>
          <a:bodyPr wrap="square" rtlCol="0" anchor="b">
            <a:spAutoFit/>
          </a:bodyPr>
          <a:lstStyle>
            <a:defPPr>
              <a:defRPr lang="en-US"/>
            </a:defPPr>
            <a:lvl1pPr>
              <a:lnSpc>
                <a:spcPts val="1620"/>
              </a:lnSpc>
              <a:defRPr sz="1400" b="1" spc="-11">
                <a:solidFill>
                  <a:schemeClr val="accent1"/>
                </a:solidFill>
                <a:latin typeface="Source Sans Pro" panose="020B0503030403020204" pitchFamily="34" charset="0"/>
                <a:ea typeface="Source Sans Pro" panose="020B0503030403020204" pitchFamily="34" charset="0"/>
              </a:defRPr>
            </a:lvl1pPr>
          </a:lstStyle>
          <a:p>
            <a:r>
              <a:rPr lang="en-US" sz="1817" dirty="0">
                <a:solidFill>
                  <a:schemeClr val="accent3"/>
                </a:solidFill>
              </a:rPr>
              <a:t>Apps Integration</a:t>
            </a:r>
          </a:p>
        </p:txBody>
      </p:sp>
      <p:sp>
        <p:nvSpPr>
          <p:cNvPr id="50" name="TextBox 49">
            <a:extLst>
              <a:ext uri="{FF2B5EF4-FFF2-40B4-BE49-F238E27FC236}">
                <a16:creationId xmlns:a16="http://schemas.microsoft.com/office/drawing/2014/main" id="{67507F89-C76C-3A4C-BE81-F710698A2336}"/>
              </a:ext>
            </a:extLst>
          </p:cNvPr>
          <p:cNvSpPr txBox="1"/>
          <p:nvPr/>
        </p:nvSpPr>
        <p:spPr>
          <a:xfrm>
            <a:off x="7825205" y="3001025"/>
            <a:ext cx="1601016" cy="512128"/>
          </a:xfrm>
          <a:prstGeom prst="rect">
            <a:avLst/>
          </a:prstGeom>
          <a:noFill/>
        </p:spPr>
        <p:txBody>
          <a:bodyPr wrap="none" rtlCol="0" anchor="b">
            <a:spAutoFit/>
          </a:bodyPr>
          <a:lstStyle>
            <a:defPPr>
              <a:defRPr lang="en-US"/>
            </a:defPPr>
            <a:lvl1pPr>
              <a:lnSpc>
                <a:spcPts val="1620"/>
              </a:lnSpc>
              <a:defRPr sz="1400" b="1" spc="-11">
                <a:solidFill>
                  <a:schemeClr val="accent1"/>
                </a:solidFill>
                <a:latin typeface="Source Sans Pro" panose="020B0503030403020204" pitchFamily="34" charset="0"/>
                <a:ea typeface="Source Sans Pro" panose="020B0503030403020204" pitchFamily="34" charset="0"/>
              </a:defRPr>
            </a:lvl1pPr>
          </a:lstStyle>
          <a:p>
            <a:r>
              <a:rPr lang="en-US" sz="1817" dirty="0">
                <a:solidFill>
                  <a:schemeClr val="accent2"/>
                </a:solidFill>
              </a:rPr>
              <a:t>IGA </a:t>
            </a:r>
          </a:p>
          <a:p>
            <a:r>
              <a:rPr lang="en-US" sz="1817" dirty="0">
                <a:solidFill>
                  <a:schemeClr val="accent2"/>
                </a:solidFill>
              </a:rPr>
              <a:t>Configuration</a:t>
            </a:r>
          </a:p>
        </p:txBody>
      </p:sp>
      <p:sp>
        <p:nvSpPr>
          <p:cNvPr id="53" name="Freeform 430">
            <a:extLst>
              <a:ext uri="{FF2B5EF4-FFF2-40B4-BE49-F238E27FC236}">
                <a16:creationId xmlns:a16="http://schemas.microsoft.com/office/drawing/2014/main" id="{CCE11B5D-EF37-E648-B1AB-ED811EB99FC7}"/>
              </a:ext>
            </a:extLst>
          </p:cNvPr>
          <p:cNvSpPr>
            <a:spLocks noChangeArrowheads="1"/>
          </p:cNvSpPr>
          <p:nvPr/>
        </p:nvSpPr>
        <p:spPr bwMode="auto">
          <a:xfrm rot="10800000" flipV="1">
            <a:off x="7825205" y="6181060"/>
            <a:ext cx="3348270" cy="59336"/>
          </a:xfrm>
          <a:custGeom>
            <a:avLst/>
            <a:gdLst>
              <a:gd name="T0" fmla="*/ 3249 w 3265"/>
              <a:gd name="T1" fmla="*/ 31 h 32"/>
              <a:gd name="T2" fmla="*/ 15 w 3265"/>
              <a:gd name="T3" fmla="*/ 31 h 32"/>
              <a:gd name="T4" fmla="*/ 15 w 3265"/>
              <a:gd name="T5" fmla="*/ 31 h 32"/>
              <a:gd name="T6" fmla="*/ 0 w 3265"/>
              <a:gd name="T7" fmla="*/ 16 h 32"/>
              <a:gd name="T8" fmla="*/ 0 w 3265"/>
              <a:gd name="T9" fmla="*/ 16 h 32"/>
              <a:gd name="T10" fmla="*/ 15 w 3265"/>
              <a:gd name="T11" fmla="*/ 0 h 32"/>
              <a:gd name="T12" fmla="*/ 3249 w 3265"/>
              <a:gd name="T13" fmla="*/ 0 h 32"/>
              <a:gd name="T14" fmla="*/ 3249 w 3265"/>
              <a:gd name="T15" fmla="*/ 0 h 32"/>
              <a:gd name="T16" fmla="*/ 3264 w 3265"/>
              <a:gd name="T17" fmla="*/ 16 h 32"/>
              <a:gd name="T18" fmla="*/ 3264 w 3265"/>
              <a:gd name="T19" fmla="*/ 16 h 32"/>
              <a:gd name="T20" fmla="*/ 3249 w 3265"/>
              <a:gd name="T2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5" h="32">
                <a:moveTo>
                  <a:pt x="3249" y="31"/>
                </a:moveTo>
                <a:lnTo>
                  <a:pt x="15" y="31"/>
                </a:lnTo>
                <a:lnTo>
                  <a:pt x="15" y="31"/>
                </a:lnTo>
                <a:cubicBezTo>
                  <a:pt x="7" y="31"/>
                  <a:pt x="0" y="24"/>
                  <a:pt x="0" y="16"/>
                </a:cubicBezTo>
                <a:lnTo>
                  <a:pt x="0" y="16"/>
                </a:lnTo>
                <a:cubicBezTo>
                  <a:pt x="0" y="8"/>
                  <a:pt x="7" y="0"/>
                  <a:pt x="15" y="0"/>
                </a:cubicBezTo>
                <a:lnTo>
                  <a:pt x="3249" y="0"/>
                </a:lnTo>
                <a:lnTo>
                  <a:pt x="3249" y="0"/>
                </a:lnTo>
                <a:cubicBezTo>
                  <a:pt x="3258" y="0"/>
                  <a:pt x="3264" y="8"/>
                  <a:pt x="3264" y="16"/>
                </a:cubicBezTo>
                <a:lnTo>
                  <a:pt x="3264" y="16"/>
                </a:lnTo>
                <a:cubicBezTo>
                  <a:pt x="3264" y="24"/>
                  <a:pt x="3258" y="31"/>
                  <a:pt x="3249" y="31"/>
                </a:cubicBezTo>
              </a:path>
            </a:pathLst>
          </a:custGeom>
          <a:solidFill>
            <a:schemeClr val="accent2"/>
          </a:solidFill>
          <a:ln>
            <a:noFill/>
          </a:ln>
          <a:effectLst/>
        </p:spPr>
        <p:txBody>
          <a:bodyPr wrap="none" anchor="ctr"/>
          <a:lstStyle/>
          <a:p>
            <a:endParaRPr lang="en-US" sz="3178"/>
          </a:p>
        </p:txBody>
      </p:sp>
      <p:grpSp>
        <p:nvGrpSpPr>
          <p:cNvPr id="2" name="Group 1">
            <a:extLst>
              <a:ext uri="{FF2B5EF4-FFF2-40B4-BE49-F238E27FC236}">
                <a16:creationId xmlns:a16="http://schemas.microsoft.com/office/drawing/2014/main" id="{6EC43475-977B-434C-910B-15BB24F63FD2}"/>
              </a:ext>
            </a:extLst>
          </p:cNvPr>
          <p:cNvGrpSpPr/>
          <p:nvPr/>
        </p:nvGrpSpPr>
        <p:grpSpPr>
          <a:xfrm>
            <a:off x="169804" y="633634"/>
            <a:ext cx="4713048" cy="1322422"/>
            <a:chOff x="-56554" y="1717355"/>
            <a:chExt cx="4071021" cy="1026356"/>
          </a:xfrm>
          <a:solidFill>
            <a:schemeClr val="accent1"/>
          </a:solidFill>
        </p:grpSpPr>
        <p:sp>
          <p:nvSpPr>
            <p:cNvPr id="54" name="Rounded Rectangle 53">
              <a:extLst>
                <a:ext uri="{FF2B5EF4-FFF2-40B4-BE49-F238E27FC236}">
                  <a16:creationId xmlns:a16="http://schemas.microsoft.com/office/drawing/2014/main" id="{07A1D7DA-201A-1343-93C4-E7D0625D8D37}"/>
                </a:ext>
              </a:extLst>
            </p:cNvPr>
            <p:cNvSpPr/>
            <p:nvPr/>
          </p:nvSpPr>
          <p:spPr bwMode="auto">
            <a:xfrm>
              <a:off x="-56554" y="1717355"/>
              <a:ext cx="957943" cy="1026356"/>
            </a:xfrm>
            <a:prstGeom prst="roundRect">
              <a:avLst>
                <a:gd name="adj" fmla="val 8144"/>
              </a:avLst>
            </a:prstGeom>
            <a:grpFill/>
            <a:ln w="9525" cap="flat" cmpd="sng" algn="ctr">
              <a:noFill/>
              <a:prstDash val="solid"/>
              <a:round/>
              <a:headEnd type="none" w="med" len="med"/>
              <a:tailEnd type="none" w="med" len="med"/>
            </a:ln>
            <a:effectLst/>
          </p:spPr>
          <p:txBody>
            <a:bodyPr vert="horz" wrap="square" lIns="0" tIns="44503" rIns="0" bIns="44503" numCol="1" rtlCol="0" anchor="t" anchorCtr="0" compatLnSpc="1">
              <a:prstTxWarp prst="textNoShape">
                <a:avLst/>
              </a:prstTxWarp>
              <a:noAutofit/>
            </a:bodyPr>
            <a:lstStyle/>
            <a:p>
              <a:pPr defTabSz="890031"/>
              <a:r>
                <a:rPr lang="en-US" sz="1168" dirty="0">
                  <a:solidFill>
                    <a:schemeClr val="bg1"/>
                  </a:solidFill>
                  <a:latin typeface="Calibri Light" panose="020F0302020204030204" pitchFamily="34" charset="0"/>
                  <a:cs typeface="Calibri Light" panose="020F0302020204030204" pitchFamily="34" charset="0"/>
                </a:rPr>
                <a:t>Deployment and Basic Setup (On-Premise/Cloud</a:t>
              </a:r>
            </a:p>
            <a:p>
              <a:pPr defTabSz="890031"/>
              <a:r>
                <a:rPr lang="en-US" sz="1168" dirty="0">
                  <a:solidFill>
                    <a:schemeClr val="bg1"/>
                  </a:solidFill>
                  <a:latin typeface="Calibri Light" panose="020F0302020204030204" pitchFamily="34" charset="0"/>
                  <a:cs typeface="Calibri Light" panose="020F0302020204030204" pitchFamily="34" charset="0"/>
                </a:rPr>
                <a:t>User Attribute Finalization, HE system integration</a:t>
              </a:r>
            </a:p>
          </p:txBody>
        </p:sp>
        <p:sp>
          <p:nvSpPr>
            <p:cNvPr id="55" name="Rounded Rectangle 54">
              <a:extLst>
                <a:ext uri="{FF2B5EF4-FFF2-40B4-BE49-F238E27FC236}">
                  <a16:creationId xmlns:a16="http://schemas.microsoft.com/office/drawing/2014/main" id="{27C62CA9-6C87-6240-B647-267FFEF40A40}"/>
                </a:ext>
              </a:extLst>
            </p:cNvPr>
            <p:cNvSpPr/>
            <p:nvPr/>
          </p:nvSpPr>
          <p:spPr bwMode="auto">
            <a:xfrm>
              <a:off x="960430" y="1717355"/>
              <a:ext cx="957943" cy="1026356"/>
            </a:xfrm>
            <a:prstGeom prst="roundRect">
              <a:avLst>
                <a:gd name="adj" fmla="val 8144"/>
              </a:avLst>
            </a:prstGeom>
            <a:grpFill/>
            <a:ln w="9525" cap="flat" cmpd="sng" algn="ctr">
              <a:noFill/>
              <a:prstDash val="solid"/>
              <a:round/>
              <a:headEnd type="none" w="med" len="med"/>
              <a:tailEnd type="none" w="med" len="med"/>
            </a:ln>
            <a:effectLst/>
          </p:spPr>
          <p:txBody>
            <a:bodyPr vert="horz" wrap="square" lIns="0" tIns="44503" rIns="0" bIns="44503" numCol="1" rtlCol="0" anchor="t" anchorCtr="0" compatLnSpc="1">
              <a:prstTxWarp prst="textNoShape">
                <a:avLst/>
              </a:prstTxWarp>
              <a:noAutofit/>
            </a:bodyPr>
            <a:lstStyle/>
            <a:p>
              <a:pPr algn="ctr"/>
              <a:r>
                <a:rPr lang="en-US" sz="1168" dirty="0">
                  <a:solidFill>
                    <a:schemeClr val="bg1"/>
                  </a:solidFill>
                  <a:latin typeface="Calibri Light" panose="020F0302020204030204" pitchFamily="34" charset="0"/>
                  <a:cs typeface="Calibri Light" panose="020F0302020204030204" pitchFamily="34" charset="0"/>
                </a:rPr>
                <a:t>Design Template for User on-boarding.</a:t>
              </a:r>
            </a:p>
            <a:p>
              <a:r>
                <a:rPr lang="en-US" sz="1168" dirty="0">
                  <a:solidFill>
                    <a:schemeClr val="bg1"/>
                  </a:solidFill>
                  <a:latin typeface="Calibri Light" panose="020F0302020204030204" pitchFamily="34" charset="0"/>
                  <a:cs typeface="Calibri Light" panose="020F0302020204030204" pitchFamily="34" charset="0"/>
                </a:rPr>
                <a:t>Joiners</a:t>
              </a:r>
            </a:p>
            <a:p>
              <a:r>
                <a:rPr lang="en-US" sz="1168" dirty="0">
                  <a:solidFill>
                    <a:schemeClr val="bg1"/>
                  </a:solidFill>
                  <a:latin typeface="Calibri Light" panose="020F0302020204030204" pitchFamily="34" charset="0"/>
                  <a:cs typeface="Calibri Light" panose="020F0302020204030204" pitchFamily="34" charset="0"/>
                </a:rPr>
                <a:t>Movers</a:t>
              </a:r>
            </a:p>
            <a:p>
              <a:r>
                <a:rPr lang="en-US" sz="1168" dirty="0">
                  <a:solidFill>
                    <a:schemeClr val="bg1"/>
                  </a:solidFill>
                  <a:latin typeface="Calibri Light" panose="020F0302020204030204" pitchFamily="34" charset="0"/>
                  <a:cs typeface="Calibri Light" panose="020F0302020204030204" pitchFamily="34" charset="0"/>
                </a:rPr>
                <a:t>Leavers</a:t>
              </a:r>
            </a:p>
          </p:txBody>
        </p:sp>
        <p:sp>
          <p:nvSpPr>
            <p:cNvPr id="56" name="Rounded Rectangle 55">
              <a:extLst>
                <a:ext uri="{FF2B5EF4-FFF2-40B4-BE49-F238E27FC236}">
                  <a16:creationId xmlns:a16="http://schemas.microsoft.com/office/drawing/2014/main" id="{839F4EE4-7272-7848-AB9C-EA594380CB55}"/>
                </a:ext>
              </a:extLst>
            </p:cNvPr>
            <p:cNvSpPr/>
            <p:nvPr/>
          </p:nvSpPr>
          <p:spPr bwMode="auto">
            <a:xfrm>
              <a:off x="1987768" y="1717355"/>
              <a:ext cx="1014285" cy="1026356"/>
            </a:xfrm>
            <a:prstGeom prst="roundRect">
              <a:avLst>
                <a:gd name="adj" fmla="val 8144"/>
              </a:avLst>
            </a:prstGeom>
            <a:grpFill/>
            <a:ln w="9525" cap="flat" cmpd="sng" algn="ctr">
              <a:noFill/>
              <a:prstDash val="solid"/>
              <a:round/>
              <a:headEnd type="none" w="med" len="med"/>
              <a:tailEnd type="none" w="med" len="med"/>
            </a:ln>
            <a:effectLst/>
          </p:spPr>
          <p:txBody>
            <a:bodyPr vert="horz" wrap="square" lIns="0" tIns="44503" rIns="0" bIns="44503" numCol="1" rtlCol="0" anchor="t" anchorCtr="0" compatLnSpc="1">
              <a:prstTxWarp prst="textNoShape">
                <a:avLst/>
              </a:prstTxWarp>
              <a:noAutofit/>
            </a:bodyPr>
            <a:lstStyle/>
            <a:p>
              <a:pPr defTabSz="890031"/>
              <a:r>
                <a:rPr lang="en-US" sz="1168" dirty="0">
                  <a:solidFill>
                    <a:schemeClr val="bg1"/>
                  </a:solidFill>
                  <a:latin typeface="Calibri Light" panose="020F0302020204030204" pitchFamily="34" charset="0"/>
                  <a:cs typeface="Calibri Light" panose="020F0302020204030204" pitchFamily="34" charset="0"/>
                </a:rPr>
                <a:t>Common Naming Policies, Email Notification Templates, SMTP Configurations etc.</a:t>
              </a:r>
            </a:p>
          </p:txBody>
        </p:sp>
        <p:sp>
          <p:nvSpPr>
            <p:cNvPr id="57" name="Rounded Rectangle 56">
              <a:extLst>
                <a:ext uri="{FF2B5EF4-FFF2-40B4-BE49-F238E27FC236}">
                  <a16:creationId xmlns:a16="http://schemas.microsoft.com/office/drawing/2014/main" id="{D2EA931B-1842-E142-A307-781DA2A924EB}"/>
                </a:ext>
              </a:extLst>
            </p:cNvPr>
            <p:cNvSpPr/>
            <p:nvPr/>
          </p:nvSpPr>
          <p:spPr bwMode="auto">
            <a:xfrm>
              <a:off x="3056524" y="1717355"/>
              <a:ext cx="957943" cy="1026356"/>
            </a:xfrm>
            <a:prstGeom prst="roundRect">
              <a:avLst>
                <a:gd name="adj" fmla="val 8144"/>
              </a:avLst>
            </a:prstGeom>
            <a:grpFill/>
            <a:ln w="9525" cap="flat" cmpd="sng" algn="ctr">
              <a:noFill/>
              <a:prstDash val="solid"/>
              <a:round/>
              <a:headEnd type="none" w="med" len="med"/>
              <a:tailEnd type="none" w="med" len="med"/>
            </a:ln>
            <a:effectLst/>
          </p:spPr>
          <p:txBody>
            <a:bodyPr vert="horz" wrap="square" lIns="0" tIns="44503" rIns="0" bIns="44503" numCol="1" rtlCol="0" anchor="t" anchorCtr="0" compatLnSpc="1">
              <a:prstTxWarp prst="textNoShape">
                <a:avLst/>
              </a:prstTxWarp>
              <a:noAutofit/>
            </a:bodyPr>
            <a:lstStyle/>
            <a:p>
              <a:pPr defTabSz="890031"/>
              <a:r>
                <a:rPr lang="en-US" sz="1168" dirty="0">
                  <a:solidFill>
                    <a:schemeClr val="bg1"/>
                  </a:solidFill>
                  <a:latin typeface="Calibri Light" panose="020F0302020204030204" pitchFamily="34" charset="0"/>
                  <a:cs typeface="Calibri Light" panose="020F0302020204030204" pitchFamily="34" charset="0"/>
                </a:rPr>
                <a:t>Define Authoritative source for user login to IDAM system by connecting to Directories</a:t>
              </a:r>
            </a:p>
          </p:txBody>
        </p:sp>
      </p:grpSp>
      <p:grpSp>
        <p:nvGrpSpPr>
          <p:cNvPr id="3" name="Group 2">
            <a:extLst>
              <a:ext uri="{FF2B5EF4-FFF2-40B4-BE49-F238E27FC236}">
                <a16:creationId xmlns:a16="http://schemas.microsoft.com/office/drawing/2014/main" id="{C9924635-CFB2-E842-97DE-6821B79FB7AA}"/>
              </a:ext>
            </a:extLst>
          </p:cNvPr>
          <p:cNvGrpSpPr/>
          <p:nvPr/>
        </p:nvGrpSpPr>
        <p:grpSpPr>
          <a:xfrm>
            <a:off x="338970" y="3584141"/>
            <a:ext cx="2882891" cy="2545322"/>
            <a:chOff x="269779" y="2713142"/>
            <a:chExt cx="1985283" cy="1961199"/>
          </a:xfrm>
          <a:solidFill>
            <a:schemeClr val="accent3"/>
          </a:solidFill>
        </p:grpSpPr>
        <p:sp>
          <p:nvSpPr>
            <p:cNvPr id="58" name="Rounded Rectangle 57">
              <a:extLst>
                <a:ext uri="{FF2B5EF4-FFF2-40B4-BE49-F238E27FC236}">
                  <a16:creationId xmlns:a16="http://schemas.microsoft.com/office/drawing/2014/main" id="{D6A5D980-9E37-DB4A-A792-680223609012}"/>
                </a:ext>
              </a:extLst>
            </p:cNvPr>
            <p:cNvSpPr/>
            <p:nvPr/>
          </p:nvSpPr>
          <p:spPr bwMode="auto">
            <a:xfrm>
              <a:off x="269779" y="2713142"/>
              <a:ext cx="957943" cy="957943"/>
            </a:xfrm>
            <a:prstGeom prst="roundRect">
              <a:avLst>
                <a:gd name="adj" fmla="val 8144"/>
              </a:avLst>
            </a:prstGeom>
            <a:grpFill/>
            <a:ln w="9525" cap="flat" cmpd="sng" algn="ctr">
              <a:noFill/>
              <a:prstDash val="solid"/>
              <a:round/>
              <a:headEnd type="none" w="med" len="med"/>
              <a:tailEnd type="none" w="med" len="med"/>
            </a:ln>
            <a:effectLst/>
          </p:spPr>
          <p:txBody>
            <a:bodyPr vert="horz" wrap="square" lIns="44503" tIns="44503" rIns="44503" bIns="44503" numCol="1" rtlCol="0" anchor="t" anchorCtr="0" compatLnSpc="1">
              <a:prstTxWarp prst="textNoShape">
                <a:avLst/>
              </a:prstTxWarp>
              <a:noAutofit/>
            </a:bodyPr>
            <a:lstStyle/>
            <a:p>
              <a:pPr algn="ctr"/>
              <a:r>
                <a:rPr lang="en-US" sz="1168" dirty="0">
                  <a:solidFill>
                    <a:srgbClr val="191919"/>
                  </a:solidFill>
                  <a:latin typeface="Calibri Light" panose="020F0302020204030204" pitchFamily="34" charset="0"/>
                  <a:cs typeface="Calibri Light" panose="020F0302020204030204" pitchFamily="34" charset="0"/>
                </a:rPr>
                <a:t>Bucketize the Applications into Different Categories Simple, Medium, Complex. </a:t>
              </a:r>
            </a:p>
          </p:txBody>
        </p:sp>
        <p:sp>
          <p:nvSpPr>
            <p:cNvPr id="59" name="Rounded Rectangle 58">
              <a:extLst>
                <a:ext uri="{FF2B5EF4-FFF2-40B4-BE49-F238E27FC236}">
                  <a16:creationId xmlns:a16="http://schemas.microsoft.com/office/drawing/2014/main" id="{0CBA45D4-4333-AF47-A7E4-11BA7FB63103}"/>
                </a:ext>
              </a:extLst>
            </p:cNvPr>
            <p:cNvSpPr/>
            <p:nvPr/>
          </p:nvSpPr>
          <p:spPr bwMode="auto">
            <a:xfrm>
              <a:off x="1297119" y="2713142"/>
              <a:ext cx="957943" cy="957943"/>
            </a:xfrm>
            <a:prstGeom prst="roundRect">
              <a:avLst>
                <a:gd name="adj" fmla="val 8144"/>
              </a:avLst>
            </a:prstGeom>
            <a:grpFill/>
            <a:ln w="9525" cap="flat" cmpd="sng" algn="ctr">
              <a:noFill/>
              <a:prstDash val="solid"/>
              <a:round/>
              <a:headEnd type="none" w="med" len="med"/>
              <a:tailEnd type="none" w="med" len="med"/>
            </a:ln>
            <a:effectLst/>
          </p:spPr>
          <p:txBody>
            <a:bodyPr vert="horz" wrap="square" lIns="44503" tIns="44503" rIns="44503" bIns="44503" numCol="1" rtlCol="0" anchor="t" anchorCtr="0" compatLnSpc="1">
              <a:prstTxWarp prst="textNoShape">
                <a:avLst/>
              </a:prstTxWarp>
              <a:noAutofit/>
            </a:bodyPr>
            <a:lstStyle/>
            <a:p>
              <a:pPr algn="ctr"/>
              <a:r>
                <a:rPr lang="en-US" sz="1168" dirty="0">
                  <a:solidFill>
                    <a:srgbClr val="191919"/>
                  </a:solidFill>
                  <a:latin typeface="Calibri Light" panose="020F0302020204030204" pitchFamily="34" charset="0"/>
                  <a:cs typeface="Calibri Light" panose="020F0302020204030204" pitchFamily="34" charset="0"/>
                </a:rPr>
                <a:t>Checkout applications and define connectors for Automated Provisioning and De-Provisioning</a:t>
              </a:r>
            </a:p>
          </p:txBody>
        </p:sp>
        <p:sp>
          <p:nvSpPr>
            <p:cNvPr id="60" name="Rounded Rectangle 59">
              <a:extLst>
                <a:ext uri="{FF2B5EF4-FFF2-40B4-BE49-F238E27FC236}">
                  <a16:creationId xmlns:a16="http://schemas.microsoft.com/office/drawing/2014/main" id="{75591C2E-E56A-B84E-BAD2-F55FDA876FF8}"/>
                </a:ext>
              </a:extLst>
            </p:cNvPr>
            <p:cNvSpPr/>
            <p:nvPr/>
          </p:nvSpPr>
          <p:spPr bwMode="auto">
            <a:xfrm>
              <a:off x="269779" y="3716398"/>
              <a:ext cx="957943" cy="957943"/>
            </a:xfrm>
            <a:prstGeom prst="roundRect">
              <a:avLst>
                <a:gd name="adj" fmla="val 8144"/>
              </a:avLst>
            </a:prstGeom>
            <a:grpFill/>
            <a:ln w="9525" cap="flat" cmpd="sng" algn="ctr">
              <a:noFill/>
              <a:prstDash val="solid"/>
              <a:round/>
              <a:headEnd type="none" w="med" len="med"/>
              <a:tailEnd type="none" w="med" len="med"/>
            </a:ln>
            <a:effectLst/>
          </p:spPr>
          <p:txBody>
            <a:bodyPr vert="horz" wrap="square" lIns="44503" tIns="44503" rIns="44503" bIns="44503" numCol="1" rtlCol="0" anchor="t" anchorCtr="0" compatLnSpc="1">
              <a:prstTxWarp prst="textNoShape">
                <a:avLst/>
              </a:prstTxWarp>
              <a:noAutofit/>
            </a:bodyPr>
            <a:lstStyle/>
            <a:p>
              <a:pPr algn="ctr"/>
              <a:r>
                <a:rPr lang="en-US" sz="1168" dirty="0">
                  <a:solidFill>
                    <a:srgbClr val="191919"/>
                  </a:solidFill>
                  <a:latin typeface="Calibri Light" panose="020F0302020204030204" pitchFamily="34" charset="0"/>
                  <a:cs typeface="Calibri Light" panose="020F0302020204030204" pitchFamily="34" charset="0"/>
                </a:rPr>
                <a:t>Naming Policies, Entitlement Layer, Rules, Ownership configuration, Role Mining etc.</a:t>
              </a:r>
            </a:p>
          </p:txBody>
        </p:sp>
        <p:sp>
          <p:nvSpPr>
            <p:cNvPr id="61" name="Rounded Rectangle 60">
              <a:extLst>
                <a:ext uri="{FF2B5EF4-FFF2-40B4-BE49-F238E27FC236}">
                  <a16:creationId xmlns:a16="http://schemas.microsoft.com/office/drawing/2014/main" id="{4CCDF5C2-6CEC-2A4D-BABD-65C5AD1C4649}"/>
                </a:ext>
              </a:extLst>
            </p:cNvPr>
            <p:cNvSpPr/>
            <p:nvPr/>
          </p:nvSpPr>
          <p:spPr bwMode="auto">
            <a:xfrm>
              <a:off x="1297117" y="3716398"/>
              <a:ext cx="957943" cy="957943"/>
            </a:xfrm>
            <a:prstGeom prst="roundRect">
              <a:avLst>
                <a:gd name="adj" fmla="val 8144"/>
              </a:avLst>
            </a:prstGeom>
            <a:grpFill/>
            <a:ln w="9525" cap="flat" cmpd="sng" algn="ctr">
              <a:noFill/>
              <a:prstDash val="solid"/>
              <a:round/>
              <a:headEnd type="none" w="med" len="med"/>
              <a:tailEnd type="none" w="med" len="med"/>
            </a:ln>
            <a:effectLst/>
          </p:spPr>
          <p:txBody>
            <a:bodyPr vert="horz" wrap="square" lIns="44503" tIns="44503" rIns="44503" bIns="44503" numCol="1" rtlCol="0" anchor="t" anchorCtr="0" compatLnSpc="1">
              <a:prstTxWarp prst="textNoShape">
                <a:avLst/>
              </a:prstTxWarp>
              <a:noAutofit/>
            </a:bodyPr>
            <a:lstStyle/>
            <a:p>
              <a:pPr algn="ctr"/>
              <a:r>
                <a:rPr lang="en-US" sz="1168" dirty="0">
                  <a:solidFill>
                    <a:srgbClr val="191919"/>
                  </a:solidFill>
                  <a:latin typeface="Calibri Light" panose="020F0302020204030204" pitchFamily="34" charset="0"/>
                  <a:cs typeface="Calibri Light" panose="020F0302020204030204" pitchFamily="34" charset="0"/>
                </a:rPr>
                <a:t>Fulfilment Workflow, Approval Workflows, Custom logic building, Notification configuration</a:t>
              </a:r>
            </a:p>
          </p:txBody>
        </p:sp>
      </p:grpSp>
      <p:grpSp>
        <p:nvGrpSpPr>
          <p:cNvPr id="11" name="Group 10">
            <a:extLst>
              <a:ext uri="{FF2B5EF4-FFF2-40B4-BE49-F238E27FC236}">
                <a16:creationId xmlns:a16="http://schemas.microsoft.com/office/drawing/2014/main" id="{9B0ACB7E-A928-784D-83CB-4EF5CDDAC185}"/>
              </a:ext>
            </a:extLst>
          </p:cNvPr>
          <p:cNvGrpSpPr/>
          <p:nvPr/>
        </p:nvGrpSpPr>
        <p:grpSpPr>
          <a:xfrm>
            <a:off x="9798509" y="938685"/>
            <a:ext cx="1460085" cy="5161373"/>
            <a:chOff x="6963450" y="575667"/>
            <a:chExt cx="973570" cy="3976896"/>
          </a:xfrm>
          <a:solidFill>
            <a:schemeClr val="accent2"/>
          </a:solidFill>
        </p:grpSpPr>
        <p:sp>
          <p:nvSpPr>
            <p:cNvPr id="62" name="Rounded Rectangle 61">
              <a:extLst>
                <a:ext uri="{FF2B5EF4-FFF2-40B4-BE49-F238E27FC236}">
                  <a16:creationId xmlns:a16="http://schemas.microsoft.com/office/drawing/2014/main" id="{333C5602-6BE0-044F-8915-A3C968C86629}"/>
                </a:ext>
              </a:extLst>
            </p:cNvPr>
            <p:cNvSpPr/>
            <p:nvPr/>
          </p:nvSpPr>
          <p:spPr bwMode="auto">
            <a:xfrm>
              <a:off x="6963450" y="575667"/>
              <a:ext cx="957943" cy="957943"/>
            </a:xfrm>
            <a:prstGeom prst="roundRect">
              <a:avLst>
                <a:gd name="adj" fmla="val 8144"/>
              </a:avLst>
            </a:prstGeom>
            <a:grpFill/>
            <a:ln w="9525" cap="flat" cmpd="sng" algn="ctr">
              <a:noFill/>
              <a:prstDash val="solid"/>
              <a:round/>
              <a:headEnd type="none" w="med" len="med"/>
              <a:tailEnd type="none" w="med" len="med"/>
            </a:ln>
            <a:effectLst/>
          </p:spPr>
          <p:txBody>
            <a:bodyPr vert="horz" wrap="square" lIns="44503" tIns="44503" rIns="44503" bIns="44503" numCol="1" rtlCol="0" anchor="t" anchorCtr="0" compatLnSpc="1">
              <a:prstTxWarp prst="textNoShape">
                <a:avLst/>
              </a:prstTxWarp>
              <a:noAutofit/>
            </a:bodyPr>
            <a:lstStyle/>
            <a:p>
              <a:pPr algn="ctr"/>
              <a:r>
                <a:rPr lang="en-US" sz="1168" dirty="0">
                  <a:solidFill>
                    <a:schemeClr val="bg1"/>
                  </a:solidFill>
                  <a:latin typeface="Calibri Light" panose="020F0302020204030204" pitchFamily="34" charset="0"/>
                  <a:cs typeface="Calibri Light" panose="020F0302020204030204" pitchFamily="34" charset="0"/>
                </a:rPr>
                <a:t>User Re-Certification Configuration based on Business requirements for each apps.</a:t>
              </a:r>
            </a:p>
          </p:txBody>
        </p:sp>
        <p:sp>
          <p:nvSpPr>
            <p:cNvPr id="63" name="Rounded Rectangle 62">
              <a:extLst>
                <a:ext uri="{FF2B5EF4-FFF2-40B4-BE49-F238E27FC236}">
                  <a16:creationId xmlns:a16="http://schemas.microsoft.com/office/drawing/2014/main" id="{CDF73453-A49F-A64E-8D2D-6C6D64F6357D}"/>
                </a:ext>
              </a:extLst>
            </p:cNvPr>
            <p:cNvSpPr/>
            <p:nvPr/>
          </p:nvSpPr>
          <p:spPr bwMode="auto">
            <a:xfrm>
              <a:off x="6963450" y="1581839"/>
              <a:ext cx="957943" cy="957943"/>
            </a:xfrm>
            <a:prstGeom prst="roundRect">
              <a:avLst>
                <a:gd name="adj" fmla="val 8144"/>
              </a:avLst>
            </a:prstGeom>
            <a:grpFill/>
            <a:ln w="9525" cap="flat" cmpd="sng" algn="ctr">
              <a:noFill/>
              <a:prstDash val="solid"/>
              <a:round/>
              <a:headEnd type="none" w="med" len="med"/>
              <a:tailEnd type="none" w="med" len="med"/>
            </a:ln>
            <a:effectLst/>
          </p:spPr>
          <p:txBody>
            <a:bodyPr vert="horz" wrap="square" lIns="44503" tIns="44503" rIns="44503" bIns="44503" numCol="1" rtlCol="0" anchor="t" anchorCtr="0" compatLnSpc="1">
              <a:prstTxWarp prst="textNoShape">
                <a:avLst/>
              </a:prstTxWarp>
              <a:noAutofit/>
            </a:bodyPr>
            <a:lstStyle/>
            <a:p>
              <a:pPr algn="ctr"/>
              <a:r>
                <a:rPr lang="en-US" sz="1168" dirty="0">
                  <a:solidFill>
                    <a:schemeClr val="bg1"/>
                  </a:solidFill>
                  <a:latin typeface="Calibri Light" panose="020F0302020204030204" pitchFamily="34" charset="0"/>
                  <a:cs typeface="Calibri Light" panose="020F0302020204030204" pitchFamily="34" charset="0"/>
                </a:rPr>
                <a:t>Orphan Account Re-Certifications process configurations to identify orphan account, &amp; mitigate them</a:t>
              </a:r>
            </a:p>
          </p:txBody>
        </p:sp>
        <p:sp>
          <p:nvSpPr>
            <p:cNvPr id="64" name="Rounded Rectangle 63">
              <a:extLst>
                <a:ext uri="{FF2B5EF4-FFF2-40B4-BE49-F238E27FC236}">
                  <a16:creationId xmlns:a16="http://schemas.microsoft.com/office/drawing/2014/main" id="{377B0B04-E7CD-F448-B7D6-4FA7F2357F12}"/>
                </a:ext>
              </a:extLst>
            </p:cNvPr>
            <p:cNvSpPr/>
            <p:nvPr/>
          </p:nvSpPr>
          <p:spPr bwMode="auto">
            <a:xfrm>
              <a:off x="6969279" y="2588011"/>
              <a:ext cx="957943" cy="957943"/>
            </a:xfrm>
            <a:prstGeom prst="roundRect">
              <a:avLst>
                <a:gd name="adj" fmla="val 8144"/>
              </a:avLst>
            </a:prstGeom>
            <a:grpFill/>
            <a:ln w="9525" cap="flat" cmpd="sng" algn="ctr">
              <a:noFill/>
              <a:prstDash val="solid"/>
              <a:round/>
              <a:headEnd type="none" w="med" len="med"/>
              <a:tailEnd type="none" w="med" len="med"/>
            </a:ln>
            <a:effectLst/>
          </p:spPr>
          <p:txBody>
            <a:bodyPr vert="horz" wrap="square" lIns="44503" tIns="44503" rIns="44503" bIns="44503" numCol="1" rtlCol="0" anchor="t" anchorCtr="0" compatLnSpc="1">
              <a:prstTxWarp prst="textNoShape">
                <a:avLst/>
              </a:prstTxWarp>
              <a:noAutofit/>
            </a:bodyPr>
            <a:lstStyle/>
            <a:p>
              <a:pPr algn="ctr"/>
              <a:r>
                <a:rPr lang="en-US" sz="1168" dirty="0">
                  <a:solidFill>
                    <a:schemeClr val="bg1"/>
                  </a:solidFill>
                  <a:latin typeface="Calibri Light" panose="020F0302020204030204" pitchFamily="34" charset="0"/>
                  <a:cs typeface="Calibri Light" panose="020F0302020204030204" pitchFamily="34" charset="0"/>
                </a:rPr>
                <a:t>Building Audit &amp; Compliance system. Reporting and Dashboard for different Stakeholders</a:t>
              </a:r>
            </a:p>
          </p:txBody>
        </p:sp>
        <p:sp>
          <p:nvSpPr>
            <p:cNvPr id="65" name="Rounded Rectangle 64">
              <a:extLst>
                <a:ext uri="{FF2B5EF4-FFF2-40B4-BE49-F238E27FC236}">
                  <a16:creationId xmlns:a16="http://schemas.microsoft.com/office/drawing/2014/main" id="{E79FE6D7-1FCB-604E-9A61-6B14C69B0796}"/>
                </a:ext>
              </a:extLst>
            </p:cNvPr>
            <p:cNvSpPr/>
            <p:nvPr/>
          </p:nvSpPr>
          <p:spPr bwMode="auto">
            <a:xfrm>
              <a:off x="6979077" y="3594620"/>
              <a:ext cx="957943" cy="957943"/>
            </a:xfrm>
            <a:prstGeom prst="roundRect">
              <a:avLst>
                <a:gd name="adj" fmla="val 8144"/>
              </a:avLst>
            </a:prstGeom>
            <a:grpFill/>
            <a:ln w="9525" cap="flat" cmpd="sng" algn="ctr">
              <a:noFill/>
              <a:prstDash val="solid"/>
              <a:round/>
              <a:headEnd type="none" w="med" len="med"/>
              <a:tailEnd type="none" w="med" len="med"/>
            </a:ln>
            <a:effectLst/>
          </p:spPr>
          <p:txBody>
            <a:bodyPr vert="horz" wrap="square" lIns="44503" tIns="44503" rIns="44503" bIns="44503" numCol="1" rtlCol="0" anchor="t" anchorCtr="0" compatLnSpc="1">
              <a:prstTxWarp prst="textNoShape">
                <a:avLst/>
              </a:prstTxWarp>
              <a:noAutofit/>
            </a:bodyPr>
            <a:lstStyle/>
            <a:p>
              <a:pPr algn="ctr"/>
              <a:r>
                <a:rPr lang="en-US" sz="1168" dirty="0">
                  <a:solidFill>
                    <a:schemeClr val="bg1"/>
                  </a:solidFill>
                  <a:latin typeface="Calibri Light" panose="020F0302020204030204" pitchFamily="34" charset="0"/>
                  <a:cs typeface="Calibri Light" panose="020F0302020204030204" pitchFamily="34" charset="0"/>
                </a:rPr>
                <a:t>SODs for within Application, for Makers and checkers,</a:t>
              </a:r>
            </a:p>
            <a:p>
              <a:pPr algn="ctr"/>
              <a:r>
                <a:rPr lang="en-US" sz="1168" dirty="0">
                  <a:solidFill>
                    <a:schemeClr val="bg1"/>
                  </a:solidFill>
                  <a:latin typeface="Calibri Light" panose="020F0302020204030204" pitchFamily="34" charset="0"/>
                  <a:cs typeface="Calibri Light" panose="020F0302020204030204" pitchFamily="34" charset="0"/>
                </a:rPr>
                <a:t>SOD across applications</a:t>
              </a:r>
            </a:p>
          </p:txBody>
        </p:sp>
      </p:grpSp>
      <p:sp>
        <p:nvSpPr>
          <p:cNvPr id="66" name="TextBox 65">
            <a:extLst>
              <a:ext uri="{FF2B5EF4-FFF2-40B4-BE49-F238E27FC236}">
                <a16:creationId xmlns:a16="http://schemas.microsoft.com/office/drawing/2014/main" id="{5FFF65FB-12AF-FB4C-9B3D-FA490BCD0204}"/>
              </a:ext>
            </a:extLst>
          </p:cNvPr>
          <p:cNvSpPr txBox="1"/>
          <p:nvPr/>
        </p:nvSpPr>
        <p:spPr>
          <a:xfrm>
            <a:off x="6678466" y="4241541"/>
            <a:ext cx="2710343" cy="1934440"/>
          </a:xfrm>
          <a:prstGeom prst="rect">
            <a:avLst/>
          </a:prstGeom>
          <a:noFill/>
        </p:spPr>
        <p:txBody>
          <a:bodyPr wrap="square" rtlCol="0" anchor="t">
            <a:spAutoFit/>
          </a:bodyPr>
          <a:lstStyle/>
          <a:p>
            <a:pPr marL="227144" indent="-171517" algn="l">
              <a:spcAft>
                <a:spcPts val="292"/>
              </a:spcAft>
              <a:buFont typeface="Wingdings" panose="05000000000000000000" pitchFamily="2" charset="2"/>
              <a:buChar char="§"/>
            </a:pPr>
            <a:r>
              <a:rPr lang="en-US" sz="1298" dirty="0">
                <a:solidFill>
                  <a:schemeClr val="accent5"/>
                </a:solidFill>
                <a:latin typeface="Calibri" panose="020F0502020204030204" pitchFamily="34" charset="0"/>
                <a:cs typeface="Calibri" panose="020F0502020204030204" pitchFamily="34" charset="0"/>
              </a:rPr>
              <a:t>Who has access to what</a:t>
            </a:r>
          </a:p>
          <a:p>
            <a:pPr marL="227144" indent="-171517" algn="l">
              <a:spcAft>
                <a:spcPts val="292"/>
              </a:spcAft>
              <a:buFont typeface="Wingdings" panose="05000000000000000000" pitchFamily="2" charset="2"/>
              <a:buChar char="§"/>
            </a:pPr>
            <a:r>
              <a:rPr lang="en-US" sz="1298" dirty="0">
                <a:solidFill>
                  <a:schemeClr val="accent5"/>
                </a:solidFill>
                <a:latin typeface="Calibri" panose="020F0502020204030204" pitchFamily="34" charset="0"/>
                <a:cs typeface="Calibri" panose="020F0502020204030204" pitchFamily="34" charset="0"/>
              </a:rPr>
              <a:t>User Re-Certifications</a:t>
            </a:r>
          </a:p>
          <a:p>
            <a:pPr marL="227144" indent="-171517" algn="l">
              <a:spcAft>
                <a:spcPts val="292"/>
              </a:spcAft>
              <a:buFont typeface="Wingdings" panose="05000000000000000000" pitchFamily="2" charset="2"/>
              <a:buChar char="§"/>
            </a:pPr>
            <a:r>
              <a:rPr lang="en-US" sz="1298" spc="-14" dirty="0">
                <a:solidFill>
                  <a:schemeClr val="accent5"/>
                </a:solidFill>
                <a:latin typeface="Calibri" panose="020F0502020204030204" pitchFamily="34" charset="0"/>
                <a:ea typeface="Source Sans Pro" panose="020B0503030403020204" pitchFamily="34" charset="0"/>
                <a:cs typeface="Calibri" panose="020F0502020204030204" pitchFamily="34" charset="0"/>
              </a:rPr>
              <a:t>Orphan Account Management</a:t>
            </a:r>
          </a:p>
          <a:p>
            <a:pPr marL="227144" indent="-171517" algn="l">
              <a:spcAft>
                <a:spcPts val="292"/>
              </a:spcAft>
              <a:buFont typeface="Wingdings" panose="05000000000000000000" pitchFamily="2" charset="2"/>
              <a:buChar char="§"/>
            </a:pPr>
            <a:r>
              <a:rPr lang="en-US" sz="1298" spc="-14" dirty="0">
                <a:solidFill>
                  <a:schemeClr val="accent5"/>
                </a:solidFill>
                <a:latin typeface="Calibri" panose="020F0502020204030204" pitchFamily="34" charset="0"/>
                <a:ea typeface="Source Sans Pro" panose="020B0503030403020204" pitchFamily="34" charset="0"/>
                <a:cs typeface="Calibri" panose="020F0502020204030204" pitchFamily="34" charset="0"/>
              </a:rPr>
              <a:t>Approval &amp; Audit Compliance</a:t>
            </a:r>
          </a:p>
          <a:p>
            <a:pPr marL="227144" indent="-171517" algn="l">
              <a:spcAft>
                <a:spcPts val="292"/>
              </a:spcAft>
              <a:buFont typeface="Wingdings" panose="05000000000000000000" pitchFamily="2" charset="2"/>
              <a:buChar char="§"/>
            </a:pPr>
            <a:r>
              <a:rPr lang="en-US" sz="1298" spc="-14" dirty="0">
                <a:solidFill>
                  <a:schemeClr val="accent5"/>
                </a:solidFill>
                <a:latin typeface="Calibri" panose="020F0502020204030204" pitchFamily="34" charset="0"/>
                <a:ea typeface="Source Sans Pro" panose="020B0503030403020204" pitchFamily="34" charset="0"/>
                <a:cs typeface="Calibri" panose="020F0502020204030204" pitchFamily="34" charset="0"/>
              </a:rPr>
              <a:t>Segregation of Duties</a:t>
            </a:r>
          </a:p>
          <a:p>
            <a:pPr marL="227144" indent="-171517" algn="l">
              <a:spcAft>
                <a:spcPts val="292"/>
              </a:spcAft>
              <a:buFont typeface="Wingdings" panose="05000000000000000000" pitchFamily="2" charset="2"/>
              <a:buChar char="§"/>
            </a:pPr>
            <a:r>
              <a:rPr lang="en-US" sz="1298" spc="-14" dirty="0">
                <a:solidFill>
                  <a:schemeClr val="accent5"/>
                </a:solidFill>
                <a:latin typeface="Calibri" panose="020F0502020204030204" pitchFamily="34" charset="0"/>
                <a:ea typeface="Source Sans Pro" panose="020B0503030403020204" pitchFamily="34" charset="0"/>
                <a:cs typeface="Calibri" panose="020F0502020204030204" pitchFamily="34" charset="0"/>
              </a:rPr>
              <a:t>Reports and Dashboard</a:t>
            </a:r>
          </a:p>
          <a:p>
            <a:pPr marL="227144" indent="-171517" algn="l">
              <a:spcAft>
                <a:spcPts val="292"/>
              </a:spcAft>
              <a:buFont typeface="Wingdings" panose="05000000000000000000" pitchFamily="2" charset="2"/>
              <a:buChar char="§"/>
            </a:pPr>
            <a:endParaRPr lang="en-US" sz="1168" spc="-14" dirty="0">
              <a:solidFill>
                <a:schemeClr val="accent5"/>
              </a:solidFill>
              <a:latin typeface="Calibri" panose="020F0502020204030204" pitchFamily="34" charset="0"/>
              <a:ea typeface="Source Sans Pro" panose="020B0503030403020204" pitchFamily="34" charset="0"/>
              <a:cs typeface="Calibri" panose="020F0502020204030204" pitchFamily="34" charset="0"/>
            </a:endParaRPr>
          </a:p>
          <a:p>
            <a:pPr marL="227144" indent="-171517" algn="l">
              <a:spcAft>
                <a:spcPts val="292"/>
              </a:spcAft>
              <a:buFont typeface="Wingdings" panose="05000000000000000000" pitchFamily="2" charset="2"/>
              <a:buChar char="§"/>
            </a:pPr>
            <a:endParaRPr lang="en-US" sz="1265" spc="-14" dirty="0">
              <a:solidFill>
                <a:schemeClr val="accent5"/>
              </a:solidFill>
              <a:latin typeface="Source Sans Pro" panose="020B0503030403020204" pitchFamily="34" charset="0"/>
              <a:ea typeface="Source Sans Pro" panose="020B0503030403020204" pitchFamily="34" charset="0"/>
            </a:endParaRPr>
          </a:p>
        </p:txBody>
      </p:sp>
      <p:sp>
        <p:nvSpPr>
          <p:cNvPr id="4" name="Oval 3">
            <a:extLst>
              <a:ext uri="{FF2B5EF4-FFF2-40B4-BE49-F238E27FC236}">
                <a16:creationId xmlns:a16="http://schemas.microsoft.com/office/drawing/2014/main" id="{F2D4537A-2641-A148-9F50-B6A044BF33C1}"/>
              </a:ext>
            </a:extLst>
          </p:cNvPr>
          <p:cNvSpPr/>
          <p:nvPr/>
        </p:nvSpPr>
        <p:spPr bwMode="auto">
          <a:xfrm>
            <a:off x="6287108" y="1116820"/>
            <a:ext cx="421741" cy="399468"/>
          </a:xfrm>
          <a:prstGeom prst="ellipse">
            <a:avLst/>
          </a:prstGeom>
          <a:solidFill>
            <a:schemeClr val="accent1"/>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pitchFamily="34" charset="0"/>
                <a:ea typeface="+mj-ea"/>
              </a:rPr>
              <a:t>1</a:t>
            </a:r>
          </a:p>
        </p:txBody>
      </p:sp>
      <p:sp>
        <p:nvSpPr>
          <p:cNvPr id="36" name="Oval 35">
            <a:extLst>
              <a:ext uri="{FF2B5EF4-FFF2-40B4-BE49-F238E27FC236}">
                <a16:creationId xmlns:a16="http://schemas.microsoft.com/office/drawing/2014/main" id="{40373934-2A29-DE47-8930-B34CAEBED783}"/>
              </a:ext>
            </a:extLst>
          </p:cNvPr>
          <p:cNvSpPr/>
          <p:nvPr/>
        </p:nvSpPr>
        <p:spPr bwMode="auto">
          <a:xfrm>
            <a:off x="4610755" y="3398375"/>
            <a:ext cx="421741" cy="399468"/>
          </a:xfrm>
          <a:prstGeom prst="ellipse">
            <a:avLst/>
          </a:prstGeom>
          <a:solidFill>
            <a:schemeClr val="accent3"/>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ea typeface="+mj-ea"/>
              </a:rPr>
              <a:t>2</a:t>
            </a:r>
            <a:endParaRPr kumimoji="0" lang="en-US" sz="1400" b="0" i="0" u="none" strike="noStrike" cap="none" normalizeH="0" baseline="0" dirty="0">
              <a:ln>
                <a:noFill/>
              </a:ln>
              <a:solidFill>
                <a:schemeClr val="bg1"/>
              </a:solidFill>
              <a:effectLst/>
              <a:latin typeface="Arial" pitchFamily="34" charset="0"/>
              <a:ea typeface="+mj-ea"/>
            </a:endParaRPr>
          </a:p>
        </p:txBody>
      </p:sp>
      <p:sp>
        <p:nvSpPr>
          <p:cNvPr id="37" name="Oval 36">
            <a:extLst>
              <a:ext uri="{FF2B5EF4-FFF2-40B4-BE49-F238E27FC236}">
                <a16:creationId xmlns:a16="http://schemas.microsoft.com/office/drawing/2014/main" id="{69D585D5-4038-AA4F-A403-DBA20C316642}"/>
              </a:ext>
            </a:extLst>
          </p:cNvPr>
          <p:cNvSpPr/>
          <p:nvPr/>
        </p:nvSpPr>
        <p:spPr bwMode="auto">
          <a:xfrm>
            <a:off x="7953495" y="3477879"/>
            <a:ext cx="421741" cy="399468"/>
          </a:xfrm>
          <a:prstGeom prst="ellipse">
            <a:avLst/>
          </a:prstGeom>
          <a:solidFill>
            <a:schemeClr val="tx1"/>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ea typeface="+mj-ea"/>
              </a:rPr>
              <a:t>3</a:t>
            </a:r>
            <a:endParaRPr kumimoji="0" lang="en-US" sz="1400" b="0" i="0" u="none" strike="noStrike" cap="none" normalizeH="0" baseline="0" dirty="0">
              <a:ln>
                <a:noFill/>
              </a:ln>
              <a:solidFill>
                <a:schemeClr val="bg1"/>
              </a:solidFill>
              <a:effectLst/>
              <a:latin typeface="Arial" pitchFamily="34" charset="0"/>
              <a:ea typeface="+mj-ea"/>
            </a:endParaRPr>
          </a:p>
        </p:txBody>
      </p:sp>
    </p:spTree>
    <p:extLst>
      <p:ext uri="{BB962C8B-B14F-4D97-AF65-F5344CB8AC3E}">
        <p14:creationId xmlns:p14="http://schemas.microsoft.com/office/powerpoint/2010/main" val="3773296730"/>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30E36BD-959F-C818-6F5C-6BF972DF5592}"/>
              </a:ext>
            </a:extLst>
          </p:cNvPr>
          <p:cNvGrpSpPr/>
          <p:nvPr/>
        </p:nvGrpSpPr>
        <p:grpSpPr>
          <a:xfrm>
            <a:off x="9048" y="853709"/>
            <a:ext cx="12003598" cy="5474021"/>
            <a:chOff x="9048" y="853709"/>
            <a:chExt cx="12003598" cy="5474021"/>
          </a:xfrm>
        </p:grpSpPr>
        <p:grpSp>
          <p:nvGrpSpPr>
            <p:cNvPr id="74" name="Group 73">
              <a:extLst>
                <a:ext uri="{FF2B5EF4-FFF2-40B4-BE49-F238E27FC236}">
                  <a16:creationId xmlns:a16="http://schemas.microsoft.com/office/drawing/2014/main" id="{242ABA9A-ADEB-4A70-9FD8-2353FB0EE087}"/>
                </a:ext>
              </a:extLst>
            </p:cNvPr>
            <p:cNvGrpSpPr/>
            <p:nvPr/>
          </p:nvGrpSpPr>
          <p:grpSpPr>
            <a:xfrm>
              <a:off x="1544767" y="4633273"/>
              <a:ext cx="9485785" cy="1694457"/>
              <a:chOff x="1081123" y="4607515"/>
              <a:chExt cx="9485785" cy="1694457"/>
            </a:xfrm>
          </p:grpSpPr>
          <p:sp>
            <p:nvSpPr>
              <p:cNvPr id="11" name="Oval 10">
                <a:extLst>
                  <a:ext uri="{FF2B5EF4-FFF2-40B4-BE49-F238E27FC236}">
                    <a16:creationId xmlns:a16="http://schemas.microsoft.com/office/drawing/2014/main" id="{FBAFFBE3-DB5C-40A6-A4A5-5F68243D0B34}"/>
                  </a:ext>
                </a:extLst>
              </p:cNvPr>
              <p:cNvSpPr/>
              <p:nvPr/>
            </p:nvSpPr>
            <p:spPr bwMode="auto">
              <a:xfrm>
                <a:off x="1081123" y="4609571"/>
                <a:ext cx="1771211" cy="1692401"/>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pitchFamily="34" charset="0"/>
                    <a:ea typeface="+mj-ea"/>
                  </a:rPr>
                  <a:t>Cloud</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solidFill>
                      <a:schemeClr val="bg1"/>
                    </a:solidFill>
                    <a:latin typeface="Arial" pitchFamily="34" charset="0"/>
                    <a:ea typeface="+mj-ea"/>
                  </a:rPr>
                  <a:t>Governance</a:t>
                </a:r>
                <a:endParaRPr kumimoji="0" lang="en-US" sz="1800" b="0" i="0" u="none" strike="noStrike" cap="none" normalizeH="0" baseline="0" dirty="0">
                  <a:ln>
                    <a:noFill/>
                  </a:ln>
                  <a:solidFill>
                    <a:schemeClr val="bg1"/>
                  </a:solidFill>
                  <a:effectLst/>
                  <a:latin typeface="Arial" pitchFamily="34" charset="0"/>
                  <a:ea typeface="+mj-ea"/>
                </a:endParaRPr>
              </a:p>
            </p:txBody>
          </p:sp>
          <p:sp>
            <p:nvSpPr>
              <p:cNvPr id="12" name="Oval 11">
                <a:extLst>
                  <a:ext uri="{FF2B5EF4-FFF2-40B4-BE49-F238E27FC236}">
                    <a16:creationId xmlns:a16="http://schemas.microsoft.com/office/drawing/2014/main" id="{19A59A50-948F-464C-9297-C8202C3E242A}"/>
                  </a:ext>
                </a:extLst>
              </p:cNvPr>
              <p:cNvSpPr/>
              <p:nvPr/>
            </p:nvSpPr>
            <p:spPr bwMode="auto">
              <a:xfrm>
                <a:off x="3685673" y="4609572"/>
                <a:ext cx="1719309" cy="1692400"/>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pitchFamily="34" charset="0"/>
                    <a:ea typeface="+mj-ea"/>
                  </a:rPr>
                  <a:t>Infrastructure</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solidFill>
                      <a:schemeClr val="bg1"/>
                    </a:solidFill>
                    <a:latin typeface="Arial" pitchFamily="34" charset="0"/>
                    <a:ea typeface="+mj-ea"/>
                  </a:rPr>
                  <a:t>Governance</a:t>
                </a:r>
                <a:endParaRPr kumimoji="0" lang="en-US" sz="1800" b="0" i="0" u="none" strike="noStrike" cap="none" normalizeH="0" baseline="0" dirty="0">
                  <a:ln>
                    <a:noFill/>
                  </a:ln>
                  <a:solidFill>
                    <a:schemeClr val="bg1"/>
                  </a:solidFill>
                  <a:effectLst/>
                  <a:latin typeface="Arial" pitchFamily="34" charset="0"/>
                  <a:ea typeface="+mj-ea"/>
                </a:endParaRPr>
              </a:p>
            </p:txBody>
          </p:sp>
          <p:sp>
            <p:nvSpPr>
              <p:cNvPr id="13" name="Oval 12">
                <a:extLst>
                  <a:ext uri="{FF2B5EF4-FFF2-40B4-BE49-F238E27FC236}">
                    <a16:creationId xmlns:a16="http://schemas.microsoft.com/office/drawing/2014/main" id="{E2A232AD-D852-4576-BD89-E6648F000BB9}"/>
                  </a:ext>
                </a:extLst>
              </p:cNvPr>
              <p:cNvSpPr/>
              <p:nvPr/>
            </p:nvSpPr>
            <p:spPr bwMode="auto">
              <a:xfrm>
                <a:off x="6243049" y="4608673"/>
                <a:ext cx="1719309" cy="1692399"/>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pitchFamily="34" charset="0"/>
                    <a:ea typeface="+mj-ea"/>
                  </a:rPr>
                  <a:t>Application</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solidFill>
                      <a:schemeClr val="bg1"/>
                    </a:solidFill>
                    <a:latin typeface="Arial" pitchFamily="34" charset="0"/>
                    <a:ea typeface="+mj-ea"/>
                  </a:rPr>
                  <a:t>Governance</a:t>
                </a:r>
                <a:endParaRPr kumimoji="0" lang="en-US" sz="1800" b="0" i="0" u="none" strike="noStrike" cap="none" normalizeH="0" baseline="0" dirty="0">
                  <a:ln>
                    <a:noFill/>
                  </a:ln>
                  <a:solidFill>
                    <a:schemeClr val="bg1"/>
                  </a:solidFill>
                  <a:effectLst/>
                  <a:latin typeface="Arial" pitchFamily="34" charset="0"/>
                  <a:ea typeface="+mj-ea"/>
                </a:endParaRPr>
              </a:p>
            </p:txBody>
          </p:sp>
          <p:sp>
            <p:nvSpPr>
              <p:cNvPr id="14" name="Oval 13">
                <a:extLst>
                  <a:ext uri="{FF2B5EF4-FFF2-40B4-BE49-F238E27FC236}">
                    <a16:creationId xmlns:a16="http://schemas.microsoft.com/office/drawing/2014/main" id="{854FBAAC-37A5-4C85-A350-3BC808F9431F}"/>
                  </a:ext>
                </a:extLst>
              </p:cNvPr>
              <p:cNvSpPr/>
              <p:nvPr/>
            </p:nvSpPr>
            <p:spPr bwMode="auto">
              <a:xfrm>
                <a:off x="8795697" y="4607515"/>
                <a:ext cx="1771211" cy="1692398"/>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pitchFamily="34" charset="0"/>
                    <a:ea typeface="+mj-ea"/>
                  </a:rPr>
                  <a:t>Data</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solidFill>
                      <a:schemeClr val="bg1"/>
                    </a:solidFill>
                    <a:latin typeface="Arial" pitchFamily="34" charset="0"/>
                    <a:ea typeface="+mj-ea"/>
                  </a:rPr>
                  <a:t>Governance</a:t>
                </a:r>
                <a:endParaRPr kumimoji="0" lang="en-US" sz="1800" b="0" i="0" u="none" strike="noStrike" cap="none" normalizeH="0" baseline="0" dirty="0">
                  <a:ln>
                    <a:noFill/>
                  </a:ln>
                  <a:solidFill>
                    <a:schemeClr val="bg1"/>
                  </a:solidFill>
                  <a:effectLst/>
                  <a:latin typeface="Arial" pitchFamily="34" charset="0"/>
                  <a:ea typeface="+mj-ea"/>
                </a:endParaRPr>
              </a:p>
            </p:txBody>
          </p:sp>
        </p:grpSp>
        <p:grpSp>
          <p:nvGrpSpPr>
            <p:cNvPr id="18" name="Group 17">
              <a:extLst>
                <a:ext uri="{FF2B5EF4-FFF2-40B4-BE49-F238E27FC236}">
                  <a16:creationId xmlns:a16="http://schemas.microsoft.com/office/drawing/2014/main" id="{6582BCE3-BD1F-4E99-B9D3-59F1DB321CA8}"/>
                </a:ext>
              </a:extLst>
            </p:cNvPr>
            <p:cNvGrpSpPr/>
            <p:nvPr/>
          </p:nvGrpSpPr>
          <p:grpSpPr>
            <a:xfrm>
              <a:off x="9048" y="2367578"/>
              <a:ext cx="753731" cy="1097030"/>
              <a:chOff x="-60001" y="1661319"/>
              <a:chExt cx="753731" cy="1097030"/>
            </a:xfrm>
          </p:grpSpPr>
          <p:pic>
            <p:nvPicPr>
              <p:cNvPr id="6" name="Graphic 5" descr="Hierarchy">
                <a:extLst>
                  <a:ext uri="{FF2B5EF4-FFF2-40B4-BE49-F238E27FC236}">
                    <a16:creationId xmlns:a16="http://schemas.microsoft.com/office/drawing/2014/main" id="{E64D18F7-17D9-46C5-8455-0881F58403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661319"/>
                <a:ext cx="647700" cy="647700"/>
              </a:xfrm>
              <a:prstGeom prst="rect">
                <a:avLst/>
              </a:prstGeom>
            </p:spPr>
          </p:pic>
          <p:sp>
            <p:nvSpPr>
              <p:cNvPr id="10" name="TextBox 9">
                <a:extLst>
                  <a:ext uri="{FF2B5EF4-FFF2-40B4-BE49-F238E27FC236}">
                    <a16:creationId xmlns:a16="http://schemas.microsoft.com/office/drawing/2014/main" id="{F577EFF8-EA91-468C-8103-004D6D0E81FD}"/>
                  </a:ext>
                </a:extLst>
              </p:cNvPr>
              <p:cNvSpPr txBox="1"/>
              <p:nvPr/>
            </p:nvSpPr>
            <p:spPr>
              <a:xfrm>
                <a:off x="-60001" y="2174471"/>
                <a:ext cx="753731" cy="583878"/>
              </a:xfrm>
              <a:prstGeom prst="rect">
                <a:avLst/>
              </a:prstGeom>
              <a:noFill/>
            </p:spPr>
            <p:txBody>
              <a:bodyPr wrap="none" rtlCol="0">
                <a:spAutoFit/>
              </a:bodyPr>
              <a:lstStyle/>
              <a:p>
                <a:r>
                  <a:rPr lang="en-US" b="1" baseline="0" dirty="0">
                    <a:ea typeface="+mj-ea"/>
                  </a:rPr>
                  <a:t>B2E</a:t>
                </a:r>
              </a:p>
              <a:p>
                <a:r>
                  <a:rPr lang="en-US" b="1" dirty="0">
                    <a:ea typeface="+mj-ea"/>
                  </a:rPr>
                  <a:t>Users</a:t>
                </a:r>
                <a:endParaRPr lang="en-US" b="1" baseline="0" dirty="0">
                  <a:ea typeface="+mj-ea"/>
                </a:endParaRPr>
              </a:p>
            </p:txBody>
          </p:sp>
        </p:grpSp>
        <p:sp>
          <p:nvSpPr>
            <p:cNvPr id="16" name="Right Bracket 15">
              <a:extLst>
                <a:ext uri="{FF2B5EF4-FFF2-40B4-BE49-F238E27FC236}">
                  <a16:creationId xmlns:a16="http://schemas.microsoft.com/office/drawing/2014/main" id="{616A7CF2-54F2-4605-B404-ED692DE7DAB6}"/>
                </a:ext>
              </a:extLst>
            </p:cNvPr>
            <p:cNvSpPr/>
            <p:nvPr/>
          </p:nvSpPr>
          <p:spPr bwMode="auto">
            <a:xfrm>
              <a:off x="716749" y="1672919"/>
              <a:ext cx="170490" cy="2215456"/>
            </a:xfrm>
            <a:prstGeom prst="rightBracket">
              <a:avLst/>
            </a:prstGeom>
            <a:solidFill>
              <a:schemeClr val="bg1"/>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34" charset="0"/>
                <a:ea typeface="ヒラギノ角ゴ Pro W3" pitchFamily="124" charset="-128"/>
              </a:endParaRPr>
            </a:p>
          </p:txBody>
        </p:sp>
        <p:sp>
          <p:nvSpPr>
            <p:cNvPr id="19" name="Arrow: Pentagon 18">
              <a:extLst>
                <a:ext uri="{FF2B5EF4-FFF2-40B4-BE49-F238E27FC236}">
                  <a16:creationId xmlns:a16="http://schemas.microsoft.com/office/drawing/2014/main" id="{8E1B7D94-A2FA-455C-9485-AEF99DBBBC60}"/>
                </a:ext>
              </a:extLst>
            </p:cNvPr>
            <p:cNvSpPr/>
            <p:nvPr/>
          </p:nvSpPr>
          <p:spPr bwMode="auto">
            <a:xfrm>
              <a:off x="887239" y="2527543"/>
              <a:ext cx="387769" cy="484632"/>
            </a:xfrm>
            <a:prstGeom prst="homePlat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nvGrpSpPr>
            <p:cNvPr id="31" name="Group 30">
              <a:extLst>
                <a:ext uri="{FF2B5EF4-FFF2-40B4-BE49-F238E27FC236}">
                  <a16:creationId xmlns:a16="http://schemas.microsoft.com/office/drawing/2014/main" id="{CED0487E-0759-48D6-A331-DCA7DEB2ACB4}"/>
                </a:ext>
              </a:extLst>
            </p:cNvPr>
            <p:cNvGrpSpPr/>
            <p:nvPr/>
          </p:nvGrpSpPr>
          <p:grpSpPr>
            <a:xfrm>
              <a:off x="1995101" y="1562346"/>
              <a:ext cx="8962407" cy="585460"/>
              <a:chOff x="1515888" y="1723559"/>
              <a:chExt cx="8962407" cy="585460"/>
            </a:xfrm>
          </p:grpSpPr>
          <p:sp>
            <p:nvSpPr>
              <p:cNvPr id="24" name="TextBox 23">
                <a:extLst>
                  <a:ext uri="{FF2B5EF4-FFF2-40B4-BE49-F238E27FC236}">
                    <a16:creationId xmlns:a16="http://schemas.microsoft.com/office/drawing/2014/main" id="{9F3564FC-9064-4204-B118-B017E8A4BC85}"/>
                  </a:ext>
                </a:extLst>
              </p:cNvPr>
              <p:cNvSpPr txBox="1"/>
              <p:nvPr/>
            </p:nvSpPr>
            <p:spPr>
              <a:xfrm>
                <a:off x="1515888" y="1723559"/>
                <a:ext cx="1231171" cy="523220"/>
              </a:xfrm>
              <a:prstGeom prst="rect">
                <a:avLst/>
              </a:prstGeom>
              <a:noFill/>
            </p:spPr>
            <p:txBody>
              <a:bodyPr wrap="none" rtlCol="0">
                <a:spAutoFit/>
              </a:bodyPr>
              <a:lstStyle/>
              <a:p>
                <a:r>
                  <a:rPr lang="en-US" sz="1400" baseline="0" dirty="0">
                    <a:solidFill>
                      <a:schemeClr val="accent1"/>
                    </a:solidFill>
                    <a:ea typeface="+mj-ea"/>
                  </a:rPr>
                  <a:t>Data Access </a:t>
                </a:r>
              </a:p>
              <a:p>
                <a:r>
                  <a:rPr lang="en-US" sz="1400" baseline="0" dirty="0">
                    <a:solidFill>
                      <a:schemeClr val="accent1"/>
                    </a:solidFill>
                    <a:ea typeface="+mj-ea"/>
                  </a:rPr>
                  <a:t>Governance</a:t>
                </a:r>
              </a:p>
            </p:txBody>
          </p:sp>
          <p:sp>
            <p:nvSpPr>
              <p:cNvPr id="25" name="TextBox 24">
                <a:extLst>
                  <a:ext uri="{FF2B5EF4-FFF2-40B4-BE49-F238E27FC236}">
                    <a16:creationId xmlns:a16="http://schemas.microsoft.com/office/drawing/2014/main" id="{096EDAD5-29B4-4B68-AC3C-8552FC587DE8}"/>
                  </a:ext>
                </a:extLst>
              </p:cNvPr>
              <p:cNvSpPr txBox="1"/>
              <p:nvPr/>
            </p:nvSpPr>
            <p:spPr>
              <a:xfrm>
                <a:off x="3565779" y="1785799"/>
                <a:ext cx="2143537" cy="523220"/>
              </a:xfrm>
              <a:prstGeom prst="rect">
                <a:avLst/>
              </a:prstGeom>
              <a:noFill/>
            </p:spPr>
            <p:txBody>
              <a:bodyPr wrap="none" rtlCol="0">
                <a:spAutoFit/>
              </a:bodyPr>
              <a:lstStyle/>
              <a:p>
                <a:r>
                  <a:rPr lang="en-US" sz="1400" baseline="0" dirty="0">
                    <a:solidFill>
                      <a:schemeClr val="accent1"/>
                    </a:solidFill>
                    <a:ea typeface="+mj-ea"/>
                  </a:rPr>
                  <a:t>Privilege Account </a:t>
                </a:r>
              </a:p>
              <a:p>
                <a:r>
                  <a:rPr lang="en-US" sz="1400" dirty="0">
                    <a:solidFill>
                      <a:schemeClr val="accent1"/>
                    </a:solidFill>
                    <a:ea typeface="+mj-ea"/>
                  </a:rPr>
                  <a:t>Governance / Monitoring</a:t>
                </a:r>
                <a:endParaRPr lang="en-US" sz="1400" baseline="0" dirty="0">
                  <a:solidFill>
                    <a:schemeClr val="accent1"/>
                  </a:solidFill>
                  <a:ea typeface="+mj-ea"/>
                </a:endParaRPr>
              </a:p>
            </p:txBody>
          </p:sp>
          <p:sp>
            <p:nvSpPr>
              <p:cNvPr id="26" name="TextBox 25">
                <a:extLst>
                  <a:ext uri="{FF2B5EF4-FFF2-40B4-BE49-F238E27FC236}">
                    <a16:creationId xmlns:a16="http://schemas.microsoft.com/office/drawing/2014/main" id="{2060CA46-191C-4429-87DE-D671254D7367}"/>
                  </a:ext>
                </a:extLst>
              </p:cNvPr>
              <p:cNvSpPr txBox="1"/>
              <p:nvPr/>
            </p:nvSpPr>
            <p:spPr>
              <a:xfrm>
                <a:off x="6070091" y="1785799"/>
                <a:ext cx="1906036" cy="523220"/>
              </a:xfrm>
              <a:prstGeom prst="rect">
                <a:avLst/>
              </a:prstGeom>
              <a:noFill/>
            </p:spPr>
            <p:txBody>
              <a:bodyPr wrap="none" rtlCol="0">
                <a:spAutoFit/>
              </a:bodyPr>
              <a:lstStyle/>
              <a:p>
                <a:r>
                  <a:rPr lang="en-US" sz="1400" baseline="0" dirty="0">
                    <a:solidFill>
                      <a:schemeClr val="accent1"/>
                    </a:solidFill>
                    <a:ea typeface="+mj-ea"/>
                  </a:rPr>
                  <a:t>Infrastructure Access </a:t>
                </a:r>
              </a:p>
              <a:p>
                <a:r>
                  <a:rPr lang="en-US" sz="1400" baseline="0" dirty="0">
                    <a:solidFill>
                      <a:schemeClr val="accent1"/>
                    </a:solidFill>
                    <a:ea typeface="+mj-ea"/>
                  </a:rPr>
                  <a:t>Governance</a:t>
                </a:r>
              </a:p>
            </p:txBody>
          </p:sp>
          <p:sp>
            <p:nvSpPr>
              <p:cNvPr id="27" name="TextBox 26">
                <a:extLst>
                  <a:ext uri="{FF2B5EF4-FFF2-40B4-BE49-F238E27FC236}">
                    <a16:creationId xmlns:a16="http://schemas.microsoft.com/office/drawing/2014/main" id="{7E977AA6-F545-45F1-A86D-10CD7696FF01}"/>
                  </a:ext>
                </a:extLst>
              </p:cNvPr>
              <p:cNvSpPr txBox="1"/>
              <p:nvPr/>
            </p:nvSpPr>
            <p:spPr>
              <a:xfrm>
                <a:off x="8878433" y="1781435"/>
                <a:ext cx="1599862" cy="523220"/>
              </a:xfrm>
              <a:prstGeom prst="rect">
                <a:avLst/>
              </a:prstGeom>
              <a:noFill/>
            </p:spPr>
            <p:txBody>
              <a:bodyPr wrap="none" rtlCol="0">
                <a:spAutoFit/>
              </a:bodyPr>
              <a:lstStyle/>
              <a:p>
                <a:r>
                  <a:rPr lang="en-US" sz="1400" baseline="0" dirty="0">
                    <a:solidFill>
                      <a:schemeClr val="accent1"/>
                    </a:solidFill>
                    <a:ea typeface="+mj-ea"/>
                  </a:rPr>
                  <a:t>Usage, Peer and </a:t>
                </a:r>
              </a:p>
              <a:p>
                <a:r>
                  <a:rPr lang="en-US" sz="1400" dirty="0">
                    <a:solidFill>
                      <a:schemeClr val="accent1"/>
                    </a:solidFill>
                    <a:ea typeface="+mj-ea"/>
                  </a:rPr>
                  <a:t>Behavior Analysis</a:t>
                </a:r>
                <a:endParaRPr lang="en-US" sz="1400" baseline="0" dirty="0">
                  <a:solidFill>
                    <a:schemeClr val="accent1"/>
                  </a:solidFill>
                  <a:ea typeface="+mj-ea"/>
                </a:endParaRPr>
              </a:p>
            </p:txBody>
          </p:sp>
        </p:grpSp>
        <p:grpSp>
          <p:nvGrpSpPr>
            <p:cNvPr id="32" name="Group 31">
              <a:extLst>
                <a:ext uri="{FF2B5EF4-FFF2-40B4-BE49-F238E27FC236}">
                  <a16:creationId xmlns:a16="http://schemas.microsoft.com/office/drawing/2014/main" id="{A3AC445B-2583-47BA-BB78-855774C4AECA}"/>
                </a:ext>
              </a:extLst>
            </p:cNvPr>
            <p:cNvGrpSpPr/>
            <p:nvPr/>
          </p:nvGrpSpPr>
          <p:grpSpPr>
            <a:xfrm>
              <a:off x="1803902" y="853709"/>
              <a:ext cx="9245957" cy="529397"/>
              <a:chOff x="1378899" y="505976"/>
              <a:chExt cx="9245957" cy="529397"/>
            </a:xfrm>
          </p:grpSpPr>
          <p:sp>
            <p:nvSpPr>
              <p:cNvPr id="20" name="TextBox 19">
                <a:extLst>
                  <a:ext uri="{FF2B5EF4-FFF2-40B4-BE49-F238E27FC236}">
                    <a16:creationId xmlns:a16="http://schemas.microsoft.com/office/drawing/2014/main" id="{E27B6E20-0EAB-4D5F-AB71-21986851105D}"/>
                  </a:ext>
                </a:extLst>
              </p:cNvPr>
              <p:cNvSpPr txBox="1"/>
              <p:nvPr/>
            </p:nvSpPr>
            <p:spPr>
              <a:xfrm>
                <a:off x="1378899" y="505976"/>
                <a:ext cx="1766830" cy="523220"/>
              </a:xfrm>
              <a:prstGeom prst="rect">
                <a:avLst/>
              </a:prstGeom>
              <a:noFill/>
            </p:spPr>
            <p:txBody>
              <a:bodyPr wrap="none" rtlCol="0">
                <a:spAutoFit/>
              </a:bodyPr>
              <a:lstStyle/>
              <a:p>
                <a:r>
                  <a:rPr lang="en-US" sz="1400" baseline="0" dirty="0">
                    <a:solidFill>
                      <a:schemeClr val="accent1"/>
                    </a:solidFill>
                    <a:ea typeface="+mj-ea"/>
                  </a:rPr>
                  <a:t>Continuous Control </a:t>
                </a:r>
              </a:p>
              <a:p>
                <a:r>
                  <a:rPr lang="en-US" sz="1400" baseline="0" dirty="0">
                    <a:solidFill>
                      <a:schemeClr val="accent1"/>
                    </a:solidFill>
                    <a:ea typeface="+mj-ea"/>
                  </a:rPr>
                  <a:t>Monitoring</a:t>
                </a:r>
              </a:p>
            </p:txBody>
          </p:sp>
          <p:sp>
            <p:nvSpPr>
              <p:cNvPr id="21" name="TextBox 20">
                <a:extLst>
                  <a:ext uri="{FF2B5EF4-FFF2-40B4-BE49-F238E27FC236}">
                    <a16:creationId xmlns:a16="http://schemas.microsoft.com/office/drawing/2014/main" id="{5E02A52A-16DF-40DD-A68A-2BC556D357FB}"/>
                  </a:ext>
                </a:extLst>
              </p:cNvPr>
              <p:cNvSpPr txBox="1"/>
              <p:nvPr/>
            </p:nvSpPr>
            <p:spPr>
              <a:xfrm>
                <a:off x="3887624" y="512153"/>
                <a:ext cx="1619098" cy="523220"/>
              </a:xfrm>
              <a:prstGeom prst="rect">
                <a:avLst/>
              </a:prstGeom>
              <a:noFill/>
            </p:spPr>
            <p:txBody>
              <a:bodyPr wrap="none" rtlCol="0">
                <a:spAutoFit/>
              </a:bodyPr>
              <a:lstStyle/>
              <a:p>
                <a:r>
                  <a:rPr lang="en-US" sz="1400" baseline="0" dirty="0">
                    <a:solidFill>
                      <a:schemeClr val="accent1"/>
                    </a:solidFill>
                    <a:ea typeface="+mj-ea"/>
                  </a:rPr>
                  <a:t>Intelligent Access </a:t>
                </a:r>
              </a:p>
              <a:p>
                <a:r>
                  <a:rPr lang="en-US" sz="1400" baseline="0" dirty="0">
                    <a:solidFill>
                      <a:schemeClr val="accent1"/>
                    </a:solidFill>
                    <a:ea typeface="+mj-ea"/>
                  </a:rPr>
                  <a:t>Request / Review</a:t>
                </a:r>
              </a:p>
            </p:txBody>
          </p:sp>
          <p:sp>
            <p:nvSpPr>
              <p:cNvPr id="22" name="TextBox 21">
                <a:extLst>
                  <a:ext uri="{FF2B5EF4-FFF2-40B4-BE49-F238E27FC236}">
                    <a16:creationId xmlns:a16="http://schemas.microsoft.com/office/drawing/2014/main" id="{96218DF8-05F6-4332-A990-903861E1379A}"/>
                  </a:ext>
                </a:extLst>
              </p:cNvPr>
              <p:cNvSpPr txBox="1"/>
              <p:nvPr/>
            </p:nvSpPr>
            <p:spPr>
              <a:xfrm>
                <a:off x="6143253" y="505976"/>
                <a:ext cx="1627369" cy="523220"/>
              </a:xfrm>
              <a:prstGeom prst="rect">
                <a:avLst/>
              </a:prstGeom>
              <a:noFill/>
            </p:spPr>
            <p:txBody>
              <a:bodyPr wrap="none" rtlCol="0">
                <a:spAutoFit/>
              </a:bodyPr>
              <a:lstStyle/>
              <a:p>
                <a:r>
                  <a:rPr lang="en-US" sz="1400" baseline="0" dirty="0">
                    <a:solidFill>
                      <a:schemeClr val="accent1"/>
                    </a:solidFill>
                    <a:ea typeface="+mj-ea"/>
                  </a:rPr>
                  <a:t>Application </a:t>
                </a:r>
              </a:p>
              <a:p>
                <a:r>
                  <a:rPr lang="en-US" sz="1400" baseline="0" dirty="0">
                    <a:solidFill>
                      <a:schemeClr val="accent1"/>
                    </a:solidFill>
                    <a:ea typeface="+mj-ea"/>
                  </a:rPr>
                  <a:t>SoD Management</a:t>
                </a:r>
              </a:p>
            </p:txBody>
          </p:sp>
          <p:sp>
            <p:nvSpPr>
              <p:cNvPr id="23" name="TextBox 22">
                <a:extLst>
                  <a:ext uri="{FF2B5EF4-FFF2-40B4-BE49-F238E27FC236}">
                    <a16:creationId xmlns:a16="http://schemas.microsoft.com/office/drawing/2014/main" id="{63FD94DA-0114-4572-A393-1E56C85E544E}"/>
                  </a:ext>
                </a:extLst>
              </p:cNvPr>
              <p:cNvSpPr txBox="1"/>
              <p:nvPr/>
            </p:nvSpPr>
            <p:spPr>
              <a:xfrm>
                <a:off x="8619179" y="505976"/>
                <a:ext cx="2005677" cy="523220"/>
              </a:xfrm>
              <a:prstGeom prst="rect">
                <a:avLst/>
              </a:prstGeom>
              <a:noFill/>
            </p:spPr>
            <p:txBody>
              <a:bodyPr wrap="none" rtlCol="0">
                <a:spAutoFit/>
              </a:bodyPr>
              <a:lstStyle/>
              <a:p>
                <a:r>
                  <a:rPr lang="en-US" sz="1400" baseline="0" dirty="0">
                    <a:solidFill>
                      <a:schemeClr val="accent1"/>
                    </a:solidFill>
                    <a:ea typeface="+mj-ea"/>
                  </a:rPr>
                  <a:t>Role/Privilege/Policy</a:t>
                </a:r>
              </a:p>
              <a:p>
                <a:r>
                  <a:rPr lang="en-US" sz="1400" dirty="0">
                    <a:solidFill>
                      <a:schemeClr val="accent1"/>
                    </a:solidFill>
                    <a:ea typeface="+mj-ea"/>
                  </a:rPr>
                  <a:t>Design &amp; Management</a:t>
                </a:r>
                <a:endParaRPr lang="en-US" sz="1400" baseline="0" dirty="0">
                  <a:solidFill>
                    <a:schemeClr val="accent1"/>
                  </a:solidFill>
                  <a:ea typeface="+mj-ea"/>
                </a:endParaRPr>
              </a:p>
            </p:txBody>
          </p:sp>
        </p:grpSp>
        <p:cxnSp>
          <p:nvCxnSpPr>
            <p:cNvPr id="29" name="Straight Connector 28">
              <a:extLst>
                <a:ext uri="{FF2B5EF4-FFF2-40B4-BE49-F238E27FC236}">
                  <a16:creationId xmlns:a16="http://schemas.microsoft.com/office/drawing/2014/main" id="{0261F2A1-9B8A-4905-BAB1-0FC58FE362F6}"/>
                </a:ext>
              </a:extLst>
            </p:cNvPr>
            <p:cNvCxnSpPr>
              <a:cxnSpLocks/>
            </p:cNvCxnSpPr>
            <p:nvPr/>
          </p:nvCxnSpPr>
          <p:spPr bwMode="auto">
            <a:xfrm>
              <a:off x="1700011" y="1482801"/>
              <a:ext cx="9257497" cy="0"/>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sp>
          <p:nvSpPr>
            <p:cNvPr id="35" name="Flowchart: Terminator 34">
              <a:extLst>
                <a:ext uri="{FF2B5EF4-FFF2-40B4-BE49-F238E27FC236}">
                  <a16:creationId xmlns:a16="http://schemas.microsoft.com/office/drawing/2014/main" id="{141AA043-BE76-47A8-A8B6-1627CC20CB62}"/>
                </a:ext>
              </a:extLst>
            </p:cNvPr>
            <p:cNvSpPr/>
            <p:nvPr/>
          </p:nvSpPr>
          <p:spPr bwMode="auto">
            <a:xfrm>
              <a:off x="1627527" y="2504899"/>
              <a:ext cx="9162932" cy="576616"/>
            </a:xfrm>
            <a:prstGeom prst="flowChartTerminator">
              <a:avLst/>
            </a:prstGeom>
            <a:solidFill>
              <a:srgbClr val="FFC0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chemeClr val="bg1"/>
                  </a:solidFill>
                  <a:ea typeface="+mj-ea"/>
                </a:rPr>
                <a:t>Identity</a:t>
              </a:r>
              <a:r>
                <a:rPr kumimoji="0" lang="en-US" sz="2400" b="0" i="0" u="none" strike="noStrike" cap="none" normalizeH="0" baseline="0" dirty="0">
                  <a:ln>
                    <a:noFill/>
                  </a:ln>
                  <a:solidFill>
                    <a:schemeClr val="bg1"/>
                  </a:solidFill>
                  <a:effectLst/>
                  <a:latin typeface="Arial" pitchFamily="34" charset="0"/>
                  <a:ea typeface="+mj-ea"/>
                </a:rPr>
                <a:t> Governance and </a:t>
              </a:r>
              <a:r>
                <a:rPr lang="en-US" sz="2400" dirty="0">
                  <a:solidFill>
                    <a:schemeClr val="bg1"/>
                  </a:solidFill>
                  <a:ea typeface="+mj-ea"/>
                </a:rPr>
                <a:t>Administration</a:t>
              </a:r>
              <a:endParaRPr kumimoji="0" lang="en-US" sz="2400" b="0" i="0" u="none" strike="noStrike" cap="none" normalizeH="0" baseline="0" dirty="0">
                <a:ln>
                  <a:noFill/>
                </a:ln>
                <a:solidFill>
                  <a:schemeClr val="bg1"/>
                </a:solidFill>
                <a:effectLst/>
                <a:latin typeface="Arial" pitchFamily="34" charset="0"/>
                <a:ea typeface="+mj-ea"/>
              </a:endParaRPr>
            </a:p>
          </p:txBody>
        </p:sp>
        <p:cxnSp>
          <p:nvCxnSpPr>
            <p:cNvPr id="38" name="Straight Connector 37">
              <a:extLst>
                <a:ext uri="{FF2B5EF4-FFF2-40B4-BE49-F238E27FC236}">
                  <a16:creationId xmlns:a16="http://schemas.microsoft.com/office/drawing/2014/main" id="{5179B980-FF0D-4EAC-9C01-16215452D6A0}"/>
                </a:ext>
              </a:extLst>
            </p:cNvPr>
            <p:cNvCxnSpPr>
              <a:cxnSpLocks/>
            </p:cNvCxnSpPr>
            <p:nvPr/>
          </p:nvCxnSpPr>
          <p:spPr bwMode="auto">
            <a:xfrm>
              <a:off x="6428294" y="883821"/>
              <a:ext cx="0" cy="1621078"/>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9DB065E-A126-40C3-8276-4795768358D1}"/>
                </a:ext>
              </a:extLst>
            </p:cNvPr>
            <p:cNvCxnSpPr>
              <a:cxnSpLocks/>
            </p:cNvCxnSpPr>
            <p:nvPr/>
          </p:nvCxnSpPr>
          <p:spPr bwMode="auto">
            <a:xfrm>
              <a:off x="3745257" y="976780"/>
              <a:ext cx="0" cy="1012042"/>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9496499-A623-4CE6-BDAF-D05688FEDF9B}"/>
                </a:ext>
              </a:extLst>
            </p:cNvPr>
            <p:cNvCxnSpPr>
              <a:cxnSpLocks/>
            </p:cNvCxnSpPr>
            <p:nvPr/>
          </p:nvCxnSpPr>
          <p:spPr bwMode="auto">
            <a:xfrm>
              <a:off x="8856023" y="870908"/>
              <a:ext cx="0" cy="1012042"/>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F86EB60-4A33-4CB5-9407-F9D0A506D55F}"/>
                </a:ext>
              </a:extLst>
            </p:cNvPr>
            <p:cNvSpPr txBox="1"/>
            <p:nvPr/>
          </p:nvSpPr>
          <p:spPr>
            <a:xfrm>
              <a:off x="4597891" y="3092912"/>
              <a:ext cx="3148618" cy="307777"/>
            </a:xfrm>
            <a:prstGeom prst="rect">
              <a:avLst/>
            </a:prstGeom>
            <a:noFill/>
          </p:spPr>
          <p:txBody>
            <a:bodyPr wrap="none" rtlCol="0">
              <a:spAutoFit/>
            </a:bodyPr>
            <a:lstStyle/>
            <a:p>
              <a:r>
                <a:rPr lang="en-US" sz="1400" baseline="0" dirty="0">
                  <a:solidFill>
                    <a:schemeClr val="accent1"/>
                  </a:solidFill>
                  <a:ea typeface="+mj-ea"/>
                </a:rPr>
                <a:t>Cloud or On-Prem Managed Platform</a:t>
              </a:r>
            </a:p>
          </p:txBody>
        </p:sp>
        <p:cxnSp>
          <p:nvCxnSpPr>
            <p:cNvPr id="46" name="Straight Connector 45">
              <a:extLst>
                <a:ext uri="{FF2B5EF4-FFF2-40B4-BE49-F238E27FC236}">
                  <a16:creationId xmlns:a16="http://schemas.microsoft.com/office/drawing/2014/main" id="{7B8DABDB-61B2-4A32-A68B-4DCC6F796F5B}"/>
                </a:ext>
              </a:extLst>
            </p:cNvPr>
            <p:cNvCxnSpPr>
              <a:cxnSpLocks/>
            </p:cNvCxnSpPr>
            <p:nvPr/>
          </p:nvCxnSpPr>
          <p:spPr bwMode="auto">
            <a:xfrm flipV="1">
              <a:off x="1081123" y="4017786"/>
              <a:ext cx="9451382" cy="16309"/>
            </a:xfrm>
            <a:prstGeom prst="line">
              <a:avLst/>
            </a:prstGeom>
            <a:ln>
              <a:headEnd type="none" w="med" len="med"/>
              <a:tailEnd type="none" w="med" len="med"/>
            </a:ln>
            <a:effectLst>
              <a:outerShdw dist="35921" dir="2700000" algn="ctr" rotWithShape="0">
                <a:schemeClr val="bg2"/>
              </a:outerShdw>
            </a:effectLst>
          </p:spPr>
          <p:style>
            <a:lnRef idx="2">
              <a:schemeClr val="accent3"/>
            </a:lnRef>
            <a:fillRef idx="0">
              <a:schemeClr val="accent3"/>
            </a:fillRef>
            <a:effectRef idx="1">
              <a:schemeClr val="accent3"/>
            </a:effectRef>
            <a:fontRef idx="minor">
              <a:schemeClr val="tx1"/>
            </a:fontRef>
          </p:style>
        </p:cxnSp>
        <p:cxnSp>
          <p:nvCxnSpPr>
            <p:cNvPr id="52" name="Straight Arrow Connector 51">
              <a:extLst>
                <a:ext uri="{FF2B5EF4-FFF2-40B4-BE49-F238E27FC236}">
                  <a16:creationId xmlns:a16="http://schemas.microsoft.com/office/drawing/2014/main" id="{3A7213B0-059D-4DDB-99AC-03400F622D6E}"/>
                </a:ext>
              </a:extLst>
            </p:cNvPr>
            <p:cNvCxnSpPr/>
            <p:nvPr/>
          </p:nvCxnSpPr>
          <p:spPr bwMode="auto">
            <a:xfrm flipV="1">
              <a:off x="3735224" y="3466369"/>
              <a:ext cx="0" cy="533833"/>
            </a:xfrm>
            <a:prstGeom prst="straightConnector1">
              <a:avLst/>
            </a:prstGeom>
            <a:ln w="41275">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0">
              <a:schemeClr val="accent3"/>
            </a:fillRef>
            <a:effectRef idx="1">
              <a:schemeClr val="accent3"/>
            </a:effectRef>
            <a:fontRef idx="minor">
              <a:schemeClr val="tx1"/>
            </a:fontRef>
          </p:style>
        </p:cxnSp>
        <p:cxnSp>
          <p:nvCxnSpPr>
            <p:cNvPr id="55" name="Straight Arrow Connector 54">
              <a:extLst>
                <a:ext uri="{FF2B5EF4-FFF2-40B4-BE49-F238E27FC236}">
                  <a16:creationId xmlns:a16="http://schemas.microsoft.com/office/drawing/2014/main" id="{F3799293-8D3E-469E-94C5-98D108A77655}"/>
                </a:ext>
              </a:extLst>
            </p:cNvPr>
            <p:cNvCxnSpPr/>
            <p:nvPr/>
          </p:nvCxnSpPr>
          <p:spPr bwMode="auto">
            <a:xfrm>
              <a:off x="7444457" y="3458618"/>
              <a:ext cx="0" cy="533833"/>
            </a:xfrm>
            <a:prstGeom prst="straightConnector1">
              <a:avLst/>
            </a:prstGeom>
            <a:ln w="41275">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0">
              <a:schemeClr val="accent3"/>
            </a:fillRef>
            <a:effectRef idx="1">
              <a:schemeClr val="accent3"/>
            </a:effectRef>
            <a:fontRef idx="minor">
              <a:schemeClr val="tx1"/>
            </a:fontRef>
          </p:style>
        </p:cxnSp>
        <p:sp>
          <p:nvSpPr>
            <p:cNvPr id="56" name="TextBox 55">
              <a:extLst>
                <a:ext uri="{FF2B5EF4-FFF2-40B4-BE49-F238E27FC236}">
                  <a16:creationId xmlns:a16="http://schemas.microsoft.com/office/drawing/2014/main" id="{A6D22137-B215-4951-9EC8-C0F26EB22B09}"/>
                </a:ext>
              </a:extLst>
            </p:cNvPr>
            <p:cNvSpPr txBox="1"/>
            <p:nvPr/>
          </p:nvSpPr>
          <p:spPr>
            <a:xfrm>
              <a:off x="1221807" y="4071705"/>
              <a:ext cx="811441" cy="523220"/>
            </a:xfrm>
            <a:prstGeom prst="rect">
              <a:avLst/>
            </a:prstGeom>
            <a:noFill/>
          </p:spPr>
          <p:txBody>
            <a:bodyPr wrap="none" rtlCol="0">
              <a:spAutoFit/>
            </a:bodyPr>
            <a:lstStyle/>
            <a:p>
              <a:pPr algn="l"/>
              <a:r>
                <a:rPr lang="en-US" sz="1400" baseline="0" dirty="0">
                  <a:solidFill>
                    <a:schemeClr val="accent1"/>
                  </a:solidFill>
                  <a:ea typeface="+mj-ea"/>
                </a:rPr>
                <a:t>Identity </a:t>
              </a:r>
            </a:p>
            <a:p>
              <a:pPr algn="l"/>
              <a:r>
                <a:rPr lang="en-US" sz="1400" dirty="0">
                  <a:solidFill>
                    <a:schemeClr val="accent1"/>
                  </a:solidFill>
                  <a:ea typeface="+mj-ea"/>
                </a:rPr>
                <a:t>Access</a:t>
              </a:r>
              <a:endParaRPr lang="en-US" sz="1400" baseline="0" dirty="0">
                <a:solidFill>
                  <a:schemeClr val="accent1"/>
                </a:solidFill>
                <a:ea typeface="+mj-ea"/>
              </a:endParaRPr>
            </a:p>
          </p:txBody>
        </p:sp>
        <p:sp>
          <p:nvSpPr>
            <p:cNvPr id="57" name="TextBox 56">
              <a:extLst>
                <a:ext uri="{FF2B5EF4-FFF2-40B4-BE49-F238E27FC236}">
                  <a16:creationId xmlns:a16="http://schemas.microsoft.com/office/drawing/2014/main" id="{572D0C7A-7BB1-4B41-8124-69922216E24E}"/>
                </a:ext>
              </a:extLst>
            </p:cNvPr>
            <p:cNvSpPr txBox="1"/>
            <p:nvPr/>
          </p:nvSpPr>
          <p:spPr>
            <a:xfrm>
              <a:off x="2185683" y="4080120"/>
              <a:ext cx="1080745" cy="307777"/>
            </a:xfrm>
            <a:prstGeom prst="rect">
              <a:avLst/>
            </a:prstGeom>
            <a:noFill/>
          </p:spPr>
          <p:txBody>
            <a:bodyPr wrap="none" rtlCol="0">
              <a:spAutoFit/>
            </a:bodyPr>
            <a:lstStyle>
              <a:defPPr>
                <a:defRPr lang="en-US"/>
              </a:defPPr>
              <a:lvl1pPr algn="l">
                <a:defRPr sz="1400" baseline="0">
                  <a:solidFill>
                    <a:schemeClr val="accent1"/>
                  </a:solidFill>
                  <a:ea typeface="+mj-ea"/>
                </a:defRPr>
              </a:lvl1pPr>
            </a:lstStyle>
            <a:p>
              <a:r>
                <a:rPr lang="en-US" dirty="0"/>
                <a:t>Entitlement</a:t>
              </a:r>
            </a:p>
          </p:txBody>
        </p:sp>
        <p:sp>
          <p:nvSpPr>
            <p:cNvPr id="58" name="TextBox 57">
              <a:extLst>
                <a:ext uri="{FF2B5EF4-FFF2-40B4-BE49-F238E27FC236}">
                  <a16:creationId xmlns:a16="http://schemas.microsoft.com/office/drawing/2014/main" id="{9483BFC4-43F6-41BB-BC7A-325B4062DFD2}"/>
                </a:ext>
              </a:extLst>
            </p:cNvPr>
            <p:cNvSpPr txBox="1"/>
            <p:nvPr/>
          </p:nvSpPr>
          <p:spPr>
            <a:xfrm>
              <a:off x="1196764" y="3692425"/>
              <a:ext cx="2324675" cy="307777"/>
            </a:xfrm>
            <a:prstGeom prst="rect">
              <a:avLst/>
            </a:prstGeom>
            <a:noFill/>
          </p:spPr>
          <p:txBody>
            <a:bodyPr wrap="none" rtlCol="0">
              <a:spAutoFit/>
            </a:bodyPr>
            <a:lstStyle/>
            <a:p>
              <a:pPr algn="l"/>
              <a:r>
                <a:rPr lang="en-US" sz="1400" baseline="0" dirty="0">
                  <a:solidFill>
                    <a:schemeClr val="accent3">
                      <a:lumMod val="75000"/>
                    </a:schemeClr>
                  </a:solidFill>
                  <a:ea typeface="+mj-ea"/>
                </a:rPr>
                <a:t>Who has access to what ? </a:t>
              </a:r>
            </a:p>
          </p:txBody>
        </p:sp>
        <p:sp>
          <p:nvSpPr>
            <p:cNvPr id="59" name="TextBox 58">
              <a:extLst>
                <a:ext uri="{FF2B5EF4-FFF2-40B4-BE49-F238E27FC236}">
                  <a16:creationId xmlns:a16="http://schemas.microsoft.com/office/drawing/2014/main" id="{415B02CA-46CD-4485-8278-196BA3A04C97}"/>
                </a:ext>
              </a:extLst>
            </p:cNvPr>
            <p:cNvSpPr txBox="1"/>
            <p:nvPr/>
          </p:nvSpPr>
          <p:spPr>
            <a:xfrm>
              <a:off x="4329946" y="3726318"/>
              <a:ext cx="2731838" cy="307777"/>
            </a:xfrm>
            <a:prstGeom prst="rect">
              <a:avLst/>
            </a:prstGeom>
            <a:noFill/>
          </p:spPr>
          <p:txBody>
            <a:bodyPr wrap="none" rtlCol="0">
              <a:spAutoFit/>
            </a:bodyPr>
            <a:lstStyle/>
            <a:p>
              <a:pPr algn="l"/>
              <a:r>
                <a:rPr lang="en-US" sz="1400" baseline="0" dirty="0">
                  <a:solidFill>
                    <a:schemeClr val="accent3">
                      <a:lumMod val="75000"/>
                    </a:schemeClr>
                  </a:solidFill>
                  <a:ea typeface="+mj-ea"/>
                </a:rPr>
                <a:t>What does the access secure ?</a:t>
              </a:r>
            </a:p>
          </p:txBody>
        </p:sp>
        <p:sp>
          <p:nvSpPr>
            <p:cNvPr id="60" name="TextBox 59">
              <a:extLst>
                <a:ext uri="{FF2B5EF4-FFF2-40B4-BE49-F238E27FC236}">
                  <a16:creationId xmlns:a16="http://schemas.microsoft.com/office/drawing/2014/main" id="{E4DEC615-42F1-4B00-AD8C-5762A0BF3B2F}"/>
                </a:ext>
              </a:extLst>
            </p:cNvPr>
            <p:cNvSpPr txBox="1"/>
            <p:nvPr/>
          </p:nvSpPr>
          <p:spPr>
            <a:xfrm>
              <a:off x="7656505" y="3710009"/>
              <a:ext cx="1935145" cy="307777"/>
            </a:xfrm>
            <a:prstGeom prst="rect">
              <a:avLst/>
            </a:prstGeom>
            <a:noFill/>
          </p:spPr>
          <p:txBody>
            <a:bodyPr wrap="none" rtlCol="0">
              <a:spAutoFit/>
            </a:bodyPr>
            <a:lstStyle/>
            <a:p>
              <a:pPr algn="l"/>
              <a:r>
                <a:rPr lang="en-US" sz="1400" baseline="0" dirty="0">
                  <a:solidFill>
                    <a:schemeClr val="accent3">
                      <a:lumMod val="75000"/>
                    </a:schemeClr>
                  </a:solidFill>
                  <a:ea typeface="+mj-ea"/>
                </a:rPr>
                <a:t>What are they doing ?</a:t>
              </a:r>
            </a:p>
          </p:txBody>
        </p:sp>
        <p:sp>
          <p:nvSpPr>
            <p:cNvPr id="61" name="TextBox 60">
              <a:extLst>
                <a:ext uri="{FF2B5EF4-FFF2-40B4-BE49-F238E27FC236}">
                  <a16:creationId xmlns:a16="http://schemas.microsoft.com/office/drawing/2014/main" id="{FA9CC43B-9233-4DA9-9841-044781EB15DA}"/>
                </a:ext>
              </a:extLst>
            </p:cNvPr>
            <p:cNvSpPr txBox="1"/>
            <p:nvPr/>
          </p:nvSpPr>
          <p:spPr>
            <a:xfrm>
              <a:off x="3735224" y="4071014"/>
              <a:ext cx="761747" cy="307777"/>
            </a:xfrm>
            <a:prstGeom prst="rect">
              <a:avLst/>
            </a:prstGeom>
            <a:noFill/>
          </p:spPr>
          <p:txBody>
            <a:bodyPr wrap="none" rtlCol="0">
              <a:spAutoFit/>
            </a:bodyPr>
            <a:lstStyle>
              <a:defPPr>
                <a:defRPr lang="en-US"/>
              </a:defPPr>
              <a:lvl1pPr algn="l">
                <a:defRPr sz="1400" baseline="0">
                  <a:solidFill>
                    <a:schemeClr val="accent1"/>
                  </a:solidFill>
                  <a:ea typeface="+mj-ea"/>
                </a:defRPr>
              </a:lvl1pPr>
            </a:lstStyle>
            <a:p>
              <a:r>
                <a:rPr lang="en-US" dirty="0"/>
                <a:t>Control</a:t>
              </a:r>
            </a:p>
          </p:txBody>
        </p:sp>
        <p:sp>
          <p:nvSpPr>
            <p:cNvPr id="62" name="TextBox 61">
              <a:extLst>
                <a:ext uri="{FF2B5EF4-FFF2-40B4-BE49-F238E27FC236}">
                  <a16:creationId xmlns:a16="http://schemas.microsoft.com/office/drawing/2014/main" id="{04FCF2A0-07BE-46AA-B6D1-349F74A6490C}"/>
                </a:ext>
              </a:extLst>
            </p:cNvPr>
            <p:cNvSpPr txBox="1"/>
            <p:nvPr/>
          </p:nvSpPr>
          <p:spPr>
            <a:xfrm>
              <a:off x="4691757" y="4071014"/>
              <a:ext cx="562975" cy="307777"/>
            </a:xfrm>
            <a:prstGeom prst="rect">
              <a:avLst/>
            </a:prstGeom>
            <a:noFill/>
          </p:spPr>
          <p:txBody>
            <a:bodyPr wrap="none" rtlCol="0">
              <a:spAutoFit/>
            </a:bodyPr>
            <a:lstStyle>
              <a:defPPr>
                <a:defRPr lang="en-US"/>
              </a:defPPr>
              <a:lvl1pPr algn="l">
                <a:defRPr sz="1400" baseline="0">
                  <a:solidFill>
                    <a:schemeClr val="accent1"/>
                  </a:solidFill>
                  <a:ea typeface="+mj-ea"/>
                </a:defRPr>
              </a:lvl1pPr>
            </a:lstStyle>
            <a:p>
              <a:r>
                <a:rPr lang="en-US" dirty="0"/>
                <a:t>Data</a:t>
              </a:r>
            </a:p>
          </p:txBody>
        </p:sp>
        <p:sp>
          <p:nvSpPr>
            <p:cNvPr id="63" name="TextBox 62">
              <a:extLst>
                <a:ext uri="{FF2B5EF4-FFF2-40B4-BE49-F238E27FC236}">
                  <a16:creationId xmlns:a16="http://schemas.microsoft.com/office/drawing/2014/main" id="{E94F455E-01E4-4023-B274-BA1FAB54B21A}"/>
                </a:ext>
              </a:extLst>
            </p:cNvPr>
            <p:cNvSpPr txBox="1"/>
            <p:nvPr/>
          </p:nvSpPr>
          <p:spPr>
            <a:xfrm>
              <a:off x="5725858" y="4071014"/>
              <a:ext cx="702436" cy="523220"/>
            </a:xfrm>
            <a:prstGeom prst="rect">
              <a:avLst/>
            </a:prstGeom>
            <a:noFill/>
          </p:spPr>
          <p:txBody>
            <a:bodyPr wrap="none" rtlCol="0">
              <a:spAutoFit/>
            </a:bodyPr>
            <a:lstStyle>
              <a:defPPr>
                <a:defRPr lang="en-US"/>
              </a:defPPr>
              <a:lvl1pPr algn="l">
                <a:defRPr sz="1400" baseline="0">
                  <a:solidFill>
                    <a:schemeClr val="accent1"/>
                  </a:solidFill>
                  <a:ea typeface="+mj-ea"/>
                </a:defRPr>
              </a:lvl1pPr>
            </a:lstStyle>
            <a:p>
              <a:r>
                <a:rPr lang="en-US" dirty="0"/>
                <a:t>Usage</a:t>
              </a:r>
            </a:p>
            <a:p>
              <a:r>
                <a:rPr lang="en-US" dirty="0"/>
                <a:t>Audit</a:t>
              </a:r>
            </a:p>
          </p:txBody>
        </p:sp>
        <p:sp>
          <p:nvSpPr>
            <p:cNvPr id="64" name="TextBox 63">
              <a:extLst>
                <a:ext uri="{FF2B5EF4-FFF2-40B4-BE49-F238E27FC236}">
                  <a16:creationId xmlns:a16="http://schemas.microsoft.com/office/drawing/2014/main" id="{7FA7EB69-3CF6-4CD9-9001-F01D2B170C79}"/>
                </a:ext>
              </a:extLst>
            </p:cNvPr>
            <p:cNvSpPr txBox="1"/>
            <p:nvPr/>
          </p:nvSpPr>
          <p:spPr>
            <a:xfrm>
              <a:off x="7157008" y="4086351"/>
              <a:ext cx="643125" cy="523220"/>
            </a:xfrm>
            <a:prstGeom prst="rect">
              <a:avLst/>
            </a:prstGeom>
            <a:noFill/>
          </p:spPr>
          <p:txBody>
            <a:bodyPr wrap="none" rtlCol="0">
              <a:spAutoFit/>
            </a:bodyPr>
            <a:lstStyle>
              <a:defPPr>
                <a:defRPr lang="en-US"/>
              </a:defPPr>
              <a:lvl1pPr algn="l">
                <a:defRPr sz="1400" baseline="0">
                  <a:solidFill>
                    <a:schemeClr val="accent1"/>
                  </a:solidFill>
                  <a:ea typeface="+mj-ea"/>
                </a:defRPr>
              </a:lvl1pPr>
            </a:lstStyle>
            <a:p>
              <a:r>
                <a:rPr lang="en-US" dirty="0"/>
                <a:t>Risk </a:t>
              </a:r>
            </a:p>
            <a:p>
              <a:r>
                <a:rPr lang="en-US" dirty="0"/>
                <a:t>Event</a:t>
              </a:r>
            </a:p>
          </p:txBody>
        </p:sp>
        <p:sp>
          <p:nvSpPr>
            <p:cNvPr id="65" name="TextBox 64">
              <a:extLst>
                <a:ext uri="{FF2B5EF4-FFF2-40B4-BE49-F238E27FC236}">
                  <a16:creationId xmlns:a16="http://schemas.microsoft.com/office/drawing/2014/main" id="{6DB85C01-18A0-4C04-B26A-A448D094E64F}"/>
                </a:ext>
              </a:extLst>
            </p:cNvPr>
            <p:cNvSpPr txBox="1"/>
            <p:nvPr/>
          </p:nvSpPr>
          <p:spPr>
            <a:xfrm>
              <a:off x="8515016" y="4071014"/>
              <a:ext cx="1298753" cy="307777"/>
            </a:xfrm>
            <a:prstGeom prst="rect">
              <a:avLst/>
            </a:prstGeom>
            <a:noFill/>
          </p:spPr>
          <p:txBody>
            <a:bodyPr wrap="none" rtlCol="0">
              <a:spAutoFit/>
            </a:bodyPr>
            <a:lstStyle>
              <a:defPPr>
                <a:defRPr lang="en-US"/>
              </a:defPPr>
              <a:lvl1pPr algn="l">
                <a:defRPr sz="1400" baseline="0">
                  <a:solidFill>
                    <a:schemeClr val="accent1"/>
                  </a:solidFill>
                  <a:ea typeface="+mj-ea"/>
                </a:defRPr>
              </a:lvl1pPr>
            </a:lstStyle>
            <a:p>
              <a:r>
                <a:rPr lang="en-US" dirty="0"/>
                <a:t>Configuration</a:t>
              </a:r>
            </a:p>
          </p:txBody>
        </p:sp>
        <p:grpSp>
          <p:nvGrpSpPr>
            <p:cNvPr id="73" name="Group 72">
              <a:extLst>
                <a:ext uri="{FF2B5EF4-FFF2-40B4-BE49-F238E27FC236}">
                  <a16:creationId xmlns:a16="http://schemas.microsoft.com/office/drawing/2014/main" id="{5813F365-C33B-4C76-9DE8-203D2723F476}"/>
                </a:ext>
              </a:extLst>
            </p:cNvPr>
            <p:cNvGrpSpPr/>
            <p:nvPr/>
          </p:nvGrpSpPr>
          <p:grpSpPr>
            <a:xfrm>
              <a:off x="9938439" y="3769933"/>
              <a:ext cx="2074207" cy="601101"/>
              <a:chOff x="10170028" y="4723488"/>
              <a:chExt cx="2074207" cy="601101"/>
            </a:xfrm>
          </p:grpSpPr>
          <p:sp>
            <p:nvSpPr>
              <p:cNvPr id="66" name="Arrow: Pentagon 65">
                <a:extLst>
                  <a:ext uri="{FF2B5EF4-FFF2-40B4-BE49-F238E27FC236}">
                    <a16:creationId xmlns:a16="http://schemas.microsoft.com/office/drawing/2014/main" id="{D8BCE6E6-E822-430C-9362-7F72852DF511}"/>
                  </a:ext>
                </a:extLst>
              </p:cNvPr>
              <p:cNvSpPr/>
              <p:nvPr/>
            </p:nvSpPr>
            <p:spPr bwMode="auto">
              <a:xfrm rot="10800000">
                <a:off x="10527980" y="4723488"/>
                <a:ext cx="1716255" cy="484632"/>
              </a:xfrm>
              <a:prstGeom prst="homePlat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en-US" sz="2400" dirty="0">
                  <a:solidFill>
                    <a:schemeClr val="bg1"/>
                  </a:solidFill>
                  <a:ea typeface="+mj-ea"/>
                </a:endParaRPr>
              </a:p>
            </p:txBody>
          </p:sp>
          <p:sp>
            <p:nvSpPr>
              <p:cNvPr id="68" name="Rectangle 67">
                <a:extLst>
                  <a:ext uri="{FF2B5EF4-FFF2-40B4-BE49-F238E27FC236}">
                    <a16:creationId xmlns:a16="http://schemas.microsoft.com/office/drawing/2014/main" id="{55C1D228-BEFB-412F-9F7E-D5261E24F430}"/>
                  </a:ext>
                </a:extLst>
              </p:cNvPr>
              <p:cNvSpPr/>
              <p:nvPr/>
            </p:nvSpPr>
            <p:spPr>
              <a:xfrm>
                <a:off x="10960257" y="4819066"/>
                <a:ext cx="1283172" cy="276999"/>
              </a:xfrm>
              <a:prstGeom prst="rect">
                <a:avLst/>
              </a:prstGeom>
            </p:spPr>
            <p:txBody>
              <a:bodyPr wrap="none">
                <a:spAutoFit/>
              </a:bodyPr>
              <a:lstStyle/>
              <a:p>
                <a:r>
                  <a:rPr lang="en-US" sz="1200" dirty="0">
                    <a:solidFill>
                      <a:schemeClr val="accent1"/>
                    </a:solidFill>
                  </a:rPr>
                  <a:t>View of Security</a:t>
                </a:r>
                <a:endParaRPr lang="en-US" sz="1200" dirty="0"/>
              </a:p>
            </p:txBody>
          </p:sp>
          <p:sp>
            <p:nvSpPr>
              <p:cNvPr id="67" name="TextBox 66">
                <a:extLst>
                  <a:ext uri="{FF2B5EF4-FFF2-40B4-BE49-F238E27FC236}">
                    <a16:creationId xmlns:a16="http://schemas.microsoft.com/office/drawing/2014/main" id="{5CD38F0D-F3C9-45B0-AC3A-5D15733D1536}"/>
                  </a:ext>
                </a:extLst>
              </p:cNvPr>
              <p:cNvSpPr txBox="1"/>
              <p:nvPr/>
            </p:nvSpPr>
            <p:spPr>
              <a:xfrm>
                <a:off x="10170028" y="4801369"/>
                <a:ext cx="1511301" cy="523220"/>
              </a:xfrm>
              <a:prstGeom prst="rect">
                <a:avLst/>
              </a:prstGeom>
              <a:noFill/>
            </p:spPr>
            <p:txBody>
              <a:bodyPr wrap="square" rtlCol="0">
                <a:spAutoFit/>
              </a:bodyPr>
              <a:lstStyle/>
              <a:p>
                <a:r>
                  <a:rPr lang="en-US" sz="1400" dirty="0">
                    <a:solidFill>
                      <a:schemeClr val="accent1"/>
                    </a:solidFill>
                  </a:rPr>
                  <a:t>360°</a:t>
                </a:r>
              </a:p>
              <a:p>
                <a:endParaRPr lang="en-US" sz="1400" baseline="0" dirty="0">
                  <a:solidFill>
                    <a:schemeClr val="accent1"/>
                  </a:solidFill>
                  <a:ea typeface="+mj-ea"/>
                </a:endParaRPr>
              </a:p>
            </p:txBody>
          </p:sp>
        </p:grpSp>
      </p:grpSp>
      <p:sp>
        <p:nvSpPr>
          <p:cNvPr id="76" name="Title 2">
            <a:extLst>
              <a:ext uri="{FF2B5EF4-FFF2-40B4-BE49-F238E27FC236}">
                <a16:creationId xmlns:a16="http://schemas.microsoft.com/office/drawing/2014/main" id="{277CCE98-ADA3-41FD-BB35-E8D92862C593}"/>
              </a:ext>
            </a:extLst>
          </p:cNvPr>
          <p:cNvSpPr>
            <a:spLocks noGrp="1"/>
          </p:cNvSpPr>
          <p:nvPr>
            <p:ph type="title"/>
          </p:nvPr>
        </p:nvSpPr>
        <p:spPr>
          <a:xfrm>
            <a:off x="912368" y="-16314"/>
            <a:ext cx="10832782"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CA" b="1" kern="1200" dirty="0"/>
              <a:t>Identity and Access Attestation – IGA</a:t>
            </a:r>
            <a:endParaRPr lang="en-US" b="1" kern="1200" dirty="0"/>
          </a:p>
        </p:txBody>
      </p:sp>
    </p:spTree>
    <p:extLst>
      <p:ext uri="{BB962C8B-B14F-4D97-AF65-F5344CB8AC3E}">
        <p14:creationId xmlns:p14="http://schemas.microsoft.com/office/powerpoint/2010/main" val="105208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19942" y="2945513"/>
            <a:ext cx="7508192" cy="553998"/>
          </a:xfrm>
        </p:spPr>
        <p:txBody>
          <a:bodyPr/>
          <a:lstStyle/>
          <a:p>
            <a:r>
              <a:rPr lang="en-IN" sz="3600" dirty="0"/>
              <a:t>IGA – Integrated Architecture</a:t>
            </a:r>
          </a:p>
        </p:txBody>
      </p:sp>
    </p:spTree>
    <p:extLst>
      <p:ext uri="{BB962C8B-B14F-4D97-AF65-F5344CB8AC3E}">
        <p14:creationId xmlns:p14="http://schemas.microsoft.com/office/powerpoint/2010/main" val="223873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4AEBC4F-8AF6-466F-B7D1-59667A0C3BC0}"/>
              </a:ext>
            </a:extLst>
          </p:cNvPr>
          <p:cNvSpPr txBox="1">
            <a:spLocks/>
          </p:cNvSpPr>
          <p:nvPr/>
        </p:nvSpPr>
        <p:spPr bwMode="gray">
          <a:xfrm>
            <a:off x="807767" y="-11910"/>
            <a:ext cx="8176916" cy="49936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lvl1pPr algn="l" defTabSz="457200" eaLnBrk="0" hangingPunct="0">
              <a:defRPr sz="3245" b="1" i="0" baseline="0">
                <a:solidFill>
                  <a:srgbClr val="2C2D8B"/>
                </a:solidFill>
                <a:latin typeface="Calibri Light"/>
                <a:ea typeface="+mj-ea"/>
                <a:cs typeface="Calibri Light"/>
              </a:defRPr>
            </a:lvl1pPr>
            <a:lvl2pPr algn="l" eaLnBrk="0" hangingPunct="0">
              <a:defRPr sz="2596">
                <a:solidFill>
                  <a:schemeClr val="accent1"/>
                </a:solidFill>
                <a:ea typeface="STKaiti" pitchFamily="2" charset="-122"/>
                <a:cs typeface="Geneva" pitchFamily="34" charset="0"/>
              </a:defRPr>
            </a:lvl2pPr>
            <a:lvl3pPr algn="l" eaLnBrk="0" hangingPunct="0">
              <a:defRPr sz="2596">
                <a:solidFill>
                  <a:schemeClr val="accent1"/>
                </a:solidFill>
                <a:ea typeface="STKaiti" pitchFamily="2" charset="-122"/>
                <a:cs typeface="Geneva" pitchFamily="34" charset="0"/>
              </a:defRPr>
            </a:lvl3pPr>
            <a:lvl4pPr algn="l" eaLnBrk="0" hangingPunct="0">
              <a:defRPr sz="2596">
                <a:solidFill>
                  <a:schemeClr val="accent1"/>
                </a:solidFill>
                <a:ea typeface="STKaiti" pitchFamily="2" charset="-122"/>
                <a:cs typeface="Geneva" pitchFamily="34" charset="0"/>
              </a:defRPr>
            </a:lvl4pPr>
            <a:lvl5pPr algn="l" eaLnBrk="0" hangingPunct="0">
              <a:defRPr sz="2596">
                <a:solidFill>
                  <a:schemeClr val="accent1"/>
                </a:solidFill>
                <a:ea typeface="STKaiti" pitchFamily="2" charset="-122"/>
                <a:cs typeface="Geneva" pitchFamily="34" charset="0"/>
              </a:defRPr>
            </a:lvl5pPr>
            <a:lvl6pPr marL="505657" eaLnBrk="0" fontAlgn="base" hangingPunct="0">
              <a:spcBef>
                <a:spcPct val="0"/>
              </a:spcBef>
              <a:spcAft>
                <a:spcPct val="0"/>
              </a:spcAft>
              <a:defRPr sz="2596">
                <a:solidFill>
                  <a:schemeClr val="accent1"/>
                </a:solidFill>
                <a:cs typeface="Geneva" pitchFamily="34" charset="0"/>
              </a:defRPr>
            </a:lvl6pPr>
            <a:lvl7pPr marL="1011313" eaLnBrk="0" fontAlgn="base" hangingPunct="0">
              <a:spcBef>
                <a:spcPct val="0"/>
              </a:spcBef>
              <a:spcAft>
                <a:spcPct val="0"/>
              </a:spcAft>
              <a:defRPr sz="2596">
                <a:solidFill>
                  <a:schemeClr val="accent1"/>
                </a:solidFill>
                <a:cs typeface="Geneva" pitchFamily="34" charset="0"/>
              </a:defRPr>
            </a:lvl7pPr>
            <a:lvl8pPr marL="1516970" eaLnBrk="0" fontAlgn="base" hangingPunct="0">
              <a:spcBef>
                <a:spcPct val="0"/>
              </a:spcBef>
              <a:spcAft>
                <a:spcPct val="0"/>
              </a:spcAft>
              <a:defRPr sz="2596">
                <a:solidFill>
                  <a:schemeClr val="accent1"/>
                </a:solidFill>
                <a:cs typeface="Geneva" pitchFamily="34" charset="0"/>
              </a:defRPr>
            </a:lvl8pPr>
            <a:lvl9pPr marL="2022625" eaLnBrk="0" fontAlgn="base" hangingPunct="0">
              <a:spcBef>
                <a:spcPct val="0"/>
              </a:spcBef>
              <a:spcAft>
                <a:spcPct val="0"/>
              </a:spcAft>
              <a:defRPr sz="2596">
                <a:solidFill>
                  <a:schemeClr val="accent1"/>
                </a:solidFill>
                <a:cs typeface="Geneva" pitchFamily="34" charset="0"/>
              </a:defRPr>
            </a:lvl9pPr>
          </a:lstStyle>
          <a:p>
            <a:r>
              <a:rPr lang="en-US" dirty="0"/>
              <a:t>IDAM High Level Integrated Architecture</a:t>
            </a:r>
          </a:p>
        </p:txBody>
      </p:sp>
      <p:sp>
        <p:nvSpPr>
          <p:cNvPr id="7170" name="AutoShape 2" descr="Image result for file icon"/>
          <p:cNvSpPr>
            <a:spLocks noChangeAspect="1" noChangeArrowheads="1"/>
          </p:cNvSpPr>
          <p:nvPr/>
        </p:nvSpPr>
        <p:spPr bwMode="auto">
          <a:xfrm>
            <a:off x="700183" y="-6222"/>
            <a:ext cx="280765" cy="285224"/>
          </a:xfrm>
          <a:prstGeom prst="rect">
            <a:avLst/>
          </a:prstGeom>
          <a:noFill/>
        </p:spPr>
        <p:txBody>
          <a:bodyPr vert="horz" wrap="square" lIns="81486" tIns="40744" rIns="81486" bIns="40744" numCol="1" anchor="t" anchorCtr="0" compatLnSpc="1">
            <a:prstTxWarp prst="textNoShape">
              <a:avLst/>
            </a:prstTxWarp>
          </a:bodyPr>
          <a:lstStyle/>
          <a:p>
            <a:endParaRPr lang="en-US" sz="1391" dirty="0"/>
          </a:p>
        </p:txBody>
      </p:sp>
      <p:sp>
        <p:nvSpPr>
          <p:cNvPr id="7172" name="AutoShape 4" descr="Image result for file icon"/>
          <p:cNvSpPr>
            <a:spLocks noChangeAspect="1" noChangeArrowheads="1"/>
          </p:cNvSpPr>
          <p:nvPr/>
        </p:nvSpPr>
        <p:spPr bwMode="auto">
          <a:xfrm>
            <a:off x="700183" y="-6222"/>
            <a:ext cx="280765" cy="285224"/>
          </a:xfrm>
          <a:prstGeom prst="rect">
            <a:avLst/>
          </a:prstGeom>
          <a:noFill/>
        </p:spPr>
        <p:txBody>
          <a:bodyPr vert="horz" wrap="square" lIns="81486" tIns="40744" rIns="81486" bIns="40744" numCol="1" anchor="t" anchorCtr="0" compatLnSpc="1">
            <a:prstTxWarp prst="textNoShape">
              <a:avLst/>
            </a:prstTxWarp>
          </a:bodyPr>
          <a:lstStyle/>
          <a:p>
            <a:endParaRPr lang="en-US" sz="1391" dirty="0"/>
          </a:p>
        </p:txBody>
      </p:sp>
      <p:pic>
        <p:nvPicPr>
          <p:cNvPr id="7" name="Picture 6" descr="Icon&#10;&#10;Description automatically generated">
            <a:extLst>
              <a:ext uri="{FF2B5EF4-FFF2-40B4-BE49-F238E27FC236}">
                <a16:creationId xmlns:a16="http://schemas.microsoft.com/office/drawing/2014/main" id="{076A5C79-B77B-8A4D-A800-8DC8AA7A4181}"/>
              </a:ext>
            </a:extLst>
          </p:cNvPr>
          <p:cNvPicPr>
            <a:picLocks noChangeAspect="1"/>
          </p:cNvPicPr>
          <p:nvPr/>
        </p:nvPicPr>
        <p:blipFill>
          <a:blip r:embed="rId3"/>
          <a:stretch>
            <a:fillRect/>
          </a:stretch>
        </p:blipFill>
        <p:spPr>
          <a:xfrm>
            <a:off x="1914974" y="2457526"/>
            <a:ext cx="1187000" cy="919599"/>
          </a:xfrm>
          <a:prstGeom prst="ellipse">
            <a:avLst/>
          </a:prstGeom>
        </p:spPr>
      </p:pic>
      <p:sp>
        <p:nvSpPr>
          <p:cNvPr id="11" name="Rectangle 10">
            <a:extLst>
              <a:ext uri="{FF2B5EF4-FFF2-40B4-BE49-F238E27FC236}">
                <a16:creationId xmlns:a16="http://schemas.microsoft.com/office/drawing/2014/main" id="{992FBACB-C431-2D4D-9CE5-F3C5E4F4EB61}"/>
              </a:ext>
            </a:extLst>
          </p:cNvPr>
          <p:cNvSpPr/>
          <p:nvPr/>
        </p:nvSpPr>
        <p:spPr>
          <a:xfrm>
            <a:off x="2493630" y="3202116"/>
            <a:ext cx="1089333" cy="584775"/>
          </a:xfrm>
          <a:prstGeom prst="rect">
            <a:avLst/>
          </a:prstGeom>
        </p:spPr>
        <p:txBody>
          <a:bodyPr wrap="square">
            <a:spAutoFit/>
          </a:bodyPr>
          <a:lstStyle/>
          <a:p>
            <a:r>
              <a:rPr lang="en-US" sz="1600" dirty="0">
                <a:solidFill>
                  <a:schemeClr val="accent1"/>
                </a:solidFill>
              </a:rPr>
              <a:t>SSO Console</a:t>
            </a:r>
          </a:p>
        </p:txBody>
      </p:sp>
      <p:sp>
        <p:nvSpPr>
          <p:cNvPr id="156" name="Flowchart: Manual Operation 155">
            <a:extLst>
              <a:ext uri="{FF2B5EF4-FFF2-40B4-BE49-F238E27FC236}">
                <a16:creationId xmlns:a16="http://schemas.microsoft.com/office/drawing/2014/main" id="{24825A26-34F7-4ECF-BAC7-AEE5B1708B47}"/>
              </a:ext>
            </a:extLst>
          </p:cNvPr>
          <p:cNvSpPr/>
          <p:nvPr/>
        </p:nvSpPr>
        <p:spPr bwMode="auto">
          <a:xfrm rot="16200000">
            <a:off x="7200238" y="2447632"/>
            <a:ext cx="1224889" cy="702856"/>
          </a:xfrm>
          <a:prstGeom prst="flowChartManualOperation">
            <a:avLst/>
          </a:prstGeom>
          <a:solidFill>
            <a:schemeClr val="accent1">
              <a:lumMod val="40000"/>
              <a:lumOff val="60000"/>
            </a:schemeClr>
          </a:solidFill>
          <a:ln w="6350" cap="flat" cmpd="sng" algn="ctr">
            <a:solidFill>
              <a:schemeClr val="tx2"/>
            </a:solidFill>
            <a:prstDash val="solid"/>
            <a:round/>
            <a:headEnd type="none" w="med" len="med"/>
            <a:tailEnd type="none" w="med" len="med"/>
          </a:ln>
          <a:effectLst/>
        </p:spPr>
        <p:txBody>
          <a:bodyPr vert="horz" wrap="none" lIns="81486" tIns="40744" rIns="81486" bIns="40744" numCol="1" rtlCol="0" anchor="ctr" anchorCtr="0" compatLnSpc="1">
            <a:prstTxWarp prst="textNoShape">
              <a:avLst/>
            </a:prstTxWarp>
          </a:bodyPr>
          <a:lstStyle/>
          <a:p>
            <a:pPr defTabSz="814927"/>
            <a:endParaRPr lang="en-US" sz="1483" dirty="0">
              <a:solidFill>
                <a:schemeClr val="accent1"/>
              </a:solidFill>
              <a:ea typeface="+mj-ea"/>
            </a:endParaRPr>
          </a:p>
        </p:txBody>
      </p:sp>
      <p:grpSp>
        <p:nvGrpSpPr>
          <p:cNvPr id="157" name="Group 156">
            <a:extLst>
              <a:ext uri="{FF2B5EF4-FFF2-40B4-BE49-F238E27FC236}">
                <a16:creationId xmlns:a16="http://schemas.microsoft.com/office/drawing/2014/main" id="{84C7F23C-AA46-4DF4-BC60-8A133E56342D}"/>
              </a:ext>
            </a:extLst>
          </p:cNvPr>
          <p:cNvGrpSpPr/>
          <p:nvPr/>
        </p:nvGrpSpPr>
        <p:grpSpPr>
          <a:xfrm>
            <a:off x="617813" y="1747319"/>
            <a:ext cx="955358" cy="2377148"/>
            <a:chOff x="235351" y="2844726"/>
            <a:chExt cx="891085" cy="2312703"/>
          </a:xfrm>
        </p:grpSpPr>
        <p:sp>
          <p:nvSpPr>
            <p:cNvPr id="341" name="TextBox 340">
              <a:extLst>
                <a:ext uri="{FF2B5EF4-FFF2-40B4-BE49-F238E27FC236}">
                  <a16:creationId xmlns:a16="http://schemas.microsoft.com/office/drawing/2014/main" id="{A99FEEDA-0C87-4ACC-863D-2B3006897500}"/>
                </a:ext>
              </a:extLst>
            </p:cNvPr>
            <p:cNvSpPr txBox="1"/>
            <p:nvPr/>
          </p:nvSpPr>
          <p:spPr>
            <a:xfrm rot="16200000">
              <a:off x="222980" y="3867350"/>
              <a:ext cx="1514836" cy="21919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1" i="0" u="none" strike="noStrike" cap="none" spc="0" normalizeH="0" baseline="0">
                  <a:ln>
                    <a:noFill/>
                  </a:ln>
                  <a:solidFill>
                    <a:srgbClr val="7C7C7C"/>
                  </a:solidFill>
                  <a:effectLst/>
                  <a:uLnTx/>
                  <a:uFillTx/>
                  <a:latin typeface="Arial" panose="020B0604020202020204" pitchFamily="34" charset="0"/>
                  <a:ea typeface="STKaiti"/>
                  <a:cs typeface="Arial" panose="020B0604020202020204" pitchFamily="34" charset="0"/>
                </a:defRPr>
              </a:lvl1pPr>
            </a:lstStyle>
            <a:p>
              <a:r>
                <a:rPr lang="en-US" sz="927" dirty="0">
                  <a:solidFill>
                    <a:schemeClr val="accent1"/>
                  </a:solidFill>
                  <a:latin typeface="+mn-lt"/>
                </a:rPr>
                <a:t>Users</a:t>
              </a:r>
            </a:p>
          </p:txBody>
        </p:sp>
        <p:pic>
          <p:nvPicPr>
            <p:cNvPr id="342" name="Picture 341" descr="C:\Users\irajendr\Desktop\employees.gif">
              <a:extLst>
                <a:ext uri="{FF2B5EF4-FFF2-40B4-BE49-F238E27FC236}">
                  <a16:creationId xmlns:a16="http://schemas.microsoft.com/office/drawing/2014/main" id="{85E4B75A-7936-4F6E-B245-A4F27ED74E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887" y="4330007"/>
              <a:ext cx="512241" cy="488689"/>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89508090-66A8-48BD-889D-6DE3BAB6440D}"/>
                </a:ext>
              </a:extLst>
            </p:cNvPr>
            <p:cNvSpPr txBox="1"/>
            <p:nvPr/>
          </p:nvSpPr>
          <p:spPr>
            <a:xfrm>
              <a:off x="235351" y="4791035"/>
              <a:ext cx="891085" cy="214718"/>
            </a:xfrm>
            <a:prstGeom prst="rect">
              <a:avLst/>
            </a:prstGeom>
            <a:noFill/>
          </p:spPr>
          <p:txBody>
            <a:bodyPr wrap="square" rtlCol="0">
              <a:spAutoFit/>
            </a:bodyPr>
            <a:lstStyle/>
            <a:p>
              <a:pPr defTabSz="814927">
                <a:defRPr/>
              </a:pPr>
              <a:r>
                <a:rPr lang="en-US" sz="834" dirty="0">
                  <a:solidFill>
                    <a:schemeClr val="accent1"/>
                  </a:solidFill>
                  <a:ea typeface="STKaiti"/>
                </a:rPr>
                <a:t>Employees</a:t>
              </a:r>
            </a:p>
          </p:txBody>
        </p:sp>
        <p:sp>
          <p:nvSpPr>
            <p:cNvPr id="344" name="Rounded Rectangle 73">
              <a:extLst>
                <a:ext uri="{FF2B5EF4-FFF2-40B4-BE49-F238E27FC236}">
                  <a16:creationId xmlns:a16="http://schemas.microsoft.com/office/drawing/2014/main" id="{C17CA13F-EAE4-422D-908B-5C8C812AC79C}"/>
                </a:ext>
              </a:extLst>
            </p:cNvPr>
            <p:cNvSpPr/>
            <p:nvPr/>
          </p:nvSpPr>
          <p:spPr>
            <a:xfrm>
              <a:off x="245410" y="2844726"/>
              <a:ext cx="806026" cy="23127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endParaRPr lang="en-US" sz="1854" dirty="0">
                <a:solidFill>
                  <a:schemeClr val="accent1"/>
                </a:solidFill>
                <a:ea typeface="STKaiti"/>
              </a:endParaRPr>
            </a:p>
          </p:txBody>
        </p:sp>
        <p:pic>
          <p:nvPicPr>
            <p:cNvPr id="345" name="Picture 2" descr="Image result for auditor icon">
              <a:extLst>
                <a:ext uri="{FF2B5EF4-FFF2-40B4-BE49-F238E27FC236}">
                  <a16:creationId xmlns:a16="http://schemas.microsoft.com/office/drawing/2014/main" id="{3EC9681A-C034-4907-A99A-156A574F4C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533" y="3744596"/>
              <a:ext cx="580952" cy="549944"/>
            </a:xfrm>
            <a:prstGeom prst="rect">
              <a:avLst/>
            </a:prstGeom>
            <a:noFill/>
            <a:extLst>
              <a:ext uri="{909E8E84-426E-40DD-AFC4-6F175D3DCCD1}">
                <a14:hiddenFill xmlns:a14="http://schemas.microsoft.com/office/drawing/2010/main">
                  <a:solidFill>
                    <a:srgbClr val="FFFFFF"/>
                  </a:solidFill>
                </a14:hiddenFill>
              </a:ext>
            </a:extLst>
          </p:spPr>
        </p:pic>
        <p:sp>
          <p:nvSpPr>
            <p:cNvPr id="346" name="TextBox 345">
              <a:extLst>
                <a:ext uri="{FF2B5EF4-FFF2-40B4-BE49-F238E27FC236}">
                  <a16:creationId xmlns:a16="http://schemas.microsoft.com/office/drawing/2014/main" id="{5BA322C9-32C0-406B-ABCC-C30B3E58A47F}"/>
                </a:ext>
              </a:extLst>
            </p:cNvPr>
            <p:cNvSpPr txBox="1"/>
            <p:nvPr/>
          </p:nvSpPr>
          <p:spPr>
            <a:xfrm>
              <a:off x="253965" y="4259544"/>
              <a:ext cx="816087" cy="214718"/>
            </a:xfrm>
            <a:prstGeom prst="rect">
              <a:avLst/>
            </a:prstGeom>
            <a:noFill/>
          </p:spPr>
          <p:txBody>
            <a:bodyPr wrap="square" rtlCol="0">
              <a:spAutoFit/>
            </a:bodyPr>
            <a:lstStyle/>
            <a:p>
              <a:pPr defTabSz="814927">
                <a:defRPr/>
              </a:pPr>
              <a:r>
                <a:rPr lang="en-US" sz="834" dirty="0">
                  <a:solidFill>
                    <a:schemeClr val="accent1"/>
                  </a:solidFill>
                  <a:ea typeface="STKaiti"/>
                </a:rPr>
                <a:t>Auditors</a:t>
              </a:r>
            </a:p>
          </p:txBody>
        </p:sp>
        <p:pic>
          <p:nvPicPr>
            <p:cNvPr id="347" name="Picture 4" descr="Image result for manager icon">
              <a:extLst>
                <a:ext uri="{FF2B5EF4-FFF2-40B4-BE49-F238E27FC236}">
                  <a16:creationId xmlns:a16="http://schemas.microsoft.com/office/drawing/2014/main" id="{C67CD5F3-F1F3-425A-9DCD-A42B8E1DE2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887" y="2959192"/>
              <a:ext cx="463462" cy="442153"/>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7EC10FB2-5AD7-43B9-B3FF-8A4C9C4F711A}"/>
                </a:ext>
              </a:extLst>
            </p:cNvPr>
            <p:cNvSpPr txBox="1"/>
            <p:nvPr/>
          </p:nvSpPr>
          <p:spPr>
            <a:xfrm>
              <a:off x="252119" y="3414849"/>
              <a:ext cx="816087" cy="339607"/>
            </a:xfrm>
            <a:prstGeom prst="rect">
              <a:avLst/>
            </a:prstGeom>
            <a:noFill/>
          </p:spPr>
          <p:txBody>
            <a:bodyPr wrap="square" rtlCol="0">
              <a:spAutoFit/>
            </a:bodyPr>
            <a:lstStyle/>
            <a:p>
              <a:pPr defTabSz="814927">
                <a:defRPr/>
              </a:pPr>
              <a:r>
                <a:rPr lang="en-US" sz="834" dirty="0">
                  <a:solidFill>
                    <a:schemeClr val="accent1"/>
                  </a:solidFill>
                  <a:ea typeface="STKaiti"/>
                </a:rPr>
                <a:t>Privileged Users</a:t>
              </a:r>
            </a:p>
          </p:txBody>
        </p:sp>
      </p:grpSp>
      <p:cxnSp>
        <p:nvCxnSpPr>
          <p:cNvPr id="158" name="Connector: Elbow 157">
            <a:extLst>
              <a:ext uri="{FF2B5EF4-FFF2-40B4-BE49-F238E27FC236}">
                <a16:creationId xmlns:a16="http://schemas.microsoft.com/office/drawing/2014/main" id="{6C1BE398-0003-40DF-A7C6-D726F3C9F11F}"/>
              </a:ext>
            </a:extLst>
          </p:cNvPr>
          <p:cNvCxnSpPr>
            <a:cxnSpLocks/>
            <a:stCxn id="344" idx="3"/>
          </p:cNvCxnSpPr>
          <p:nvPr/>
        </p:nvCxnSpPr>
        <p:spPr>
          <a:xfrm>
            <a:off x="1510135" y="2822804"/>
            <a:ext cx="167062" cy="778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DC87FC41-3E0B-42B3-B66E-33A526250B8E}"/>
              </a:ext>
            </a:extLst>
          </p:cNvPr>
          <p:cNvCxnSpPr>
            <a:cxnSpLocks/>
            <a:stCxn id="7" idx="0"/>
          </p:cNvCxnSpPr>
          <p:nvPr/>
        </p:nvCxnSpPr>
        <p:spPr>
          <a:xfrm rot="5400000" flipH="1" flipV="1">
            <a:off x="2494823" y="1260289"/>
            <a:ext cx="1210888" cy="1183586"/>
          </a:xfrm>
          <a:prstGeom prst="bentConnector3">
            <a:avLst>
              <a:gd name="adj1" fmla="val 9968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60" name="Picture 30" descr="Image result for Virtual Private gateway aws icon">
            <a:extLst>
              <a:ext uri="{FF2B5EF4-FFF2-40B4-BE49-F238E27FC236}">
                <a16:creationId xmlns:a16="http://schemas.microsoft.com/office/drawing/2014/main" id="{E7876EAB-2E50-4B73-A749-F5AA211778E3}"/>
              </a:ext>
            </a:extLst>
          </p:cNvPr>
          <p:cNvPicPr>
            <a:picLocks noChangeAspect="1" noChangeArrowheads="1"/>
          </p:cNvPicPr>
          <p:nvPr/>
        </p:nvPicPr>
        <p:blipFill rotWithShape="1">
          <a:blip r:embed="rId7" cstate="print">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l="-3098" t="-3097" r="5039" b="9247"/>
          <a:stretch/>
        </p:blipFill>
        <p:spPr bwMode="auto">
          <a:xfrm>
            <a:off x="7747522" y="2601672"/>
            <a:ext cx="416584" cy="425294"/>
          </a:xfrm>
          <a:prstGeom prst="rect">
            <a:avLst/>
          </a:prstGeom>
          <a:noFill/>
          <a:extLst>
            <a:ext uri="{909E8E84-426E-40DD-AFC4-6F175D3DCCD1}">
              <a14:hiddenFill xmlns:a14="http://schemas.microsoft.com/office/drawing/2010/main">
                <a:solidFill>
                  <a:srgbClr val="FFFFFF"/>
                </a:solidFill>
              </a14:hiddenFill>
            </a:ext>
          </a:extLst>
        </p:spPr>
      </p:pic>
      <p:cxnSp>
        <p:nvCxnSpPr>
          <p:cNvPr id="163" name="Connector: Elbow 162">
            <a:extLst>
              <a:ext uri="{FF2B5EF4-FFF2-40B4-BE49-F238E27FC236}">
                <a16:creationId xmlns:a16="http://schemas.microsoft.com/office/drawing/2014/main" id="{200AC368-94CA-4B9D-83E7-9366F2370D27}"/>
              </a:ext>
            </a:extLst>
          </p:cNvPr>
          <p:cNvCxnSpPr>
            <a:cxnSpLocks/>
          </p:cNvCxnSpPr>
          <p:nvPr/>
        </p:nvCxnSpPr>
        <p:spPr>
          <a:xfrm rot="16200000" flipV="1">
            <a:off x="7412939" y="2367910"/>
            <a:ext cx="411649" cy="235658"/>
          </a:xfrm>
          <a:prstGeom prst="bentConnector3">
            <a:avLst>
              <a:gd name="adj1" fmla="val 101966"/>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04F3F77-9C2C-4D9F-A4D4-62273101C0D8}"/>
              </a:ext>
            </a:extLst>
          </p:cNvPr>
          <p:cNvSpPr txBox="1"/>
          <p:nvPr/>
        </p:nvSpPr>
        <p:spPr>
          <a:xfrm>
            <a:off x="8207774" y="1447226"/>
            <a:ext cx="708283" cy="370924"/>
          </a:xfrm>
          <a:prstGeom prst="rect">
            <a:avLst/>
          </a:prstGeom>
          <a:noFill/>
        </p:spPr>
        <p:txBody>
          <a:bodyPr wrap="square" lIns="84761" tIns="42381" rIns="84761" bIns="42381" rtlCol="0">
            <a:spAutoFit/>
          </a:bodyPr>
          <a:lstStyle>
            <a:defPPr>
              <a:defRPr lang="en-US"/>
            </a:defPPr>
            <a:lvl1pPr marR="0" lvl="0" indent="0" algn="ctr" fontAlgn="auto">
              <a:lnSpc>
                <a:spcPct val="100000"/>
              </a:lnSpc>
              <a:spcBef>
                <a:spcPts val="0"/>
              </a:spcBef>
              <a:spcAft>
                <a:spcPts val="0"/>
              </a:spcAft>
              <a:buClrTx/>
              <a:buSzTx/>
              <a:buFontTx/>
              <a:buNone/>
              <a:tabLst/>
              <a:defRPr kumimoji="0" sz="900" b="1" i="0" u="none" strike="noStrike" cap="none" spc="0" normalizeH="0" baseline="0">
                <a:ln>
                  <a:noFill/>
                </a:ln>
                <a:solidFill>
                  <a:srgbClr val="7C7C7C"/>
                </a:solidFill>
                <a:effectLst/>
                <a:uLnTx/>
                <a:uFillTx/>
                <a:latin typeface="Arial" panose="020B0604020202020204" pitchFamily="34" charset="0"/>
                <a:ea typeface="STKaiti"/>
                <a:cs typeface="Arial" panose="020B0604020202020204" pitchFamily="34" charset="0"/>
              </a:defRPr>
            </a:lvl1pPr>
          </a:lstStyle>
          <a:p>
            <a:r>
              <a:rPr lang="en-US" sz="927" dirty="0">
                <a:solidFill>
                  <a:schemeClr val="accent1"/>
                </a:solidFill>
                <a:latin typeface="+mn-lt"/>
              </a:rPr>
              <a:t>HR Feeds</a:t>
            </a:r>
          </a:p>
        </p:txBody>
      </p:sp>
      <p:sp>
        <p:nvSpPr>
          <p:cNvPr id="165" name="TextBox 164">
            <a:extLst>
              <a:ext uri="{FF2B5EF4-FFF2-40B4-BE49-F238E27FC236}">
                <a16:creationId xmlns:a16="http://schemas.microsoft.com/office/drawing/2014/main" id="{095EAA57-2943-4288-A404-068DD9B8F637}"/>
              </a:ext>
            </a:extLst>
          </p:cNvPr>
          <p:cNvSpPr txBox="1"/>
          <p:nvPr/>
        </p:nvSpPr>
        <p:spPr>
          <a:xfrm rot="16200000">
            <a:off x="2254545" y="1743597"/>
            <a:ext cx="738400" cy="370924"/>
          </a:xfrm>
          <a:prstGeom prst="rect">
            <a:avLst/>
          </a:prstGeom>
          <a:noFill/>
        </p:spPr>
        <p:txBody>
          <a:bodyPr wrap="square" lIns="84761" tIns="42381" rIns="84761" bIns="42381" rtlCol="0">
            <a:spAutoFit/>
          </a:bodyPr>
          <a:lstStyle>
            <a:defPPr>
              <a:defRPr lang="en-US"/>
            </a:defPPr>
            <a:lvl1pPr marR="0" lvl="0" indent="0" fontAlgn="auto">
              <a:lnSpc>
                <a:spcPct val="100000"/>
              </a:lnSpc>
              <a:spcBef>
                <a:spcPts val="0"/>
              </a:spcBef>
              <a:spcAft>
                <a:spcPts val="0"/>
              </a:spcAft>
              <a:buClrTx/>
              <a:buSzTx/>
              <a:buFontTx/>
              <a:buNone/>
              <a:tabLst/>
              <a:defRPr kumimoji="0" sz="1000" b="1" i="0" u="none" strike="noStrike" cap="none" spc="0" normalizeH="0" baseline="0">
                <a:ln>
                  <a:noFill/>
                </a:ln>
                <a:solidFill>
                  <a:schemeClr val="accent1"/>
                </a:solidFill>
                <a:effectLst/>
                <a:uLnTx/>
                <a:uFillTx/>
                <a:latin typeface="+mn-lt"/>
                <a:ea typeface="STKaiti"/>
                <a:cs typeface="Arial" panose="020B0604020202020204" pitchFamily="34" charset="0"/>
              </a:defRPr>
            </a:lvl1pPr>
          </a:lstStyle>
          <a:p>
            <a:r>
              <a:rPr lang="en-US" dirty="0"/>
              <a:t>Launch IDAM</a:t>
            </a:r>
          </a:p>
        </p:txBody>
      </p:sp>
      <p:sp>
        <p:nvSpPr>
          <p:cNvPr id="166" name="TextBox 165">
            <a:extLst>
              <a:ext uri="{FF2B5EF4-FFF2-40B4-BE49-F238E27FC236}">
                <a16:creationId xmlns:a16="http://schemas.microsoft.com/office/drawing/2014/main" id="{8B943E24-937C-4C97-BEF9-5D7D7E2D595E}"/>
              </a:ext>
            </a:extLst>
          </p:cNvPr>
          <p:cNvSpPr txBox="1"/>
          <p:nvPr/>
        </p:nvSpPr>
        <p:spPr>
          <a:xfrm>
            <a:off x="7630120" y="3469207"/>
            <a:ext cx="1017159" cy="370924"/>
          </a:xfrm>
          <a:prstGeom prst="rect">
            <a:avLst/>
          </a:prstGeom>
          <a:noFill/>
        </p:spPr>
        <p:txBody>
          <a:bodyPr wrap="square" lIns="84761" tIns="42381" rIns="84761" bIns="42381" rtlCol="0">
            <a:spAutoFit/>
          </a:bodyPr>
          <a:lstStyle>
            <a:defPPr>
              <a:defRPr lang="en-US"/>
            </a:defPPr>
            <a:lvl1pPr marR="0" lvl="0" indent="0" algn="ctr" fontAlgn="auto">
              <a:lnSpc>
                <a:spcPct val="100000"/>
              </a:lnSpc>
              <a:spcBef>
                <a:spcPts val="0"/>
              </a:spcBef>
              <a:spcAft>
                <a:spcPts val="0"/>
              </a:spcAft>
              <a:buClrTx/>
              <a:buSzTx/>
              <a:buFontTx/>
              <a:buNone/>
              <a:tabLst/>
              <a:defRPr kumimoji="0" sz="900" b="1" i="0" u="none" strike="noStrike" cap="none" spc="0" normalizeH="0" baseline="0">
                <a:ln>
                  <a:noFill/>
                </a:ln>
                <a:solidFill>
                  <a:srgbClr val="7C7C7C"/>
                </a:solidFill>
                <a:effectLst/>
                <a:uLnTx/>
                <a:uFillTx/>
                <a:latin typeface="Arial" panose="020B0604020202020204" pitchFamily="34" charset="0"/>
                <a:ea typeface="STKaiti"/>
                <a:cs typeface="Arial" panose="020B0604020202020204" pitchFamily="34" charset="0"/>
              </a:defRPr>
            </a:lvl1pPr>
          </a:lstStyle>
          <a:p>
            <a:r>
              <a:rPr lang="en-US" sz="927" dirty="0">
                <a:solidFill>
                  <a:schemeClr val="accent1"/>
                </a:solidFill>
                <a:latin typeface="+mn-lt"/>
              </a:rPr>
              <a:t>Identity</a:t>
            </a:r>
          </a:p>
          <a:p>
            <a:r>
              <a:rPr lang="en-US" sz="927" dirty="0">
                <a:solidFill>
                  <a:schemeClr val="accent1"/>
                </a:solidFill>
                <a:latin typeface="+mn-lt"/>
              </a:rPr>
              <a:t>Provisioning</a:t>
            </a:r>
          </a:p>
        </p:txBody>
      </p:sp>
      <p:cxnSp>
        <p:nvCxnSpPr>
          <p:cNvPr id="170" name="Connector: Elbow 169">
            <a:extLst>
              <a:ext uri="{FF2B5EF4-FFF2-40B4-BE49-F238E27FC236}">
                <a16:creationId xmlns:a16="http://schemas.microsoft.com/office/drawing/2014/main" id="{34A3B7E2-663C-4E58-B51B-FBAB6DFF6D84}"/>
              </a:ext>
            </a:extLst>
          </p:cNvPr>
          <p:cNvCxnSpPr>
            <a:cxnSpLocks/>
            <a:stCxn id="7" idx="6"/>
            <a:endCxn id="199" idx="1"/>
          </p:cNvCxnSpPr>
          <p:nvPr/>
        </p:nvCxnSpPr>
        <p:spPr bwMode="auto">
          <a:xfrm>
            <a:off x="3101974" y="2917326"/>
            <a:ext cx="1298160" cy="1187038"/>
          </a:xfrm>
          <a:prstGeom prst="bentConnector3">
            <a:avLst>
              <a:gd name="adj1" fmla="val 33317"/>
            </a:avLst>
          </a:prstGeom>
          <a:ln>
            <a:headEnd type="triangle"/>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AD3113A7-5BA6-44DF-A645-6005C57C679D}"/>
              </a:ext>
            </a:extLst>
          </p:cNvPr>
          <p:cNvSpPr txBox="1"/>
          <p:nvPr/>
        </p:nvSpPr>
        <p:spPr>
          <a:xfrm>
            <a:off x="3350412" y="4139756"/>
            <a:ext cx="1140073" cy="228258"/>
          </a:xfrm>
          <a:prstGeom prst="rect">
            <a:avLst/>
          </a:prstGeom>
          <a:noFill/>
        </p:spPr>
        <p:txBody>
          <a:bodyPr wrap="square" lIns="84761" tIns="42381" rIns="84761" bIns="42381" rtlCol="0">
            <a:spAutoFit/>
          </a:bodyPr>
          <a:lstStyle>
            <a:defPPr>
              <a:defRPr lang="en-US"/>
            </a:defPPr>
            <a:lvl1pPr marR="0" lvl="0" indent="0" algn="ctr" fontAlgn="auto">
              <a:lnSpc>
                <a:spcPct val="100000"/>
              </a:lnSpc>
              <a:spcBef>
                <a:spcPts val="0"/>
              </a:spcBef>
              <a:spcAft>
                <a:spcPts val="0"/>
              </a:spcAft>
              <a:buClrTx/>
              <a:buSzTx/>
              <a:buFontTx/>
              <a:buNone/>
              <a:tabLst/>
              <a:defRPr kumimoji="0" sz="900" b="1" i="0" u="none" strike="noStrike" cap="none" spc="0" normalizeH="0" baseline="0">
                <a:ln>
                  <a:noFill/>
                </a:ln>
                <a:solidFill>
                  <a:srgbClr val="7C7C7C"/>
                </a:solidFill>
                <a:effectLst/>
                <a:uLnTx/>
                <a:uFillTx/>
                <a:latin typeface="Arial" panose="020B0604020202020204" pitchFamily="34" charset="0"/>
                <a:ea typeface="STKaiti"/>
                <a:cs typeface="Arial" panose="020B0604020202020204" pitchFamily="34" charset="0"/>
              </a:defRPr>
            </a:lvl1pPr>
          </a:lstStyle>
          <a:p>
            <a:r>
              <a:rPr lang="en-US" sz="927" dirty="0">
                <a:solidFill>
                  <a:schemeClr val="accent1"/>
                </a:solidFill>
                <a:latin typeface="+mn-lt"/>
              </a:rPr>
              <a:t>Authentication</a:t>
            </a:r>
          </a:p>
        </p:txBody>
      </p:sp>
      <p:cxnSp>
        <p:nvCxnSpPr>
          <p:cNvPr id="173" name="Connector: Elbow 172">
            <a:extLst>
              <a:ext uri="{FF2B5EF4-FFF2-40B4-BE49-F238E27FC236}">
                <a16:creationId xmlns:a16="http://schemas.microsoft.com/office/drawing/2014/main" id="{7F267F60-3AAE-437B-82EA-5F520EC13C61}"/>
              </a:ext>
            </a:extLst>
          </p:cNvPr>
          <p:cNvCxnSpPr>
            <a:endCxn id="344" idx="0"/>
          </p:cNvCxnSpPr>
          <p:nvPr/>
        </p:nvCxnSpPr>
        <p:spPr bwMode="auto">
          <a:xfrm rot="10800000" flipV="1">
            <a:off x="1060681" y="929765"/>
            <a:ext cx="2397787" cy="817554"/>
          </a:xfrm>
          <a:prstGeom prst="bentConnector2">
            <a:avLst/>
          </a:prstGeom>
          <a:ln w="19050">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F6C57F0A-7D87-48B4-8B5B-B7502512A4F6}"/>
              </a:ext>
            </a:extLst>
          </p:cNvPr>
          <p:cNvSpPr txBox="1"/>
          <p:nvPr/>
        </p:nvSpPr>
        <p:spPr>
          <a:xfrm>
            <a:off x="2118069" y="746318"/>
            <a:ext cx="1135805" cy="393366"/>
          </a:xfrm>
          <a:prstGeom prst="rect">
            <a:avLst/>
          </a:prstGeom>
          <a:noFill/>
        </p:spPr>
        <p:txBody>
          <a:bodyPr wrap="square" lIns="84761" tIns="42381" rIns="84761" bIns="42381" rtlCol="0">
            <a:spAutoFit/>
          </a:bodyPr>
          <a:lstStyle>
            <a:defPPr>
              <a:defRPr lang="en-US"/>
            </a:defPPr>
            <a:lvl1pPr marR="0" lvl="0" indent="0" algn="ctr" fontAlgn="auto">
              <a:lnSpc>
                <a:spcPct val="100000"/>
              </a:lnSpc>
              <a:spcBef>
                <a:spcPts val="0"/>
              </a:spcBef>
              <a:spcAft>
                <a:spcPts val="0"/>
              </a:spcAft>
              <a:buClrTx/>
              <a:buSzTx/>
              <a:buFontTx/>
              <a:buNone/>
              <a:tabLst/>
              <a:defRPr kumimoji="0" sz="900" b="1" i="0" u="none" strike="noStrike" cap="none" spc="0" normalizeH="0" baseline="0">
                <a:ln>
                  <a:noFill/>
                </a:ln>
                <a:solidFill>
                  <a:srgbClr val="7C7C7C"/>
                </a:solidFill>
                <a:effectLst/>
                <a:uLnTx/>
                <a:uFillTx/>
                <a:latin typeface="Arial" panose="020B0604020202020204" pitchFamily="34" charset="0"/>
                <a:ea typeface="STKaiti"/>
                <a:cs typeface="Arial" panose="020B0604020202020204" pitchFamily="34" charset="0"/>
              </a:defRPr>
            </a:lvl1pPr>
          </a:lstStyle>
          <a:p>
            <a:r>
              <a:rPr lang="en-US" sz="1000" dirty="0">
                <a:solidFill>
                  <a:schemeClr val="accent1"/>
                </a:solidFill>
                <a:latin typeface="+mn-lt"/>
              </a:rPr>
              <a:t>Email Notifications</a:t>
            </a:r>
          </a:p>
        </p:txBody>
      </p:sp>
      <p:cxnSp>
        <p:nvCxnSpPr>
          <p:cNvPr id="196" name="Connector: Elbow 195">
            <a:extLst>
              <a:ext uri="{FF2B5EF4-FFF2-40B4-BE49-F238E27FC236}">
                <a16:creationId xmlns:a16="http://schemas.microsoft.com/office/drawing/2014/main" id="{1D8619A1-2F9B-4169-B5CC-880476ABD77C}"/>
              </a:ext>
            </a:extLst>
          </p:cNvPr>
          <p:cNvCxnSpPr>
            <a:cxnSpLocks/>
            <a:stCxn id="198" idx="3"/>
            <a:endCxn id="160" idx="1"/>
          </p:cNvCxnSpPr>
          <p:nvPr/>
        </p:nvCxnSpPr>
        <p:spPr>
          <a:xfrm flipV="1">
            <a:off x="7512497" y="2814318"/>
            <a:ext cx="235028" cy="339831"/>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997A300E-7EFD-4E73-A72E-6DFC61928E30}"/>
              </a:ext>
            </a:extLst>
          </p:cNvPr>
          <p:cNvCxnSpPr>
            <a:cxnSpLocks/>
          </p:cNvCxnSpPr>
          <p:nvPr/>
        </p:nvCxnSpPr>
        <p:spPr>
          <a:xfrm>
            <a:off x="5097915" y="2555424"/>
            <a:ext cx="3686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8" name="Rectangle: Rounded Corners 197">
            <a:extLst>
              <a:ext uri="{FF2B5EF4-FFF2-40B4-BE49-F238E27FC236}">
                <a16:creationId xmlns:a16="http://schemas.microsoft.com/office/drawing/2014/main" id="{4FD32C95-9BBA-4891-A9F6-CFE1B98A9A1F}"/>
              </a:ext>
            </a:extLst>
          </p:cNvPr>
          <p:cNvSpPr/>
          <p:nvPr/>
        </p:nvSpPr>
        <p:spPr>
          <a:xfrm>
            <a:off x="3692060" y="785622"/>
            <a:ext cx="3820437" cy="4737053"/>
          </a:xfrm>
          <a:prstGeom prst="roundRect">
            <a:avLst>
              <a:gd name="adj" fmla="val 66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endParaRPr lang="en-US" sz="2225" dirty="0">
              <a:solidFill>
                <a:schemeClr val="accent1"/>
              </a:solidFill>
              <a:ea typeface="STKaiti"/>
              <a:cs typeface="Arial" panose="020B0604020202020204" pitchFamily="34" charset="0"/>
            </a:endParaRPr>
          </a:p>
        </p:txBody>
      </p:sp>
      <p:pic>
        <p:nvPicPr>
          <p:cNvPr id="199" name="Picture 198" descr="Image result for ADFS icon">
            <a:extLst>
              <a:ext uri="{FF2B5EF4-FFF2-40B4-BE49-F238E27FC236}">
                <a16:creationId xmlns:a16="http://schemas.microsoft.com/office/drawing/2014/main" id="{02034AC3-D6CF-4226-9900-B6B54D2A0A0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00134" y="3853801"/>
            <a:ext cx="478891" cy="501126"/>
          </a:xfrm>
          <a:prstGeom prst="rect">
            <a:avLst/>
          </a:prstGeom>
          <a:noFill/>
          <a:extLst>
            <a:ext uri="{909E8E84-426E-40DD-AFC4-6F175D3DCCD1}">
              <a14:hiddenFill xmlns:a14="http://schemas.microsoft.com/office/drawing/2010/main">
                <a:solidFill>
                  <a:srgbClr val="FFFFFF"/>
                </a:solidFill>
              </a14:hiddenFill>
            </a:ext>
          </a:extLst>
        </p:spPr>
      </p:pic>
      <p:grpSp>
        <p:nvGrpSpPr>
          <p:cNvPr id="200" name="Group 199">
            <a:extLst>
              <a:ext uri="{FF2B5EF4-FFF2-40B4-BE49-F238E27FC236}">
                <a16:creationId xmlns:a16="http://schemas.microsoft.com/office/drawing/2014/main" id="{7A43037D-5EB2-4578-9B4D-C9B58897971F}"/>
              </a:ext>
            </a:extLst>
          </p:cNvPr>
          <p:cNvGrpSpPr/>
          <p:nvPr/>
        </p:nvGrpSpPr>
        <p:grpSpPr>
          <a:xfrm>
            <a:off x="3782551" y="1348310"/>
            <a:ext cx="1553205" cy="2414227"/>
            <a:chOff x="3808489" y="1921376"/>
            <a:chExt cx="1621932" cy="2257154"/>
          </a:xfrm>
        </p:grpSpPr>
        <p:sp>
          <p:nvSpPr>
            <p:cNvPr id="330" name="Rectangle: Rounded Corners 329">
              <a:extLst>
                <a:ext uri="{FF2B5EF4-FFF2-40B4-BE49-F238E27FC236}">
                  <a16:creationId xmlns:a16="http://schemas.microsoft.com/office/drawing/2014/main" id="{A4B7F5EB-4927-4823-9BE3-A57B26554910}"/>
                </a:ext>
              </a:extLst>
            </p:cNvPr>
            <p:cNvSpPr/>
            <p:nvPr/>
          </p:nvSpPr>
          <p:spPr>
            <a:xfrm>
              <a:off x="3808489" y="1921376"/>
              <a:ext cx="1621932" cy="2257154"/>
            </a:xfrm>
            <a:prstGeom prst="roundRect">
              <a:avLst>
                <a:gd name="adj" fmla="val 659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endParaRPr lang="en-US" sz="2225" dirty="0">
                <a:solidFill>
                  <a:schemeClr val="bg1"/>
                </a:solidFill>
                <a:ea typeface="STKaiti"/>
                <a:cs typeface="Arial" panose="020B0604020202020204" pitchFamily="34" charset="0"/>
              </a:endParaRPr>
            </a:p>
          </p:txBody>
        </p:sp>
        <p:sp>
          <p:nvSpPr>
            <p:cNvPr id="333" name="Rectangle: Rounded Corners 332">
              <a:extLst>
                <a:ext uri="{FF2B5EF4-FFF2-40B4-BE49-F238E27FC236}">
                  <a16:creationId xmlns:a16="http://schemas.microsoft.com/office/drawing/2014/main" id="{5798840F-5580-46E1-9045-8EF66E1D348A}"/>
                </a:ext>
              </a:extLst>
            </p:cNvPr>
            <p:cNvSpPr/>
            <p:nvPr/>
          </p:nvSpPr>
          <p:spPr>
            <a:xfrm>
              <a:off x="3952489" y="2339499"/>
              <a:ext cx="1333932" cy="255593"/>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Request Access</a:t>
              </a:r>
            </a:p>
          </p:txBody>
        </p:sp>
        <p:sp>
          <p:nvSpPr>
            <p:cNvPr id="335" name="Rectangle: Rounded Corners 334">
              <a:extLst>
                <a:ext uri="{FF2B5EF4-FFF2-40B4-BE49-F238E27FC236}">
                  <a16:creationId xmlns:a16="http://schemas.microsoft.com/office/drawing/2014/main" id="{62FD684C-3019-4247-857C-9FDB6B9B9A9F}"/>
                </a:ext>
              </a:extLst>
            </p:cNvPr>
            <p:cNvSpPr/>
            <p:nvPr/>
          </p:nvSpPr>
          <p:spPr>
            <a:xfrm>
              <a:off x="3952489" y="2647995"/>
              <a:ext cx="1333932" cy="216629"/>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Revoke Access</a:t>
              </a:r>
            </a:p>
          </p:txBody>
        </p:sp>
        <p:sp>
          <p:nvSpPr>
            <p:cNvPr id="336" name="Rectangle: Rounded Corners 335">
              <a:extLst>
                <a:ext uri="{FF2B5EF4-FFF2-40B4-BE49-F238E27FC236}">
                  <a16:creationId xmlns:a16="http://schemas.microsoft.com/office/drawing/2014/main" id="{14595A33-D14D-4665-B49C-99E545D23C95}"/>
                </a:ext>
              </a:extLst>
            </p:cNvPr>
            <p:cNvSpPr/>
            <p:nvPr/>
          </p:nvSpPr>
          <p:spPr>
            <a:xfrm>
              <a:off x="3961916" y="2922946"/>
              <a:ext cx="1333932" cy="244162"/>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Access Review</a:t>
              </a:r>
            </a:p>
          </p:txBody>
        </p:sp>
        <p:sp>
          <p:nvSpPr>
            <p:cNvPr id="337" name="Rectangle: Rounded Corners 336">
              <a:extLst>
                <a:ext uri="{FF2B5EF4-FFF2-40B4-BE49-F238E27FC236}">
                  <a16:creationId xmlns:a16="http://schemas.microsoft.com/office/drawing/2014/main" id="{A7D7D88B-CE90-429A-AB55-7F4DF042CCBB}"/>
                </a:ext>
              </a:extLst>
            </p:cNvPr>
            <p:cNvSpPr/>
            <p:nvPr/>
          </p:nvSpPr>
          <p:spPr>
            <a:xfrm>
              <a:off x="3952489" y="3219619"/>
              <a:ext cx="1333932" cy="242483"/>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Password Mgmt</a:t>
              </a:r>
            </a:p>
          </p:txBody>
        </p:sp>
        <p:sp>
          <p:nvSpPr>
            <p:cNvPr id="338" name="Rectangle: Rounded Corners 337">
              <a:extLst>
                <a:ext uri="{FF2B5EF4-FFF2-40B4-BE49-F238E27FC236}">
                  <a16:creationId xmlns:a16="http://schemas.microsoft.com/office/drawing/2014/main" id="{D56FA068-C31A-4C2A-8B88-B4943C13B27A}"/>
                </a:ext>
              </a:extLst>
            </p:cNvPr>
            <p:cNvSpPr/>
            <p:nvPr/>
          </p:nvSpPr>
          <p:spPr>
            <a:xfrm>
              <a:off x="3952489" y="3514607"/>
              <a:ext cx="1333932" cy="216980"/>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Update Profile</a:t>
              </a:r>
            </a:p>
          </p:txBody>
        </p:sp>
        <p:sp>
          <p:nvSpPr>
            <p:cNvPr id="339" name="Rectangle: Rounded Corners 338">
              <a:extLst>
                <a:ext uri="{FF2B5EF4-FFF2-40B4-BE49-F238E27FC236}">
                  <a16:creationId xmlns:a16="http://schemas.microsoft.com/office/drawing/2014/main" id="{4AD48234-F3FF-4435-BAF2-643D074B9097}"/>
                </a:ext>
              </a:extLst>
            </p:cNvPr>
            <p:cNvSpPr/>
            <p:nvPr/>
          </p:nvSpPr>
          <p:spPr>
            <a:xfrm>
              <a:off x="3961916" y="3790748"/>
              <a:ext cx="1324505" cy="199563"/>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Terminate Profile</a:t>
              </a:r>
            </a:p>
          </p:txBody>
        </p:sp>
        <p:sp>
          <p:nvSpPr>
            <p:cNvPr id="340" name="TextBox 339">
              <a:extLst>
                <a:ext uri="{FF2B5EF4-FFF2-40B4-BE49-F238E27FC236}">
                  <a16:creationId xmlns:a16="http://schemas.microsoft.com/office/drawing/2014/main" id="{83C0EF8D-2CEC-4B90-B672-9E26DBDD6B0B}"/>
                </a:ext>
              </a:extLst>
            </p:cNvPr>
            <p:cNvSpPr txBox="1"/>
            <p:nvPr/>
          </p:nvSpPr>
          <p:spPr>
            <a:xfrm>
              <a:off x="4041153" y="1958809"/>
              <a:ext cx="1196402" cy="353095"/>
            </a:xfrm>
            <a:prstGeom prst="rect">
              <a:avLst/>
            </a:prstGeom>
            <a:noFill/>
          </p:spPr>
          <p:txBody>
            <a:bodyPr wrap="square" rtlCol="0">
              <a:spAutoFit/>
            </a:bodyPr>
            <a:lstStyle/>
            <a:p>
              <a:pPr defTabSz="814927">
                <a:defRPr/>
              </a:pPr>
              <a:r>
                <a:rPr lang="en-US" sz="927" b="1" dirty="0">
                  <a:solidFill>
                    <a:schemeClr val="accent1"/>
                  </a:solidFill>
                  <a:ea typeface="STKaiti"/>
                  <a:cs typeface="Arial" panose="020B0604020202020204" pitchFamily="34" charset="0"/>
                </a:rPr>
                <a:t>Service</a:t>
              </a:r>
            </a:p>
            <a:p>
              <a:pPr defTabSz="814927">
                <a:defRPr/>
              </a:pPr>
              <a:r>
                <a:rPr lang="en-US" sz="927" b="1" dirty="0">
                  <a:solidFill>
                    <a:schemeClr val="accent1"/>
                  </a:solidFill>
                  <a:ea typeface="STKaiti"/>
                  <a:cs typeface="Arial" panose="020B0604020202020204" pitchFamily="34" charset="0"/>
                </a:rPr>
                <a:t>Portal</a:t>
              </a:r>
            </a:p>
          </p:txBody>
        </p:sp>
      </p:grpSp>
      <p:sp>
        <p:nvSpPr>
          <p:cNvPr id="225" name="Rectangle: Rounded Corners 224">
            <a:extLst>
              <a:ext uri="{FF2B5EF4-FFF2-40B4-BE49-F238E27FC236}">
                <a16:creationId xmlns:a16="http://schemas.microsoft.com/office/drawing/2014/main" id="{672958DC-9DDD-4C1D-82B7-42F7D472333D}"/>
              </a:ext>
            </a:extLst>
          </p:cNvPr>
          <p:cNvSpPr/>
          <p:nvPr/>
        </p:nvSpPr>
        <p:spPr>
          <a:xfrm>
            <a:off x="5481312" y="1301348"/>
            <a:ext cx="2012787" cy="4078411"/>
          </a:xfrm>
          <a:prstGeom prst="roundRect">
            <a:avLst>
              <a:gd name="adj" fmla="val 659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endParaRPr lang="en-US" sz="2225" dirty="0">
              <a:solidFill>
                <a:schemeClr val="accent1"/>
              </a:solidFill>
              <a:ea typeface="STKaiti"/>
              <a:cs typeface="Arial" panose="020B0604020202020204" pitchFamily="34" charset="0"/>
            </a:endParaRPr>
          </a:p>
        </p:txBody>
      </p:sp>
      <p:sp>
        <p:nvSpPr>
          <p:cNvPr id="227" name="Rectangle: Rounded Corners 226">
            <a:extLst>
              <a:ext uri="{FF2B5EF4-FFF2-40B4-BE49-F238E27FC236}">
                <a16:creationId xmlns:a16="http://schemas.microsoft.com/office/drawing/2014/main" id="{6B65A9D4-B702-47EB-A3ED-2520BC39772B}"/>
              </a:ext>
            </a:extLst>
          </p:cNvPr>
          <p:cNvSpPr/>
          <p:nvPr/>
        </p:nvSpPr>
        <p:spPr>
          <a:xfrm>
            <a:off x="5548173" y="1760418"/>
            <a:ext cx="912119" cy="416538"/>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Audit &amp; Compliance</a:t>
            </a:r>
          </a:p>
        </p:txBody>
      </p:sp>
      <p:sp>
        <p:nvSpPr>
          <p:cNvPr id="228" name="Rectangle: Rounded Corners 227">
            <a:extLst>
              <a:ext uri="{FF2B5EF4-FFF2-40B4-BE49-F238E27FC236}">
                <a16:creationId xmlns:a16="http://schemas.microsoft.com/office/drawing/2014/main" id="{DF0727B6-DBC2-4FDA-887C-8D0981FABE60}"/>
              </a:ext>
            </a:extLst>
          </p:cNvPr>
          <p:cNvSpPr/>
          <p:nvPr/>
        </p:nvSpPr>
        <p:spPr>
          <a:xfrm>
            <a:off x="5565403" y="2220027"/>
            <a:ext cx="912120" cy="416538"/>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Access Provisioning</a:t>
            </a:r>
          </a:p>
        </p:txBody>
      </p:sp>
      <p:sp>
        <p:nvSpPr>
          <p:cNvPr id="229" name="Rectangle: Rounded Corners 228">
            <a:extLst>
              <a:ext uri="{FF2B5EF4-FFF2-40B4-BE49-F238E27FC236}">
                <a16:creationId xmlns:a16="http://schemas.microsoft.com/office/drawing/2014/main" id="{15B42503-55E1-457E-A613-A023ED1A7923}"/>
              </a:ext>
            </a:extLst>
          </p:cNvPr>
          <p:cNvSpPr/>
          <p:nvPr/>
        </p:nvSpPr>
        <p:spPr>
          <a:xfrm>
            <a:off x="6527186" y="2229498"/>
            <a:ext cx="852514" cy="416538"/>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Application On-boarding</a:t>
            </a:r>
          </a:p>
        </p:txBody>
      </p:sp>
      <p:sp>
        <p:nvSpPr>
          <p:cNvPr id="230" name="Rectangle: Rounded Corners 229">
            <a:extLst>
              <a:ext uri="{FF2B5EF4-FFF2-40B4-BE49-F238E27FC236}">
                <a16:creationId xmlns:a16="http://schemas.microsoft.com/office/drawing/2014/main" id="{8A017987-0C18-4ABE-867A-7CEA112EC019}"/>
              </a:ext>
            </a:extLst>
          </p:cNvPr>
          <p:cNvSpPr/>
          <p:nvPr/>
        </p:nvSpPr>
        <p:spPr>
          <a:xfrm>
            <a:off x="6513460" y="1765732"/>
            <a:ext cx="852514" cy="416538"/>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HK" sz="927" b="1" dirty="0">
                <a:solidFill>
                  <a:schemeClr val="bg1"/>
                </a:solidFill>
                <a:ea typeface="STKaiti"/>
                <a:cs typeface="Arial" panose="020B0604020202020204" pitchFamily="34" charset="0"/>
              </a:rPr>
              <a:t>Privilege Recertification</a:t>
            </a:r>
            <a:endParaRPr lang="en-US" sz="927" b="1" dirty="0">
              <a:solidFill>
                <a:schemeClr val="bg1"/>
              </a:solidFill>
              <a:ea typeface="STKaiti"/>
              <a:cs typeface="Arial" panose="020B0604020202020204" pitchFamily="34" charset="0"/>
            </a:endParaRPr>
          </a:p>
        </p:txBody>
      </p:sp>
      <p:sp>
        <p:nvSpPr>
          <p:cNvPr id="231" name="Rectangle: Rounded Corners 230">
            <a:extLst>
              <a:ext uri="{FF2B5EF4-FFF2-40B4-BE49-F238E27FC236}">
                <a16:creationId xmlns:a16="http://schemas.microsoft.com/office/drawing/2014/main" id="{41A73EB4-CE52-4977-9C48-F9003A0C205D}"/>
              </a:ext>
            </a:extLst>
          </p:cNvPr>
          <p:cNvSpPr/>
          <p:nvPr/>
        </p:nvSpPr>
        <p:spPr>
          <a:xfrm>
            <a:off x="6527186" y="2704173"/>
            <a:ext cx="852514" cy="416538"/>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Identity Protection</a:t>
            </a:r>
          </a:p>
        </p:txBody>
      </p:sp>
      <p:sp>
        <p:nvSpPr>
          <p:cNvPr id="233" name="Rectangle: Rounded Corners 232">
            <a:extLst>
              <a:ext uri="{FF2B5EF4-FFF2-40B4-BE49-F238E27FC236}">
                <a16:creationId xmlns:a16="http://schemas.microsoft.com/office/drawing/2014/main" id="{585387B0-C935-4E63-8145-3E1D372CC36A}"/>
              </a:ext>
            </a:extLst>
          </p:cNvPr>
          <p:cNvSpPr/>
          <p:nvPr/>
        </p:nvSpPr>
        <p:spPr>
          <a:xfrm>
            <a:off x="5562180" y="2691561"/>
            <a:ext cx="923211" cy="416538"/>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Campaign</a:t>
            </a:r>
          </a:p>
        </p:txBody>
      </p:sp>
      <p:sp>
        <p:nvSpPr>
          <p:cNvPr id="234" name="Rectangle: Rounded Corners 233">
            <a:extLst>
              <a:ext uri="{FF2B5EF4-FFF2-40B4-BE49-F238E27FC236}">
                <a16:creationId xmlns:a16="http://schemas.microsoft.com/office/drawing/2014/main" id="{E3087886-0EE8-445F-89E4-F52980B3AC72}"/>
              </a:ext>
            </a:extLst>
          </p:cNvPr>
          <p:cNvSpPr/>
          <p:nvPr/>
        </p:nvSpPr>
        <p:spPr>
          <a:xfrm>
            <a:off x="5559799" y="3153623"/>
            <a:ext cx="912119" cy="370842"/>
          </a:xfrm>
          <a:prstGeom prst="roundRect">
            <a:avLst>
              <a:gd name="adj" fmla="val 65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r>
              <a:rPr lang="en-US" sz="927" b="1" dirty="0">
                <a:solidFill>
                  <a:schemeClr val="bg1"/>
                </a:solidFill>
                <a:ea typeface="STKaiti"/>
                <a:cs typeface="Arial" panose="020B0604020202020204" pitchFamily="34" charset="0"/>
              </a:rPr>
              <a:t>Reports</a:t>
            </a:r>
          </a:p>
        </p:txBody>
      </p:sp>
      <p:sp>
        <p:nvSpPr>
          <p:cNvPr id="242" name="TextBox 241">
            <a:extLst>
              <a:ext uri="{FF2B5EF4-FFF2-40B4-BE49-F238E27FC236}">
                <a16:creationId xmlns:a16="http://schemas.microsoft.com/office/drawing/2014/main" id="{A00FEDDC-3EF0-4815-9719-8A94121B2404}"/>
              </a:ext>
            </a:extLst>
          </p:cNvPr>
          <p:cNvSpPr txBox="1"/>
          <p:nvPr/>
        </p:nvSpPr>
        <p:spPr>
          <a:xfrm>
            <a:off x="5901312" y="1340577"/>
            <a:ext cx="1145706" cy="377667"/>
          </a:xfrm>
          <a:prstGeom prst="rect">
            <a:avLst/>
          </a:prstGeom>
          <a:noFill/>
        </p:spPr>
        <p:txBody>
          <a:bodyPr wrap="square" rtlCol="0">
            <a:spAutoFit/>
          </a:bodyPr>
          <a:lstStyle/>
          <a:p>
            <a:pPr defTabSz="814927">
              <a:defRPr/>
            </a:pPr>
            <a:r>
              <a:rPr lang="en-US" sz="927" b="1" dirty="0">
                <a:solidFill>
                  <a:schemeClr val="accent1"/>
                </a:solidFill>
                <a:ea typeface="STKaiti"/>
                <a:cs typeface="Arial" panose="020B0604020202020204" pitchFamily="34" charset="0"/>
              </a:rPr>
              <a:t>Identity Governance</a:t>
            </a:r>
          </a:p>
        </p:txBody>
      </p:sp>
      <p:pic>
        <p:nvPicPr>
          <p:cNvPr id="243" name="Picture 12" descr="Image result for process icon">
            <a:extLst>
              <a:ext uri="{FF2B5EF4-FFF2-40B4-BE49-F238E27FC236}">
                <a16:creationId xmlns:a16="http://schemas.microsoft.com/office/drawing/2014/main" id="{36F68537-1695-49B7-93C4-3B0364F69C9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22512" y="3186536"/>
            <a:ext cx="708682" cy="337928"/>
          </a:xfrm>
          <a:prstGeom prst="rect">
            <a:avLst/>
          </a:prstGeom>
          <a:noFill/>
          <a:extLst>
            <a:ext uri="{909E8E84-426E-40DD-AFC4-6F175D3DCCD1}">
              <a14:hiddenFill xmlns:a14="http://schemas.microsoft.com/office/drawing/2010/main">
                <a:solidFill>
                  <a:srgbClr val="FFFFFF"/>
                </a:solidFill>
              </a14:hiddenFill>
            </a:ext>
          </a:extLst>
        </p:spPr>
      </p:pic>
      <p:sp>
        <p:nvSpPr>
          <p:cNvPr id="244" name="Rectangle: Rounded Corners 243">
            <a:extLst>
              <a:ext uri="{FF2B5EF4-FFF2-40B4-BE49-F238E27FC236}">
                <a16:creationId xmlns:a16="http://schemas.microsoft.com/office/drawing/2014/main" id="{E2938303-9B65-421E-82E9-DC8F6845B818}"/>
              </a:ext>
            </a:extLst>
          </p:cNvPr>
          <p:cNvSpPr/>
          <p:nvPr/>
        </p:nvSpPr>
        <p:spPr>
          <a:xfrm>
            <a:off x="5586742" y="3614341"/>
            <a:ext cx="1820162" cy="1617983"/>
          </a:xfrm>
          <a:prstGeom prst="roundRect">
            <a:avLst>
              <a:gd name="adj" fmla="val 57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4927">
              <a:defRPr/>
            </a:pPr>
            <a:endParaRPr lang="en-US" sz="2225" dirty="0">
              <a:solidFill>
                <a:schemeClr val="accent1"/>
              </a:solidFill>
              <a:ea typeface="STKaiti"/>
              <a:cs typeface="Arial" panose="020B0604020202020204" pitchFamily="34" charset="0"/>
            </a:endParaRPr>
          </a:p>
        </p:txBody>
      </p:sp>
      <p:pic>
        <p:nvPicPr>
          <p:cNvPr id="245" name="Picture 16" descr="Image result for computer user icon">
            <a:extLst>
              <a:ext uri="{FF2B5EF4-FFF2-40B4-BE49-F238E27FC236}">
                <a16:creationId xmlns:a16="http://schemas.microsoft.com/office/drawing/2014/main" id="{14625F44-B92E-425D-A74D-2FB1C121EF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59025" y="3703042"/>
            <a:ext cx="375526" cy="41943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18" descr="Related image">
            <a:extLst>
              <a:ext uri="{FF2B5EF4-FFF2-40B4-BE49-F238E27FC236}">
                <a16:creationId xmlns:a16="http://schemas.microsoft.com/office/drawing/2014/main" id="{49D6ACD1-F3F9-4304-9DB1-B31A9F1CBA7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9236" y="4336175"/>
            <a:ext cx="417993" cy="46686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0" descr="Related image">
            <a:extLst>
              <a:ext uri="{FF2B5EF4-FFF2-40B4-BE49-F238E27FC236}">
                <a16:creationId xmlns:a16="http://schemas.microsoft.com/office/drawing/2014/main" id="{B1FBE4D0-D25E-4A64-B767-594511CE065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44224" y="4691574"/>
            <a:ext cx="277819" cy="310301"/>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0" descr="Related image">
            <a:extLst>
              <a:ext uri="{FF2B5EF4-FFF2-40B4-BE49-F238E27FC236}">
                <a16:creationId xmlns:a16="http://schemas.microsoft.com/office/drawing/2014/main" id="{3BCA68B9-9E81-4049-8411-C2B505ABBF1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98084" y="4691574"/>
            <a:ext cx="277819" cy="310301"/>
          </a:xfrm>
          <a:prstGeom prst="rect">
            <a:avLst/>
          </a:prstGeom>
          <a:noFill/>
          <a:extLst>
            <a:ext uri="{909E8E84-426E-40DD-AFC4-6F175D3DCCD1}">
              <a14:hiddenFill xmlns:a14="http://schemas.microsoft.com/office/drawing/2010/main">
                <a:solidFill>
                  <a:srgbClr val="FFFFFF"/>
                </a:solidFill>
              </a14:hiddenFill>
            </a:ext>
          </a:extLst>
        </p:spPr>
      </p:pic>
      <p:cxnSp>
        <p:nvCxnSpPr>
          <p:cNvPr id="253" name="Connector: Elbow 252">
            <a:extLst>
              <a:ext uri="{FF2B5EF4-FFF2-40B4-BE49-F238E27FC236}">
                <a16:creationId xmlns:a16="http://schemas.microsoft.com/office/drawing/2014/main" id="{AB05301F-0D82-4AF3-A7E7-DF74CAA9344F}"/>
              </a:ext>
            </a:extLst>
          </p:cNvPr>
          <p:cNvCxnSpPr>
            <a:endCxn id="247" idx="0"/>
          </p:cNvCxnSpPr>
          <p:nvPr/>
        </p:nvCxnSpPr>
        <p:spPr>
          <a:xfrm>
            <a:off x="6634553" y="3912759"/>
            <a:ext cx="463681" cy="4234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535FF794-A976-4F51-BDE8-68AF899D6A56}"/>
              </a:ext>
            </a:extLst>
          </p:cNvPr>
          <p:cNvCxnSpPr>
            <a:cxnSpLocks/>
            <a:stCxn id="248" idx="3"/>
          </p:cNvCxnSpPr>
          <p:nvPr/>
        </p:nvCxnSpPr>
        <p:spPr>
          <a:xfrm flipV="1">
            <a:off x="6622042" y="4018677"/>
            <a:ext cx="199929" cy="8280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1591E6C3-C301-48A1-B3F6-717953DF86B2}"/>
              </a:ext>
            </a:extLst>
          </p:cNvPr>
          <p:cNvCxnSpPr>
            <a:cxnSpLocks/>
            <a:stCxn id="245" idx="2"/>
          </p:cNvCxnSpPr>
          <p:nvPr/>
        </p:nvCxnSpPr>
        <p:spPr>
          <a:xfrm>
            <a:off x="6446789" y="4122474"/>
            <a:ext cx="0" cy="494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3371530B-6A45-4B52-9931-D4FF20E45B23}"/>
              </a:ext>
            </a:extLst>
          </p:cNvPr>
          <p:cNvCxnSpPr>
            <a:stCxn id="248" idx="1"/>
          </p:cNvCxnSpPr>
          <p:nvPr/>
        </p:nvCxnSpPr>
        <p:spPr>
          <a:xfrm flipH="1">
            <a:off x="6075902" y="4846723"/>
            <a:ext cx="2683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82F77E72-1837-45D3-B774-0FB49DECDE70}"/>
              </a:ext>
            </a:extLst>
          </p:cNvPr>
          <p:cNvSpPr txBox="1"/>
          <p:nvPr/>
        </p:nvSpPr>
        <p:spPr>
          <a:xfrm>
            <a:off x="6769766" y="4632039"/>
            <a:ext cx="676480" cy="235001"/>
          </a:xfrm>
          <a:prstGeom prst="rect">
            <a:avLst/>
          </a:prstGeom>
          <a:noFill/>
        </p:spPr>
        <p:txBody>
          <a:bodyPr wrap="square" rtlCol="0">
            <a:spAutoFit/>
          </a:bodyPr>
          <a:lstStyle/>
          <a:p>
            <a:pPr defTabSz="814927">
              <a:defRPr/>
            </a:pPr>
            <a:r>
              <a:rPr lang="en-US" sz="927" b="1" dirty="0">
                <a:solidFill>
                  <a:schemeClr val="accent1"/>
                </a:solidFill>
                <a:ea typeface="STKaiti"/>
                <a:cs typeface="Arial" panose="020B0604020202020204" pitchFamily="34" charset="0"/>
              </a:rPr>
              <a:t>Users</a:t>
            </a:r>
          </a:p>
        </p:txBody>
      </p:sp>
      <p:sp>
        <p:nvSpPr>
          <p:cNvPr id="262" name="TextBox 261">
            <a:extLst>
              <a:ext uri="{FF2B5EF4-FFF2-40B4-BE49-F238E27FC236}">
                <a16:creationId xmlns:a16="http://schemas.microsoft.com/office/drawing/2014/main" id="{659BED9C-A3B6-4497-9397-BDA56BB07D0D}"/>
              </a:ext>
            </a:extLst>
          </p:cNvPr>
          <p:cNvSpPr txBox="1"/>
          <p:nvPr/>
        </p:nvSpPr>
        <p:spPr>
          <a:xfrm>
            <a:off x="5886561" y="4952641"/>
            <a:ext cx="1357378" cy="349070"/>
          </a:xfrm>
          <a:prstGeom prst="rect">
            <a:avLst/>
          </a:prstGeom>
          <a:noFill/>
        </p:spPr>
        <p:txBody>
          <a:bodyPr wrap="square" rtlCol="0">
            <a:spAutoFit/>
          </a:bodyPr>
          <a:lstStyle/>
          <a:p>
            <a:pPr defTabSz="814927">
              <a:defRPr/>
            </a:pPr>
            <a:r>
              <a:rPr lang="en-US" sz="834" b="1" dirty="0">
                <a:solidFill>
                  <a:schemeClr val="accent1"/>
                </a:solidFill>
                <a:ea typeface="STKaiti"/>
                <a:cs typeface="Arial" panose="020B0604020202020204" pitchFamily="34" charset="0"/>
              </a:rPr>
              <a:t>Primary </a:t>
            </a:r>
          </a:p>
          <a:p>
            <a:pPr defTabSz="814927">
              <a:defRPr/>
            </a:pPr>
            <a:r>
              <a:rPr lang="en-US" sz="834" b="1" dirty="0">
                <a:solidFill>
                  <a:schemeClr val="accent1"/>
                </a:solidFill>
                <a:ea typeface="STKaiti"/>
                <a:cs typeface="Arial" panose="020B0604020202020204" pitchFamily="34" charset="0"/>
              </a:rPr>
              <a:t>Approver</a:t>
            </a:r>
          </a:p>
        </p:txBody>
      </p:sp>
      <p:sp>
        <p:nvSpPr>
          <p:cNvPr id="263" name="TextBox 262">
            <a:extLst>
              <a:ext uri="{FF2B5EF4-FFF2-40B4-BE49-F238E27FC236}">
                <a16:creationId xmlns:a16="http://schemas.microsoft.com/office/drawing/2014/main" id="{E2840E98-D268-49D8-9475-A8E07E0ADFB7}"/>
              </a:ext>
            </a:extLst>
          </p:cNvPr>
          <p:cNvSpPr txBox="1"/>
          <p:nvPr/>
        </p:nvSpPr>
        <p:spPr>
          <a:xfrm>
            <a:off x="5453875" y="4957940"/>
            <a:ext cx="841689" cy="235001"/>
          </a:xfrm>
          <a:prstGeom prst="rect">
            <a:avLst/>
          </a:prstGeom>
          <a:noFill/>
        </p:spPr>
        <p:txBody>
          <a:bodyPr wrap="square" rtlCol="0">
            <a:spAutoFit/>
          </a:bodyPr>
          <a:lstStyle/>
          <a:p>
            <a:pPr defTabSz="814927">
              <a:defRPr/>
            </a:pPr>
            <a:r>
              <a:rPr lang="en-US" sz="927" b="1" dirty="0">
                <a:solidFill>
                  <a:schemeClr val="accent1"/>
                </a:solidFill>
                <a:ea typeface="STKaiti"/>
                <a:cs typeface="Arial" panose="020B0604020202020204" pitchFamily="34" charset="0"/>
              </a:rPr>
              <a:t>Escalator</a:t>
            </a:r>
          </a:p>
        </p:txBody>
      </p:sp>
      <p:sp>
        <p:nvSpPr>
          <p:cNvPr id="265" name="TextBox 264">
            <a:extLst>
              <a:ext uri="{FF2B5EF4-FFF2-40B4-BE49-F238E27FC236}">
                <a16:creationId xmlns:a16="http://schemas.microsoft.com/office/drawing/2014/main" id="{82485523-0487-4DCA-AA7C-65CF93EAC9E9}"/>
              </a:ext>
            </a:extLst>
          </p:cNvPr>
          <p:cNvSpPr txBox="1"/>
          <p:nvPr/>
        </p:nvSpPr>
        <p:spPr>
          <a:xfrm>
            <a:off x="6119309" y="4034200"/>
            <a:ext cx="692831" cy="235001"/>
          </a:xfrm>
          <a:prstGeom prst="rect">
            <a:avLst/>
          </a:prstGeom>
          <a:noFill/>
        </p:spPr>
        <p:txBody>
          <a:bodyPr wrap="square" rtlCol="0">
            <a:spAutoFit/>
          </a:bodyPr>
          <a:lstStyle/>
          <a:p>
            <a:pPr defTabSz="814927">
              <a:defRPr/>
            </a:pPr>
            <a:r>
              <a:rPr lang="en-US" sz="927" b="1" dirty="0">
                <a:solidFill>
                  <a:schemeClr val="accent1"/>
                </a:solidFill>
                <a:ea typeface="STKaiti"/>
                <a:cs typeface="Arial" panose="020B0604020202020204" pitchFamily="34" charset="0"/>
              </a:rPr>
              <a:t>Manager</a:t>
            </a:r>
          </a:p>
        </p:txBody>
      </p:sp>
      <p:sp>
        <p:nvSpPr>
          <p:cNvPr id="283" name="TextBox 282">
            <a:extLst>
              <a:ext uri="{FF2B5EF4-FFF2-40B4-BE49-F238E27FC236}">
                <a16:creationId xmlns:a16="http://schemas.microsoft.com/office/drawing/2014/main" id="{488044B4-A4B5-4B49-BDF3-44D422D030CB}"/>
              </a:ext>
            </a:extLst>
          </p:cNvPr>
          <p:cNvSpPr txBox="1"/>
          <p:nvPr/>
        </p:nvSpPr>
        <p:spPr>
          <a:xfrm>
            <a:off x="6021657" y="4277807"/>
            <a:ext cx="556277" cy="349070"/>
          </a:xfrm>
          <a:prstGeom prst="rect">
            <a:avLst/>
          </a:prstGeom>
          <a:noFill/>
        </p:spPr>
        <p:txBody>
          <a:bodyPr wrap="square" rtlCol="0">
            <a:spAutoFit/>
          </a:bodyPr>
          <a:lstStyle/>
          <a:p>
            <a:pPr defTabSz="814927">
              <a:defRPr/>
            </a:pPr>
            <a:r>
              <a:rPr lang="en-US" sz="834" dirty="0">
                <a:solidFill>
                  <a:schemeClr val="accent1"/>
                </a:solidFill>
                <a:ea typeface="STKaiti"/>
                <a:cs typeface="Arial" panose="020B0604020202020204" pitchFamily="34" charset="0"/>
              </a:rPr>
              <a:t>Approve</a:t>
            </a:r>
          </a:p>
        </p:txBody>
      </p:sp>
      <p:sp>
        <p:nvSpPr>
          <p:cNvPr id="289" name="TextBox 288">
            <a:extLst>
              <a:ext uri="{FF2B5EF4-FFF2-40B4-BE49-F238E27FC236}">
                <a16:creationId xmlns:a16="http://schemas.microsoft.com/office/drawing/2014/main" id="{222FC0EA-105C-43B6-B512-151AF624AB10}"/>
              </a:ext>
            </a:extLst>
          </p:cNvPr>
          <p:cNvSpPr txBox="1"/>
          <p:nvPr/>
        </p:nvSpPr>
        <p:spPr>
          <a:xfrm rot="5400000">
            <a:off x="6954573" y="4033746"/>
            <a:ext cx="507876" cy="220701"/>
          </a:xfrm>
          <a:prstGeom prst="rect">
            <a:avLst/>
          </a:prstGeom>
          <a:noFill/>
        </p:spPr>
        <p:txBody>
          <a:bodyPr wrap="square" rtlCol="0">
            <a:spAutoFit/>
          </a:bodyPr>
          <a:lstStyle/>
          <a:p>
            <a:pPr defTabSz="814927">
              <a:defRPr/>
            </a:pPr>
            <a:r>
              <a:rPr lang="en-US" sz="834" dirty="0">
                <a:solidFill>
                  <a:schemeClr val="accent1"/>
                </a:solidFill>
                <a:ea typeface="STKaiti"/>
                <a:cs typeface="Arial" panose="020B0604020202020204" pitchFamily="34" charset="0"/>
              </a:rPr>
              <a:t>Reject</a:t>
            </a:r>
          </a:p>
        </p:txBody>
      </p:sp>
      <p:sp>
        <p:nvSpPr>
          <p:cNvPr id="202" name="TextBox 201">
            <a:extLst>
              <a:ext uri="{FF2B5EF4-FFF2-40B4-BE49-F238E27FC236}">
                <a16:creationId xmlns:a16="http://schemas.microsoft.com/office/drawing/2014/main" id="{8000A088-2FDF-43AF-98A9-AD0B36512BD5}"/>
              </a:ext>
            </a:extLst>
          </p:cNvPr>
          <p:cNvSpPr txBox="1"/>
          <p:nvPr/>
        </p:nvSpPr>
        <p:spPr>
          <a:xfrm>
            <a:off x="4604297" y="3863759"/>
            <a:ext cx="727581" cy="235001"/>
          </a:xfrm>
          <a:prstGeom prst="rect">
            <a:avLst/>
          </a:prstGeom>
          <a:noFill/>
        </p:spPr>
        <p:txBody>
          <a:bodyPr wrap="square" rtlCol="0">
            <a:spAutoFit/>
          </a:bodyPr>
          <a:lstStyle/>
          <a:p>
            <a:pPr defTabSz="814927">
              <a:defRPr/>
            </a:pPr>
            <a:r>
              <a:rPr lang="en-US" sz="927" dirty="0">
                <a:solidFill>
                  <a:schemeClr val="accent1"/>
                </a:solidFill>
                <a:ea typeface="STKaiti"/>
                <a:cs typeface="Arial" panose="020B0604020202020204" pitchFamily="34" charset="0"/>
              </a:rPr>
              <a:t>AD/AAD</a:t>
            </a:r>
          </a:p>
        </p:txBody>
      </p:sp>
      <p:sp>
        <p:nvSpPr>
          <p:cNvPr id="203" name="TextBox 202">
            <a:extLst>
              <a:ext uri="{FF2B5EF4-FFF2-40B4-BE49-F238E27FC236}">
                <a16:creationId xmlns:a16="http://schemas.microsoft.com/office/drawing/2014/main" id="{263AF9AC-7FEF-42A2-9C12-5423C4C6CCE9}"/>
              </a:ext>
            </a:extLst>
          </p:cNvPr>
          <p:cNvSpPr txBox="1"/>
          <p:nvPr/>
        </p:nvSpPr>
        <p:spPr>
          <a:xfrm>
            <a:off x="4707310" y="5016616"/>
            <a:ext cx="748266" cy="377667"/>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1" i="0" u="none" strike="noStrike" cap="none" spc="0" normalizeH="0" baseline="0">
                <a:ln>
                  <a:noFill/>
                </a:ln>
                <a:solidFill>
                  <a:srgbClr val="7C7C7C"/>
                </a:solidFill>
                <a:effectLst/>
                <a:uLnTx/>
                <a:uFillTx/>
                <a:latin typeface="Arial" panose="020B0604020202020204" pitchFamily="34" charset="0"/>
                <a:ea typeface="STKaiti"/>
                <a:cs typeface="Arial" panose="020B0604020202020204" pitchFamily="34" charset="0"/>
              </a:defRPr>
            </a:lvl1pPr>
          </a:lstStyle>
          <a:p>
            <a:r>
              <a:rPr lang="en-US" sz="927" dirty="0">
                <a:solidFill>
                  <a:schemeClr val="accent1"/>
                </a:solidFill>
                <a:latin typeface="+mn-lt"/>
              </a:rPr>
              <a:t>IDAM Tool DB</a:t>
            </a:r>
          </a:p>
        </p:txBody>
      </p:sp>
      <p:pic>
        <p:nvPicPr>
          <p:cNvPr id="204" name="Picture 28" descr="Image result for admin icon">
            <a:extLst>
              <a:ext uri="{FF2B5EF4-FFF2-40B4-BE49-F238E27FC236}">
                <a16:creationId xmlns:a16="http://schemas.microsoft.com/office/drawing/2014/main" id="{DE7B3B82-5AC1-48E8-838F-8E9F26309EA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02377" y="937889"/>
            <a:ext cx="284465" cy="317724"/>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32" descr="Related image">
            <a:extLst>
              <a:ext uri="{FF2B5EF4-FFF2-40B4-BE49-F238E27FC236}">
                <a16:creationId xmlns:a16="http://schemas.microsoft.com/office/drawing/2014/main" id="{BA0BF85E-9E34-437E-9F82-588B4B9C50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98165" y="4727348"/>
            <a:ext cx="488768" cy="545913"/>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FB0B6AD4-5F8E-4539-A25A-067792BEAAC5}"/>
              </a:ext>
            </a:extLst>
          </p:cNvPr>
          <p:cNvSpPr txBox="1"/>
          <p:nvPr/>
        </p:nvSpPr>
        <p:spPr>
          <a:xfrm>
            <a:off x="6004232" y="929765"/>
            <a:ext cx="692832" cy="377667"/>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1" i="0" u="none" strike="noStrike" cap="none" spc="0" normalizeH="0" baseline="0">
                <a:ln>
                  <a:noFill/>
                </a:ln>
                <a:solidFill>
                  <a:srgbClr val="7C7C7C"/>
                </a:solidFill>
                <a:effectLst/>
                <a:uLnTx/>
                <a:uFillTx/>
                <a:latin typeface="Arial" panose="020B0604020202020204" pitchFamily="34" charset="0"/>
                <a:ea typeface="STKaiti"/>
                <a:cs typeface="Arial" panose="020B0604020202020204" pitchFamily="34" charset="0"/>
              </a:defRPr>
            </a:lvl1pPr>
          </a:lstStyle>
          <a:p>
            <a:r>
              <a:rPr lang="en-US" sz="927" dirty="0">
                <a:solidFill>
                  <a:schemeClr val="accent1"/>
                </a:solidFill>
                <a:latin typeface="+mn-lt"/>
              </a:rPr>
              <a:t>IGA</a:t>
            </a:r>
          </a:p>
          <a:p>
            <a:r>
              <a:rPr lang="en-US" sz="927" dirty="0">
                <a:solidFill>
                  <a:schemeClr val="accent1"/>
                </a:solidFill>
                <a:latin typeface="+mn-lt"/>
              </a:rPr>
              <a:t>Admin</a:t>
            </a:r>
          </a:p>
        </p:txBody>
      </p:sp>
      <p:sp>
        <p:nvSpPr>
          <p:cNvPr id="217" name="TextBox 216">
            <a:extLst>
              <a:ext uri="{FF2B5EF4-FFF2-40B4-BE49-F238E27FC236}">
                <a16:creationId xmlns:a16="http://schemas.microsoft.com/office/drawing/2014/main" id="{B4E284CD-A343-4623-B2F1-22C1EBDF8DB4}"/>
              </a:ext>
            </a:extLst>
          </p:cNvPr>
          <p:cNvSpPr txBox="1"/>
          <p:nvPr/>
        </p:nvSpPr>
        <p:spPr>
          <a:xfrm>
            <a:off x="3925577" y="1006382"/>
            <a:ext cx="1019972" cy="377667"/>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1" i="0" u="none" strike="noStrike" cap="none" spc="0" normalizeH="0" baseline="0">
                <a:ln>
                  <a:noFill/>
                </a:ln>
                <a:solidFill>
                  <a:srgbClr val="7C7C7C"/>
                </a:solidFill>
                <a:effectLst/>
                <a:uLnTx/>
                <a:uFillTx/>
                <a:latin typeface="Arial" panose="020B0604020202020204" pitchFamily="34" charset="0"/>
                <a:ea typeface="STKaiti"/>
                <a:cs typeface="Arial" panose="020B0604020202020204" pitchFamily="34" charset="0"/>
              </a:defRPr>
            </a:lvl1pPr>
          </a:lstStyle>
          <a:p>
            <a:r>
              <a:rPr lang="en-US" sz="927" dirty="0">
                <a:solidFill>
                  <a:schemeClr val="accent1"/>
                </a:solidFill>
                <a:latin typeface="+mn-lt"/>
              </a:rPr>
              <a:t>Customer End User</a:t>
            </a:r>
          </a:p>
        </p:txBody>
      </p:sp>
      <p:cxnSp>
        <p:nvCxnSpPr>
          <p:cNvPr id="221" name="Connector: Elbow 220">
            <a:extLst>
              <a:ext uri="{FF2B5EF4-FFF2-40B4-BE49-F238E27FC236}">
                <a16:creationId xmlns:a16="http://schemas.microsoft.com/office/drawing/2014/main" id="{5EC6DA24-9580-4391-BA56-F186B331CC1A}"/>
              </a:ext>
            </a:extLst>
          </p:cNvPr>
          <p:cNvCxnSpPr>
            <a:cxnSpLocks/>
            <a:endCxn id="199" idx="3"/>
          </p:cNvCxnSpPr>
          <p:nvPr/>
        </p:nvCxnSpPr>
        <p:spPr bwMode="auto">
          <a:xfrm rot="10800000">
            <a:off x="4879025" y="4104366"/>
            <a:ext cx="552649" cy="293671"/>
          </a:xfrm>
          <a:prstGeom prst="bentConnector3">
            <a:avLst>
              <a:gd name="adj1" fmla="val 50000"/>
            </a:avLst>
          </a:prstGeom>
          <a:ln w="19050">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D7BAE224-C2B9-4FCE-9991-E249271AC795}"/>
              </a:ext>
            </a:extLst>
          </p:cNvPr>
          <p:cNvCxnSpPr>
            <a:cxnSpLocks/>
            <a:endCxn id="205" idx="3"/>
          </p:cNvCxnSpPr>
          <p:nvPr/>
        </p:nvCxnSpPr>
        <p:spPr bwMode="auto">
          <a:xfrm rot="10800000" flipV="1">
            <a:off x="4886933" y="4566596"/>
            <a:ext cx="564002" cy="433709"/>
          </a:xfrm>
          <a:prstGeom prst="bentConnector3">
            <a:avLst>
              <a:gd name="adj1" fmla="val 50000"/>
            </a:avLst>
          </a:prstGeom>
          <a:ln w="19050">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76B724E7-6349-452C-91C3-8092B49291DE}"/>
              </a:ext>
            </a:extLst>
          </p:cNvPr>
          <p:cNvCxnSpPr>
            <a:cxnSpLocks/>
            <a:stCxn id="13" idx="1"/>
            <a:endCxn id="344" idx="2"/>
          </p:cNvCxnSpPr>
          <p:nvPr/>
        </p:nvCxnSpPr>
        <p:spPr bwMode="auto">
          <a:xfrm rot="10800000">
            <a:off x="1060680" y="4124467"/>
            <a:ext cx="492708" cy="756520"/>
          </a:xfrm>
          <a:prstGeom prst="bentConnector2">
            <a:avLst/>
          </a:prstGeom>
          <a:ln>
            <a:headEnd type="triangle"/>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0">
            <a:schemeClr val="accent3"/>
          </a:fillRef>
          <a:effectRef idx="1">
            <a:schemeClr val="accent3"/>
          </a:effectRef>
          <a:fontRef idx="minor">
            <a:schemeClr val="tx1"/>
          </a:fontRef>
        </p:style>
      </p:cxnSp>
      <p:sp>
        <p:nvSpPr>
          <p:cNvPr id="122" name="TextBox 121">
            <a:extLst>
              <a:ext uri="{FF2B5EF4-FFF2-40B4-BE49-F238E27FC236}">
                <a16:creationId xmlns:a16="http://schemas.microsoft.com/office/drawing/2014/main" id="{E98E004A-9FD4-4690-9329-35164035FC36}"/>
              </a:ext>
            </a:extLst>
          </p:cNvPr>
          <p:cNvSpPr txBox="1"/>
          <p:nvPr/>
        </p:nvSpPr>
        <p:spPr>
          <a:xfrm>
            <a:off x="5506817" y="3872579"/>
            <a:ext cx="1030896" cy="213958"/>
          </a:xfrm>
          <a:prstGeom prst="rect">
            <a:avLst/>
          </a:prstGeom>
          <a:noFill/>
        </p:spPr>
        <p:txBody>
          <a:bodyPr wrap="square" lIns="84761" tIns="42381" rIns="84761" bIns="42381" rtlCol="0">
            <a:spAutoFit/>
          </a:bodyPr>
          <a:lstStyle/>
          <a:p>
            <a:pPr defTabSz="814927">
              <a:defRPr/>
            </a:pPr>
            <a:r>
              <a:rPr lang="en-US" sz="834" b="1" dirty="0">
                <a:solidFill>
                  <a:schemeClr val="accent1"/>
                </a:solidFill>
                <a:ea typeface="STKaiti"/>
                <a:cs typeface="Arial" panose="020B0604020202020204" pitchFamily="34" charset="0"/>
              </a:rPr>
              <a:t>Rejection Email</a:t>
            </a:r>
          </a:p>
        </p:txBody>
      </p:sp>
      <p:sp>
        <p:nvSpPr>
          <p:cNvPr id="124" name="TextBox 123">
            <a:extLst>
              <a:ext uri="{FF2B5EF4-FFF2-40B4-BE49-F238E27FC236}">
                <a16:creationId xmlns:a16="http://schemas.microsoft.com/office/drawing/2014/main" id="{AD3113A7-5BA6-44DF-A645-6005C57C679D}"/>
              </a:ext>
            </a:extLst>
          </p:cNvPr>
          <p:cNvSpPr txBox="1"/>
          <p:nvPr/>
        </p:nvSpPr>
        <p:spPr>
          <a:xfrm>
            <a:off x="6542549" y="4815684"/>
            <a:ext cx="1024896" cy="228258"/>
          </a:xfrm>
          <a:prstGeom prst="rect">
            <a:avLst/>
          </a:prstGeom>
          <a:noFill/>
        </p:spPr>
        <p:txBody>
          <a:bodyPr wrap="square" lIns="84761" tIns="42381" rIns="84761" bIns="42381" rtlCol="0">
            <a:spAutoFit/>
          </a:bodyPr>
          <a:lstStyle>
            <a:defPPr>
              <a:defRPr lang="en-US"/>
            </a:defPPr>
            <a:lvl1pPr marR="0" lvl="0" indent="0" algn="ctr" fontAlgn="auto">
              <a:lnSpc>
                <a:spcPct val="100000"/>
              </a:lnSpc>
              <a:spcBef>
                <a:spcPts val="0"/>
              </a:spcBef>
              <a:spcAft>
                <a:spcPts val="0"/>
              </a:spcAft>
              <a:buClrTx/>
              <a:buSzTx/>
              <a:buFontTx/>
              <a:buNone/>
              <a:tabLst/>
              <a:defRPr kumimoji="0" sz="900" b="1" i="0" u="none" strike="noStrike" cap="none" spc="0" normalizeH="0" baseline="0">
                <a:ln>
                  <a:noFill/>
                </a:ln>
                <a:solidFill>
                  <a:srgbClr val="7C7C7C"/>
                </a:solidFill>
                <a:effectLst/>
                <a:uLnTx/>
                <a:uFillTx/>
                <a:latin typeface="Arial" panose="020B0604020202020204" pitchFamily="34" charset="0"/>
                <a:ea typeface="STKaiti"/>
                <a:cs typeface="Arial" panose="020B0604020202020204" pitchFamily="34" charset="0"/>
              </a:defRPr>
            </a:lvl1pPr>
          </a:lstStyle>
          <a:p>
            <a:r>
              <a:rPr lang="en-HK" sz="927" dirty="0">
                <a:solidFill>
                  <a:schemeClr val="accent1"/>
                </a:solidFill>
                <a:latin typeface="+mn-lt"/>
              </a:rPr>
              <a:t>Recertification</a:t>
            </a:r>
            <a:endParaRPr lang="en-US" sz="927" dirty="0">
              <a:solidFill>
                <a:schemeClr val="accent1"/>
              </a:solidFill>
              <a:latin typeface="+mn-lt"/>
            </a:endParaRPr>
          </a:p>
        </p:txBody>
      </p:sp>
      <p:pic>
        <p:nvPicPr>
          <p:cNvPr id="127" name="Picture 28" descr="Image result for admin icon">
            <a:extLst>
              <a:ext uri="{FF2B5EF4-FFF2-40B4-BE49-F238E27FC236}">
                <a16:creationId xmlns:a16="http://schemas.microsoft.com/office/drawing/2014/main" id="{C2C92344-4C91-AD40-8DB2-89B3307DE2E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60820" y="983623"/>
            <a:ext cx="284465" cy="317724"/>
          </a:xfrm>
          <a:prstGeom prst="rect">
            <a:avLst/>
          </a:prstGeom>
          <a:noFill/>
          <a:extLst>
            <a:ext uri="{909E8E84-426E-40DD-AFC4-6F175D3DCCD1}">
              <a14:hiddenFill xmlns:a14="http://schemas.microsoft.com/office/drawing/2010/main">
                <a:solidFill>
                  <a:srgbClr val="FFFFFF"/>
                </a:solidFill>
              </a14:hiddenFill>
            </a:ext>
          </a:extLst>
        </p:spPr>
      </p:pic>
      <p:cxnSp>
        <p:nvCxnSpPr>
          <p:cNvPr id="186" name="Connector: Elbow 185">
            <a:extLst>
              <a:ext uri="{FF2B5EF4-FFF2-40B4-BE49-F238E27FC236}">
                <a16:creationId xmlns:a16="http://schemas.microsoft.com/office/drawing/2014/main" id="{44C352B0-3ADD-4F4E-9AC0-C7E336124368}"/>
              </a:ext>
            </a:extLst>
          </p:cNvPr>
          <p:cNvCxnSpPr>
            <a:cxnSpLocks/>
            <a:stCxn id="169" idx="2"/>
            <a:endCxn id="120" idx="1"/>
          </p:cNvCxnSpPr>
          <p:nvPr/>
        </p:nvCxnSpPr>
        <p:spPr>
          <a:xfrm rot="16200000" flipH="1">
            <a:off x="8509525" y="2661763"/>
            <a:ext cx="278937" cy="121701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69" name="Picture 20" descr="database process icon">
            <a:extLst>
              <a:ext uri="{FF2B5EF4-FFF2-40B4-BE49-F238E27FC236}">
                <a16:creationId xmlns:a16="http://schemas.microsoft.com/office/drawing/2014/main" id="{F10C1854-B7C9-344D-8307-AFA175637AB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54991" y="2468683"/>
            <a:ext cx="570988" cy="662121"/>
          </a:xfrm>
          <a:prstGeom prst="rect">
            <a:avLst/>
          </a:prstGeom>
          <a:noFill/>
        </p:spPr>
      </p:pic>
      <p:pic>
        <p:nvPicPr>
          <p:cNvPr id="176" name="Picture 175" descr="Icon&#10;&#10;Description automatically generated">
            <a:extLst>
              <a:ext uri="{FF2B5EF4-FFF2-40B4-BE49-F238E27FC236}">
                <a16:creationId xmlns:a16="http://schemas.microsoft.com/office/drawing/2014/main" id="{CB3C38FF-0CF9-BF49-B131-7E2A828E8631}"/>
              </a:ext>
            </a:extLst>
          </p:cNvPr>
          <p:cNvPicPr>
            <a:picLocks noChangeAspect="1"/>
          </p:cNvPicPr>
          <p:nvPr/>
        </p:nvPicPr>
        <p:blipFill>
          <a:blip r:embed="rId16"/>
          <a:stretch>
            <a:fillRect/>
          </a:stretch>
        </p:blipFill>
        <p:spPr>
          <a:xfrm>
            <a:off x="1095492" y="963566"/>
            <a:ext cx="471549" cy="292786"/>
          </a:xfrm>
          <a:prstGeom prst="rect">
            <a:avLst/>
          </a:prstGeom>
        </p:spPr>
      </p:pic>
      <p:cxnSp>
        <p:nvCxnSpPr>
          <p:cNvPr id="201" name="Connector: Elbow 158">
            <a:extLst>
              <a:ext uri="{FF2B5EF4-FFF2-40B4-BE49-F238E27FC236}">
                <a16:creationId xmlns:a16="http://schemas.microsoft.com/office/drawing/2014/main" id="{AEAC2D91-A93D-6846-AE7E-588BDDCA98CF}"/>
              </a:ext>
            </a:extLst>
          </p:cNvPr>
          <p:cNvCxnSpPr>
            <a:cxnSpLocks/>
            <a:stCxn id="13" idx="2"/>
            <a:endCxn id="119" idx="2"/>
          </p:cNvCxnSpPr>
          <p:nvPr/>
        </p:nvCxnSpPr>
        <p:spPr>
          <a:xfrm rot="16200000" flipH="1">
            <a:off x="5919922" y="1576131"/>
            <a:ext cx="647954" cy="8440475"/>
          </a:xfrm>
          <a:prstGeom prst="bentConnector3">
            <a:avLst>
              <a:gd name="adj1" fmla="val 13528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158">
            <a:extLst>
              <a:ext uri="{FF2B5EF4-FFF2-40B4-BE49-F238E27FC236}">
                <a16:creationId xmlns:a16="http://schemas.microsoft.com/office/drawing/2014/main" id="{C125D83C-0A2C-5D41-A31D-4FF6DFD4F2BA}"/>
              </a:ext>
            </a:extLst>
          </p:cNvPr>
          <p:cNvCxnSpPr>
            <a:cxnSpLocks/>
            <a:stCxn id="7" idx="4"/>
          </p:cNvCxnSpPr>
          <p:nvPr/>
        </p:nvCxnSpPr>
        <p:spPr>
          <a:xfrm rot="16200000" flipH="1">
            <a:off x="4708043" y="1177556"/>
            <a:ext cx="2374217" cy="677335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Icon&#10;&#10;Description automatically generated">
            <a:extLst>
              <a:ext uri="{FF2B5EF4-FFF2-40B4-BE49-F238E27FC236}">
                <a16:creationId xmlns:a16="http://schemas.microsoft.com/office/drawing/2014/main" id="{F7A9ADBB-C0FC-004F-82CF-0C59D07DD45D}"/>
              </a:ext>
            </a:extLst>
          </p:cNvPr>
          <p:cNvPicPr>
            <a:picLocks noChangeAspect="1"/>
          </p:cNvPicPr>
          <p:nvPr/>
        </p:nvPicPr>
        <p:blipFill>
          <a:blip r:embed="rId17"/>
          <a:stretch>
            <a:fillRect/>
          </a:stretch>
        </p:blipFill>
        <p:spPr>
          <a:xfrm>
            <a:off x="1553388" y="4289582"/>
            <a:ext cx="940548" cy="1182810"/>
          </a:xfrm>
          <a:prstGeom prst="rect">
            <a:avLst/>
          </a:prstGeom>
        </p:spPr>
      </p:pic>
      <p:sp>
        <p:nvSpPr>
          <p:cNvPr id="126" name="TextBox 125">
            <a:extLst>
              <a:ext uri="{FF2B5EF4-FFF2-40B4-BE49-F238E27FC236}">
                <a16:creationId xmlns:a16="http://schemas.microsoft.com/office/drawing/2014/main" id="{7A7101C1-55D7-476B-BE8E-D552A6A71B57}"/>
              </a:ext>
            </a:extLst>
          </p:cNvPr>
          <p:cNvSpPr txBox="1"/>
          <p:nvPr/>
        </p:nvSpPr>
        <p:spPr>
          <a:xfrm>
            <a:off x="1064142" y="5119960"/>
            <a:ext cx="773907" cy="254867"/>
          </a:xfrm>
          <a:prstGeom prst="rect">
            <a:avLst/>
          </a:prstGeom>
          <a:noFill/>
        </p:spPr>
        <p:txBody>
          <a:bodyPr wrap="none" lIns="84761" tIns="42381" rIns="84761" bIns="42381" rtlCol="0">
            <a:spAutoFit/>
          </a:bodyPr>
          <a:lstStyle/>
          <a:p>
            <a:pPr defTabSz="814927">
              <a:defRPr/>
            </a:pPr>
            <a:r>
              <a:rPr lang="en-US" sz="1100" b="1" dirty="0">
                <a:solidFill>
                  <a:schemeClr val="accent1"/>
                </a:solidFill>
                <a:ea typeface="STKaiti"/>
              </a:rPr>
              <a:t>PIM/PAM</a:t>
            </a:r>
          </a:p>
        </p:txBody>
      </p:sp>
      <p:grpSp>
        <p:nvGrpSpPr>
          <p:cNvPr id="32" name="Group 31">
            <a:extLst>
              <a:ext uri="{FF2B5EF4-FFF2-40B4-BE49-F238E27FC236}">
                <a16:creationId xmlns:a16="http://schemas.microsoft.com/office/drawing/2014/main" id="{BBA5041F-FD74-6D42-9410-C38BA2E9F7BC}"/>
              </a:ext>
            </a:extLst>
          </p:cNvPr>
          <p:cNvGrpSpPr/>
          <p:nvPr/>
        </p:nvGrpSpPr>
        <p:grpSpPr>
          <a:xfrm>
            <a:off x="9257502" y="512453"/>
            <a:ext cx="2469085" cy="5659451"/>
            <a:chOff x="9973710" y="279002"/>
            <a:chExt cx="1933351" cy="5544074"/>
          </a:xfrm>
        </p:grpSpPr>
        <p:sp>
          <p:nvSpPr>
            <p:cNvPr id="172" name="Rectangle: Rounded Corners 171">
              <a:extLst>
                <a:ext uri="{FF2B5EF4-FFF2-40B4-BE49-F238E27FC236}">
                  <a16:creationId xmlns:a16="http://schemas.microsoft.com/office/drawing/2014/main" id="{2ECC12A9-B55E-40D9-8D53-70D75E2A026A}"/>
                </a:ext>
              </a:extLst>
            </p:cNvPr>
            <p:cNvSpPr/>
            <p:nvPr/>
          </p:nvSpPr>
          <p:spPr bwMode="auto">
            <a:xfrm>
              <a:off x="10011417" y="279002"/>
              <a:ext cx="1895644" cy="5544074"/>
            </a:xfrm>
            <a:prstGeom prst="roundRect">
              <a:avLst/>
            </a:prstGeom>
            <a:solidFill>
              <a:schemeClr val="bg1"/>
            </a:solidFill>
            <a:ln w="6350" cap="flat" cmpd="sng" algn="ctr">
              <a:solidFill>
                <a:schemeClr val="tx2"/>
              </a:solidFill>
              <a:prstDash val="solid"/>
              <a:round/>
              <a:headEnd type="none" w="med" len="med"/>
              <a:tailEnd type="none" w="med" len="med"/>
            </a:ln>
            <a:effectLst/>
          </p:spPr>
          <p:txBody>
            <a:bodyPr vert="horz" wrap="none" lIns="80480" tIns="40240" rIns="80480" bIns="40240" numCol="1" rtlCol="0" anchor="ctr" anchorCtr="0" compatLnSpc="1">
              <a:prstTxWarp prst="textNoShape">
                <a:avLst/>
              </a:prstTxWarp>
            </a:bodyPr>
            <a:lstStyle/>
            <a:p>
              <a:pPr defTabSz="804902">
                <a:defRPr/>
              </a:pPr>
              <a:endParaRPr lang="en-US" sz="1483" dirty="0">
                <a:solidFill>
                  <a:schemeClr val="accent1"/>
                </a:solidFill>
                <a:ea typeface="STKaiti"/>
              </a:endParaRPr>
            </a:p>
          </p:txBody>
        </p:sp>
        <p:sp>
          <p:nvSpPr>
            <p:cNvPr id="121" name="Rectangle 120">
              <a:extLst>
                <a:ext uri="{FF2B5EF4-FFF2-40B4-BE49-F238E27FC236}">
                  <a16:creationId xmlns:a16="http://schemas.microsoft.com/office/drawing/2014/main" id="{FBCF6785-67AD-3449-B533-96D97638E55B}"/>
                </a:ext>
              </a:extLst>
            </p:cNvPr>
            <p:cNvSpPr/>
            <p:nvPr/>
          </p:nvSpPr>
          <p:spPr>
            <a:xfrm>
              <a:off x="10229724" y="3335404"/>
              <a:ext cx="1658677" cy="215444"/>
            </a:xfrm>
            <a:prstGeom prst="rect">
              <a:avLst/>
            </a:prstGeom>
          </p:spPr>
          <p:txBody>
            <a:bodyPr wrap="square">
              <a:spAutoFit/>
            </a:bodyPr>
            <a:lstStyle/>
            <a:p>
              <a:pPr marL="171450" indent="-171450">
                <a:buFont typeface="Arial" panose="020B0604020202020204" pitchFamily="34" charset="0"/>
                <a:buChar char="•"/>
              </a:pPr>
              <a:endParaRPr lang="en-US" sz="800" dirty="0"/>
            </a:p>
          </p:txBody>
        </p:sp>
        <p:grpSp>
          <p:nvGrpSpPr>
            <p:cNvPr id="4" name="Group 3">
              <a:extLst>
                <a:ext uri="{FF2B5EF4-FFF2-40B4-BE49-F238E27FC236}">
                  <a16:creationId xmlns:a16="http://schemas.microsoft.com/office/drawing/2014/main" id="{8B3D8E8B-4A00-1349-9B1A-28E1DF661494}"/>
                </a:ext>
              </a:extLst>
            </p:cNvPr>
            <p:cNvGrpSpPr/>
            <p:nvPr/>
          </p:nvGrpSpPr>
          <p:grpSpPr>
            <a:xfrm>
              <a:off x="10109439" y="834304"/>
              <a:ext cx="1606151" cy="914400"/>
              <a:chOff x="6356564" y="364777"/>
              <a:chExt cx="1606151" cy="914400"/>
            </a:xfrm>
          </p:grpSpPr>
          <p:sp>
            <p:nvSpPr>
              <p:cNvPr id="3" name="Rounded Rectangle 2">
                <a:extLst>
                  <a:ext uri="{FF2B5EF4-FFF2-40B4-BE49-F238E27FC236}">
                    <a16:creationId xmlns:a16="http://schemas.microsoft.com/office/drawing/2014/main" id="{895EB78E-86E0-AE42-94F3-B5EEFB12A604}"/>
                  </a:ext>
                </a:extLst>
              </p:cNvPr>
              <p:cNvSpPr/>
              <p:nvPr/>
            </p:nvSpPr>
            <p:spPr bwMode="auto">
              <a:xfrm>
                <a:off x="6381940" y="364777"/>
                <a:ext cx="1580775" cy="914400"/>
              </a:xfrm>
              <a:prstGeom prst="roundRect">
                <a:avLst/>
              </a:prstGeom>
              <a:solidFill>
                <a:schemeClr val="bg1"/>
              </a:solidFill>
              <a:ln w="6350" cap="flat" cmpd="sng" algn="ctr">
                <a:solidFill>
                  <a:schemeClr val="tx2"/>
                </a:solidFill>
                <a:prstDash val="solid"/>
                <a:round/>
                <a:headEnd type="none" w="med" len="med"/>
                <a:tailEnd type="none" w="med" len="med"/>
              </a:ln>
              <a:effectLst/>
            </p:spPr>
            <p:txBody>
              <a:bodyPr vert="horz" wrap="none" lIns="80480" tIns="40240" rIns="80480" bIns="40240" numCol="1" rtlCol="0" anchor="ctr" anchorCtr="0" compatLnSpc="1">
                <a:prstTxWarp prst="textNoShape">
                  <a:avLst/>
                </a:prstTxWarp>
              </a:bodyPr>
              <a:lstStyle/>
              <a:p>
                <a:pPr defTabSz="804902"/>
                <a:endParaRPr lang="en-US" sz="1483" dirty="0">
                  <a:solidFill>
                    <a:schemeClr val="accent1"/>
                  </a:solidFill>
                  <a:ea typeface="STKaiti"/>
                </a:endParaRPr>
              </a:p>
            </p:txBody>
          </p:sp>
          <p:grpSp>
            <p:nvGrpSpPr>
              <p:cNvPr id="145" name="Group 144">
                <a:extLst>
                  <a:ext uri="{FF2B5EF4-FFF2-40B4-BE49-F238E27FC236}">
                    <a16:creationId xmlns:a16="http://schemas.microsoft.com/office/drawing/2014/main" id="{CCFA39C5-BC9D-DF46-87E3-33BEC39B1FED}"/>
                  </a:ext>
                </a:extLst>
              </p:cNvPr>
              <p:cNvGrpSpPr/>
              <p:nvPr/>
            </p:nvGrpSpPr>
            <p:grpSpPr>
              <a:xfrm>
                <a:off x="6356564" y="437572"/>
                <a:ext cx="1514679" cy="672928"/>
                <a:chOff x="1750277" y="5346019"/>
                <a:chExt cx="2131582" cy="1087700"/>
              </a:xfrm>
            </p:grpSpPr>
            <p:pic>
              <p:nvPicPr>
                <p:cNvPr id="146" name="Picture 145">
                  <a:extLst>
                    <a:ext uri="{FF2B5EF4-FFF2-40B4-BE49-F238E27FC236}">
                      <a16:creationId xmlns:a16="http://schemas.microsoft.com/office/drawing/2014/main" id="{F12E5124-AB98-3940-BE0E-11E374C7537A}"/>
                    </a:ext>
                  </a:extLst>
                </p:cNvPr>
                <p:cNvPicPr>
                  <a:picLocks noChangeAspect="1"/>
                </p:cNvPicPr>
                <p:nvPr/>
              </p:nvPicPr>
              <p:blipFill>
                <a:blip r:embed="rId18"/>
                <a:stretch>
                  <a:fillRect/>
                </a:stretch>
              </p:blipFill>
              <p:spPr>
                <a:xfrm>
                  <a:off x="1750277" y="5346019"/>
                  <a:ext cx="1109248" cy="1044000"/>
                </a:xfrm>
                <a:prstGeom prst="ellipse">
                  <a:avLst/>
                </a:prstGeom>
              </p:spPr>
            </p:pic>
            <p:pic>
              <p:nvPicPr>
                <p:cNvPr id="155" name="Picture 4">
                  <a:extLst>
                    <a:ext uri="{FF2B5EF4-FFF2-40B4-BE49-F238E27FC236}">
                      <a16:creationId xmlns:a16="http://schemas.microsoft.com/office/drawing/2014/main" id="{2CDCF2EE-86DA-BA48-A627-F5EC9351EC8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59618" y="5810919"/>
                  <a:ext cx="584631" cy="6228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descr="A picture containing shape&#10;&#10;Description automatically generated">
                  <a:extLst>
                    <a:ext uri="{FF2B5EF4-FFF2-40B4-BE49-F238E27FC236}">
                      <a16:creationId xmlns:a16="http://schemas.microsoft.com/office/drawing/2014/main" id="{48535FC5-82B9-1640-98EB-2DA6549BF78C}"/>
                    </a:ext>
                  </a:extLst>
                </p:cNvPr>
                <p:cNvPicPr>
                  <a:picLocks noChangeAspect="1"/>
                </p:cNvPicPr>
                <p:nvPr/>
              </p:nvPicPr>
              <p:blipFill>
                <a:blip r:embed="rId20"/>
                <a:stretch>
                  <a:fillRect/>
                </a:stretch>
              </p:blipFill>
              <p:spPr>
                <a:xfrm>
                  <a:off x="2708099" y="5452545"/>
                  <a:ext cx="1173760" cy="427290"/>
                </a:xfrm>
                <a:prstGeom prst="roundRect">
                  <a:avLst/>
                </a:prstGeom>
              </p:spPr>
            </p:pic>
          </p:grpSp>
        </p:grpSp>
        <p:sp>
          <p:nvSpPr>
            <p:cNvPr id="168" name="Rounded Rectangle 167">
              <a:extLst>
                <a:ext uri="{FF2B5EF4-FFF2-40B4-BE49-F238E27FC236}">
                  <a16:creationId xmlns:a16="http://schemas.microsoft.com/office/drawing/2014/main" id="{CADBCEAB-37DF-8042-823E-370A42C6B734}"/>
                </a:ext>
              </a:extLst>
            </p:cNvPr>
            <p:cNvSpPr/>
            <p:nvPr/>
          </p:nvSpPr>
          <p:spPr bwMode="auto">
            <a:xfrm>
              <a:off x="10139534" y="1970871"/>
              <a:ext cx="1580775" cy="3618609"/>
            </a:xfrm>
            <a:prstGeom prst="roundRect">
              <a:avLst/>
            </a:prstGeom>
            <a:solidFill>
              <a:schemeClr val="bg1"/>
            </a:solidFill>
            <a:ln w="6350" cap="flat" cmpd="sng" algn="ctr">
              <a:solidFill>
                <a:schemeClr val="tx2"/>
              </a:solidFill>
              <a:prstDash val="solid"/>
              <a:round/>
              <a:headEnd type="none" w="med" len="med"/>
              <a:tailEnd type="none" w="med" len="med"/>
            </a:ln>
            <a:effectLst/>
          </p:spPr>
          <p:txBody>
            <a:bodyPr vert="horz" wrap="none" lIns="80480" tIns="40240" rIns="80480" bIns="40240" numCol="1" rtlCol="0" anchor="ctr" anchorCtr="0" compatLnSpc="1">
              <a:prstTxWarp prst="textNoShape">
                <a:avLst/>
              </a:prstTxWarp>
            </a:bodyPr>
            <a:lstStyle/>
            <a:p>
              <a:pPr defTabSz="804902"/>
              <a:endParaRPr lang="en-US" sz="1483" dirty="0">
                <a:solidFill>
                  <a:schemeClr val="accent1"/>
                </a:solidFill>
                <a:ea typeface="STKaiti"/>
              </a:endParaRPr>
            </a:p>
          </p:txBody>
        </p:sp>
        <p:sp>
          <p:nvSpPr>
            <p:cNvPr id="119" name="TextBox 118">
              <a:extLst>
                <a:ext uri="{FF2B5EF4-FFF2-40B4-BE49-F238E27FC236}">
                  <a16:creationId xmlns:a16="http://schemas.microsoft.com/office/drawing/2014/main" id="{63A99E4E-9CDF-CC49-8442-72A2B43E298D}"/>
                </a:ext>
              </a:extLst>
            </p:cNvPr>
            <p:cNvSpPr txBox="1"/>
            <p:nvPr/>
          </p:nvSpPr>
          <p:spPr>
            <a:xfrm>
              <a:off x="10463821" y="5403237"/>
              <a:ext cx="909424" cy="369332"/>
            </a:xfrm>
            <a:prstGeom prst="rect">
              <a:avLst/>
            </a:prstGeom>
            <a:noFill/>
          </p:spPr>
          <p:txBody>
            <a:bodyPr wrap="square" lIns="84761" tIns="42381" rIns="84761" bIns="42381" rtlCol="0">
              <a:spAutoFit/>
            </a:bodyPr>
            <a:lstStyle>
              <a:defPPr>
                <a:defRPr lang="en-US"/>
              </a:defPPr>
              <a:lvl1pPr defTabSz="814927">
                <a:defRPr sz="927" b="1">
                  <a:solidFill>
                    <a:schemeClr val="accent1"/>
                  </a:solidFill>
                  <a:ea typeface="STKaiti"/>
                </a:defRPr>
              </a:lvl1pPr>
            </a:lstStyle>
            <a:p>
              <a:endParaRPr lang="en-US" dirty="0"/>
            </a:p>
            <a:p>
              <a:r>
                <a:rPr lang="en-US" dirty="0"/>
                <a:t>Applications</a:t>
              </a:r>
            </a:p>
          </p:txBody>
        </p:sp>
        <p:sp>
          <p:nvSpPr>
            <p:cNvPr id="120" name="TextBox 119">
              <a:extLst>
                <a:ext uri="{FF2B5EF4-FFF2-40B4-BE49-F238E27FC236}">
                  <a16:creationId xmlns:a16="http://schemas.microsoft.com/office/drawing/2014/main" id="{13588B70-7ED1-6247-BB11-0A1B39B03743}"/>
                </a:ext>
              </a:extLst>
            </p:cNvPr>
            <p:cNvSpPr txBox="1"/>
            <p:nvPr/>
          </p:nvSpPr>
          <p:spPr>
            <a:xfrm>
              <a:off x="9973710" y="3009502"/>
              <a:ext cx="512028" cy="215444"/>
            </a:xfrm>
            <a:prstGeom prst="rect">
              <a:avLst/>
            </a:prstGeom>
            <a:solidFill>
              <a:schemeClr val="bg1"/>
            </a:solidFill>
          </p:spPr>
          <p:txBody>
            <a:bodyPr wrap="square" rtlCol="0">
              <a:spAutoFit/>
            </a:bodyPr>
            <a:lstStyle/>
            <a:p>
              <a:pPr algn="ctr"/>
              <a:endParaRPr lang="en-US" sz="800" b="1" dirty="0"/>
            </a:p>
          </p:txBody>
        </p:sp>
        <p:pic>
          <p:nvPicPr>
            <p:cNvPr id="128" name="Picture 4">
              <a:extLst>
                <a:ext uri="{FF2B5EF4-FFF2-40B4-BE49-F238E27FC236}">
                  <a16:creationId xmlns:a16="http://schemas.microsoft.com/office/drawing/2014/main" id="{9BF8E18F-48E0-6249-8395-D28417A6A4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4515" y="2106125"/>
              <a:ext cx="584631" cy="58925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a:extLst>
                <a:ext uri="{FF2B5EF4-FFF2-40B4-BE49-F238E27FC236}">
                  <a16:creationId xmlns:a16="http://schemas.microsoft.com/office/drawing/2014/main" id="{8B72EF4D-E0A5-9343-8C41-3CAD9EA8CBB0}"/>
                </a:ext>
              </a:extLst>
            </p:cNvPr>
            <p:cNvPicPr>
              <a:picLocks noChangeAspect="1"/>
            </p:cNvPicPr>
            <p:nvPr/>
          </p:nvPicPr>
          <p:blipFill>
            <a:blip r:embed="rId21"/>
            <a:stretch>
              <a:fillRect/>
            </a:stretch>
          </p:blipFill>
          <p:spPr>
            <a:xfrm>
              <a:off x="10405616" y="3229332"/>
              <a:ext cx="687735" cy="599528"/>
            </a:xfrm>
            <a:prstGeom prst="rect">
              <a:avLst/>
            </a:prstGeom>
          </p:spPr>
        </p:pic>
        <p:pic>
          <p:nvPicPr>
            <p:cNvPr id="131" name="Picture 2">
              <a:extLst>
                <a:ext uri="{FF2B5EF4-FFF2-40B4-BE49-F238E27FC236}">
                  <a16:creationId xmlns:a16="http://schemas.microsoft.com/office/drawing/2014/main" id="{D5A1B5B7-26A6-D640-A6B6-F93E9FB6339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38811" y="3931068"/>
              <a:ext cx="461513" cy="29898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3">
              <a:extLst>
                <a:ext uri="{FF2B5EF4-FFF2-40B4-BE49-F238E27FC236}">
                  <a16:creationId xmlns:a16="http://schemas.microsoft.com/office/drawing/2014/main" id="{2E2CE84A-3A29-AD4B-980F-DE9F5299505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134498" y="2127524"/>
              <a:ext cx="256396" cy="48129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4" descr="office building icon">
              <a:extLst>
                <a:ext uri="{FF2B5EF4-FFF2-40B4-BE49-F238E27FC236}">
                  <a16:creationId xmlns:a16="http://schemas.microsoft.com/office/drawing/2014/main" id="{6A94D25B-B2A9-F845-BF72-5673D7D30C4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747138" y="2695755"/>
              <a:ext cx="422614" cy="459146"/>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4" descr="office building icon">
              <a:extLst>
                <a:ext uri="{FF2B5EF4-FFF2-40B4-BE49-F238E27FC236}">
                  <a16:creationId xmlns:a16="http://schemas.microsoft.com/office/drawing/2014/main" id="{09BA22EC-1CE3-CF4A-8E7B-4E9FDFF2EFE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1202283" y="2719539"/>
              <a:ext cx="422614" cy="45914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4" descr="office building icon">
              <a:extLst>
                <a:ext uri="{FF2B5EF4-FFF2-40B4-BE49-F238E27FC236}">
                  <a16:creationId xmlns:a16="http://schemas.microsoft.com/office/drawing/2014/main" id="{5CFB5C8B-BA55-4D46-9A2F-AC0193470579}"/>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339594" y="2704493"/>
              <a:ext cx="422614" cy="459146"/>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F99F271B-06A2-7A4C-B3E3-260945CF2380}"/>
                </a:ext>
              </a:extLst>
            </p:cNvPr>
            <p:cNvGrpSpPr/>
            <p:nvPr/>
          </p:nvGrpSpPr>
          <p:grpSpPr>
            <a:xfrm>
              <a:off x="10194051" y="4430426"/>
              <a:ext cx="1447600" cy="1063981"/>
              <a:chOff x="7409906" y="3800410"/>
              <a:chExt cx="3787211" cy="1630961"/>
            </a:xfrm>
          </p:grpSpPr>
          <p:sp>
            <p:nvSpPr>
              <p:cNvPr id="138" name="Cloud 137">
                <a:extLst>
                  <a:ext uri="{FF2B5EF4-FFF2-40B4-BE49-F238E27FC236}">
                    <a16:creationId xmlns:a16="http://schemas.microsoft.com/office/drawing/2014/main" id="{84FF2FBE-FAEA-204A-ABEC-1CD292249684}"/>
                  </a:ext>
                </a:extLst>
              </p:cNvPr>
              <p:cNvSpPr/>
              <p:nvPr/>
            </p:nvSpPr>
            <p:spPr bwMode="auto">
              <a:xfrm>
                <a:off x="7409906" y="3800410"/>
                <a:ext cx="3787211" cy="1630961"/>
              </a:xfrm>
              <a:prstGeom prst="cloud">
                <a:avLst/>
              </a:prstGeom>
              <a:noFill/>
              <a:ln w="6350" cap="flat" cmpd="sng" algn="ctr">
                <a:solidFill>
                  <a:srgbClr val="00008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pic>
            <p:nvPicPr>
              <p:cNvPr id="139" name="Picture 138">
                <a:extLst>
                  <a:ext uri="{FF2B5EF4-FFF2-40B4-BE49-F238E27FC236}">
                    <a16:creationId xmlns:a16="http://schemas.microsoft.com/office/drawing/2014/main" id="{654AD04F-4517-9F4D-92EF-F0E8DCCCCF0B}"/>
                  </a:ext>
                </a:extLst>
              </p:cNvPr>
              <p:cNvPicPr>
                <a:picLocks noChangeAspect="1"/>
              </p:cNvPicPr>
              <p:nvPr/>
            </p:nvPicPr>
            <p:blipFill>
              <a:blip r:embed="rId25"/>
              <a:stretch>
                <a:fillRect/>
              </a:stretch>
            </p:blipFill>
            <p:spPr>
              <a:xfrm>
                <a:off x="7972022" y="4241581"/>
                <a:ext cx="551010" cy="380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0" name="Picture 139">
                <a:extLst>
                  <a:ext uri="{FF2B5EF4-FFF2-40B4-BE49-F238E27FC236}">
                    <a16:creationId xmlns:a16="http://schemas.microsoft.com/office/drawing/2014/main" id="{7CDA3606-FE5C-E944-8A34-8F3D0B8D368E}"/>
                  </a:ext>
                </a:extLst>
              </p:cNvPr>
              <p:cNvPicPr>
                <a:picLocks noChangeAspect="1"/>
              </p:cNvPicPr>
              <p:nvPr/>
            </p:nvPicPr>
            <p:blipFill>
              <a:blip r:embed="rId26"/>
              <a:stretch>
                <a:fillRect/>
              </a:stretch>
            </p:blipFill>
            <p:spPr>
              <a:xfrm>
                <a:off x="7988807" y="4746127"/>
                <a:ext cx="534225" cy="365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1" name="Picture 140">
                <a:extLst>
                  <a:ext uri="{FF2B5EF4-FFF2-40B4-BE49-F238E27FC236}">
                    <a16:creationId xmlns:a16="http://schemas.microsoft.com/office/drawing/2014/main" id="{FB1EC188-EF6E-AC4A-AE3F-8B48B55AD2F5}"/>
                  </a:ext>
                </a:extLst>
              </p:cNvPr>
              <p:cNvPicPr>
                <a:picLocks noChangeAspect="1"/>
              </p:cNvPicPr>
              <p:nvPr/>
            </p:nvPicPr>
            <p:blipFill>
              <a:blip r:embed="rId27"/>
              <a:stretch>
                <a:fillRect/>
              </a:stretch>
            </p:blipFill>
            <p:spPr>
              <a:xfrm>
                <a:off x="8632718" y="4302797"/>
                <a:ext cx="572905" cy="598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2" name="Picture 141">
                <a:extLst>
                  <a:ext uri="{FF2B5EF4-FFF2-40B4-BE49-F238E27FC236}">
                    <a16:creationId xmlns:a16="http://schemas.microsoft.com/office/drawing/2014/main" id="{0210451B-FCB6-2E4F-A134-ED2FF81CF8E4}"/>
                  </a:ext>
                </a:extLst>
              </p:cNvPr>
              <p:cNvPicPr>
                <a:picLocks noChangeAspect="1"/>
              </p:cNvPicPr>
              <p:nvPr/>
            </p:nvPicPr>
            <p:blipFill>
              <a:blip r:embed="rId28"/>
              <a:stretch>
                <a:fillRect/>
              </a:stretch>
            </p:blipFill>
            <p:spPr>
              <a:xfrm>
                <a:off x="8666780" y="4972545"/>
                <a:ext cx="578744" cy="257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3" name="Picture 142">
                <a:extLst>
                  <a:ext uri="{FF2B5EF4-FFF2-40B4-BE49-F238E27FC236}">
                    <a16:creationId xmlns:a16="http://schemas.microsoft.com/office/drawing/2014/main" id="{9F825B1A-335C-A546-A81C-4E9558C3A6CB}"/>
                  </a:ext>
                </a:extLst>
              </p:cNvPr>
              <p:cNvPicPr>
                <a:picLocks noChangeAspect="1"/>
              </p:cNvPicPr>
              <p:nvPr/>
            </p:nvPicPr>
            <p:blipFill>
              <a:blip r:embed="rId29"/>
              <a:stretch>
                <a:fillRect/>
              </a:stretch>
            </p:blipFill>
            <p:spPr>
              <a:xfrm>
                <a:off x="9339362" y="4161118"/>
                <a:ext cx="1502518" cy="391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4" name="Picture 143">
                <a:extLst>
                  <a:ext uri="{FF2B5EF4-FFF2-40B4-BE49-F238E27FC236}">
                    <a16:creationId xmlns:a16="http://schemas.microsoft.com/office/drawing/2014/main" id="{AE6679A9-2E4F-3B48-9427-6C84D1699AC4}"/>
                  </a:ext>
                </a:extLst>
              </p:cNvPr>
              <p:cNvPicPr>
                <a:picLocks noChangeAspect="1"/>
              </p:cNvPicPr>
              <p:nvPr/>
            </p:nvPicPr>
            <p:blipFill>
              <a:blip r:embed="rId30"/>
              <a:stretch>
                <a:fillRect/>
              </a:stretch>
            </p:blipFill>
            <p:spPr>
              <a:xfrm>
                <a:off x="9346571" y="4667375"/>
                <a:ext cx="1015639" cy="424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88" name="TextBox 187">
              <a:extLst>
                <a:ext uri="{FF2B5EF4-FFF2-40B4-BE49-F238E27FC236}">
                  <a16:creationId xmlns:a16="http://schemas.microsoft.com/office/drawing/2014/main" id="{43CF90FD-0620-49A6-A5FA-5EF8983A1D1D}"/>
                </a:ext>
              </a:extLst>
            </p:cNvPr>
            <p:cNvSpPr txBox="1"/>
            <p:nvPr/>
          </p:nvSpPr>
          <p:spPr>
            <a:xfrm>
              <a:off x="10411768" y="1444480"/>
              <a:ext cx="939071" cy="370924"/>
            </a:xfrm>
            <a:prstGeom prst="rect">
              <a:avLst/>
            </a:prstGeom>
            <a:noFill/>
          </p:spPr>
          <p:txBody>
            <a:bodyPr wrap="square" lIns="84761" tIns="42381" rIns="84761" bIns="42381" rtlCol="0">
              <a:spAutoFit/>
            </a:bodyPr>
            <a:lstStyle/>
            <a:p>
              <a:pPr defTabSz="814927">
                <a:defRPr/>
              </a:pPr>
              <a:r>
                <a:rPr lang="en-US" sz="927" b="1" dirty="0">
                  <a:solidFill>
                    <a:schemeClr val="accent1"/>
                  </a:solidFill>
                  <a:ea typeface="STKaiti"/>
                </a:rPr>
                <a:t>Trusted HR Source(s)</a:t>
              </a:r>
            </a:p>
          </p:txBody>
        </p:sp>
      </p:grpSp>
      <p:cxnSp>
        <p:nvCxnSpPr>
          <p:cNvPr id="162" name="Connector: Elbow 161">
            <a:extLst>
              <a:ext uri="{FF2B5EF4-FFF2-40B4-BE49-F238E27FC236}">
                <a16:creationId xmlns:a16="http://schemas.microsoft.com/office/drawing/2014/main" id="{FB681E5B-5A36-49F0-9C1E-50240609353E}"/>
              </a:ext>
            </a:extLst>
          </p:cNvPr>
          <p:cNvCxnSpPr>
            <a:cxnSpLocks/>
            <a:stCxn id="146" idx="2"/>
            <a:endCxn id="169" idx="0"/>
          </p:cNvCxnSpPr>
          <p:nvPr/>
        </p:nvCxnSpPr>
        <p:spPr>
          <a:xfrm rot="10800000" flipV="1">
            <a:off x="8040486" y="1483287"/>
            <a:ext cx="1390357" cy="985395"/>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Text&#10;&#10;Description automatically generated">
            <a:extLst>
              <a:ext uri="{FF2B5EF4-FFF2-40B4-BE49-F238E27FC236}">
                <a16:creationId xmlns:a16="http://schemas.microsoft.com/office/drawing/2014/main" id="{65C8C837-E979-E843-80F8-128EF747AA4F}"/>
              </a:ext>
            </a:extLst>
          </p:cNvPr>
          <p:cNvPicPr>
            <a:picLocks noChangeAspect="1"/>
          </p:cNvPicPr>
          <p:nvPr/>
        </p:nvPicPr>
        <p:blipFill>
          <a:blip r:embed="rId31"/>
          <a:stretch>
            <a:fillRect/>
          </a:stretch>
        </p:blipFill>
        <p:spPr>
          <a:xfrm>
            <a:off x="7929458" y="935843"/>
            <a:ext cx="376721" cy="487318"/>
          </a:xfrm>
          <a:prstGeom prst="rect">
            <a:avLst/>
          </a:prstGeom>
        </p:spPr>
      </p:pic>
      <p:pic>
        <p:nvPicPr>
          <p:cNvPr id="39" name="Picture 38" descr="Icon&#10;&#10;Description automatically generated">
            <a:extLst>
              <a:ext uri="{FF2B5EF4-FFF2-40B4-BE49-F238E27FC236}">
                <a16:creationId xmlns:a16="http://schemas.microsoft.com/office/drawing/2014/main" id="{C23341A3-D96A-B44E-9A24-6D346D18BB27}"/>
              </a:ext>
            </a:extLst>
          </p:cNvPr>
          <p:cNvPicPr>
            <a:picLocks noChangeAspect="1"/>
          </p:cNvPicPr>
          <p:nvPr/>
        </p:nvPicPr>
        <p:blipFill>
          <a:blip r:embed="rId32"/>
          <a:stretch>
            <a:fillRect/>
          </a:stretch>
        </p:blipFill>
        <p:spPr>
          <a:xfrm>
            <a:off x="8351596" y="962770"/>
            <a:ext cx="461337" cy="432898"/>
          </a:xfrm>
          <a:prstGeom prst="rect">
            <a:avLst/>
          </a:prstGeom>
        </p:spPr>
      </p:pic>
      <p:pic>
        <p:nvPicPr>
          <p:cNvPr id="41" name="Picture 40" descr="Logo, company name&#10;&#10;Description automatically generated">
            <a:extLst>
              <a:ext uri="{FF2B5EF4-FFF2-40B4-BE49-F238E27FC236}">
                <a16:creationId xmlns:a16="http://schemas.microsoft.com/office/drawing/2014/main" id="{3028D02F-C432-AD47-BEC9-C42B6C3FA556}"/>
              </a:ext>
            </a:extLst>
          </p:cNvPr>
          <p:cNvPicPr>
            <a:picLocks noChangeAspect="1"/>
          </p:cNvPicPr>
          <p:nvPr/>
        </p:nvPicPr>
        <p:blipFill>
          <a:blip r:embed="rId33"/>
          <a:stretch>
            <a:fillRect/>
          </a:stretch>
        </p:blipFill>
        <p:spPr>
          <a:xfrm>
            <a:off x="8842147" y="889351"/>
            <a:ext cx="418094" cy="577815"/>
          </a:xfrm>
          <a:prstGeom prst="rect">
            <a:avLst/>
          </a:prstGeom>
        </p:spPr>
      </p:pic>
      <p:sp>
        <p:nvSpPr>
          <p:cNvPr id="42" name="Rectangle 41">
            <a:extLst>
              <a:ext uri="{FF2B5EF4-FFF2-40B4-BE49-F238E27FC236}">
                <a16:creationId xmlns:a16="http://schemas.microsoft.com/office/drawing/2014/main" id="{A3B603C3-23EC-074F-A9A3-2C1BA4356F13}"/>
              </a:ext>
            </a:extLst>
          </p:cNvPr>
          <p:cNvSpPr/>
          <p:nvPr/>
        </p:nvSpPr>
        <p:spPr>
          <a:xfrm>
            <a:off x="8395350" y="752782"/>
            <a:ext cx="380232" cy="230832"/>
          </a:xfrm>
          <a:prstGeom prst="rect">
            <a:avLst/>
          </a:prstGeom>
        </p:spPr>
        <p:txBody>
          <a:bodyPr wrap="none">
            <a:spAutoFit/>
          </a:bodyPr>
          <a:lstStyle/>
          <a:p>
            <a:r>
              <a:rPr lang="en-US" sz="900" dirty="0">
                <a:solidFill>
                  <a:srgbClr val="000000"/>
                </a:solidFill>
                <a:latin typeface="Verdana" panose="020B0604030504040204" pitchFamily="34" charset="0"/>
                <a:ea typeface="Verdana" panose="020B0604030504040204" pitchFamily="34" charset="0"/>
                <a:cs typeface="Verdana" panose="020B0604030504040204" pitchFamily="34" charset="0"/>
              </a:rPr>
              <a:t>API</a:t>
            </a:r>
          </a:p>
        </p:txBody>
      </p:sp>
      <p:sp>
        <p:nvSpPr>
          <p:cNvPr id="43" name="Rectangle 42">
            <a:extLst>
              <a:ext uri="{FF2B5EF4-FFF2-40B4-BE49-F238E27FC236}">
                <a16:creationId xmlns:a16="http://schemas.microsoft.com/office/drawing/2014/main" id="{5B3AB04C-C4A2-194C-9AFF-52D82E8E130F}"/>
              </a:ext>
            </a:extLst>
          </p:cNvPr>
          <p:cNvSpPr/>
          <p:nvPr/>
        </p:nvSpPr>
        <p:spPr>
          <a:xfrm>
            <a:off x="7748034" y="750298"/>
            <a:ext cx="710451" cy="230832"/>
          </a:xfrm>
          <a:prstGeom prst="rect">
            <a:avLst/>
          </a:prstGeom>
        </p:spPr>
        <p:txBody>
          <a:bodyPr wrap="none">
            <a:spAutoFit/>
          </a:bodyPr>
          <a:lstStyle/>
          <a:p>
            <a:r>
              <a:rPr lang="en-US" sz="900" dirty="0">
                <a:solidFill>
                  <a:srgbClr val="000000"/>
                </a:solidFill>
                <a:latin typeface="Verdana" panose="020B0604030504040204" pitchFamily="34" charset="0"/>
                <a:ea typeface="Verdana" panose="020B0604030504040204" pitchFamily="34" charset="0"/>
                <a:cs typeface="Verdana" panose="020B0604030504040204" pitchFamily="34" charset="0"/>
              </a:rPr>
              <a:t>Flat files </a:t>
            </a:r>
          </a:p>
        </p:txBody>
      </p:sp>
      <p:sp>
        <p:nvSpPr>
          <p:cNvPr id="256" name="Rectangle 255">
            <a:extLst>
              <a:ext uri="{FF2B5EF4-FFF2-40B4-BE49-F238E27FC236}">
                <a16:creationId xmlns:a16="http://schemas.microsoft.com/office/drawing/2014/main" id="{E586EE93-B6EF-0243-9612-9ACD3AD9963F}"/>
              </a:ext>
            </a:extLst>
          </p:cNvPr>
          <p:cNvSpPr/>
          <p:nvPr/>
        </p:nvSpPr>
        <p:spPr>
          <a:xfrm>
            <a:off x="8858998" y="757814"/>
            <a:ext cx="484428" cy="230832"/>
          </a:xfrm>
          <a:prstGeom prst="rect">
            <a:avLst/>
          </a:prstGeom>
        </p:spPr>
        <p:txBody>
          <a:bodyPr wrap="none">
            <a:spAutoFit/>
          </a:bodyPr>
          <a:lstStyle/>
          <a:p>
            <a:r>
              <a:rPr lang="en-US" sz="900" dirty="0">
                <a:solidFill>
                  <a:srgbClr val="000000"/>
                </a:solidFill>
                <a:latin typeface="Verdana" panose="020B0604030504040204" pitchFamily="34" charset="0"/>
                <a:ea typeface="Verdana" panose="020B0604030504040204" pitchFamily="34" charset="0"/>
                <a:cs typeface="Verdana" panose="020B0604030504040204" pitchFamily="34" charset="0"/>
              </a:rPr>
              <a:t>JDBC</a:t>
            </a:r>
          </a:p>
        </p:txBody>
      </p:sp>
      <p:grpSp>
        <p:nvGrpSpPr>
          <p:cNvPr id="36" name="Group 35">
            <a:extLst>
              <a:ext uri="{FF2B5EF4-FFF2-40B4-BE49-F238E27FC236}">
                <a16:creationId xmlns:a16="http://schemas.microsoft.com/office/drawing/2014/main" id="{CC3A70D9-2F18-A84B-B0D2-818E45E3F729}"/>
              </a:ext>
            </a:extLst>
          </p:cNvPr>
          <p:cNvGrpSpPr/>
          <p:nvPr/>
        </p:nvGrpSpPr>
        <p:grpSpPr>
          <a:xfrm>
            <a:off x="2146640" y="5863322"/>
            <a:ext cx="5924484" cy="756553"/>
            <a:chOff x="2196762" y="5850861"/>
            <a:chExt cx="5924484" cy="756553"/>
          </a:xfrm>
        </p:grpSpPr>
        <p:pic>
          <p:nvPicPr>
            <p:cNvPr id="21" name="Picture 20" descr="A blue and white logo&#10;&#10;Description automatically generated with low confidence">
              <a:extLst>
                <a:ext uri="{FF2B5EF4-FFF2-40B4-BE49-F238E27FC236}">
                  <a16:creationId xmlns:a16="http://schemas.microsoft.com/office/drawing/2014/main" id="{03870C5E-8BB8-2445-B3A5-933C4B67B3BF}"/>
                </a:ext>
              </a:extLst>
            </p:cNvPr>
            <p:cNvPicPr>
              <a:picLocks noChangeAspect="1"/>
            </p:cNvPicPr>
            <p:nvPr/>
          </p:nvPicPr>
          <p:blipFill>
            <a:blip r:embed="rId34"/>
            <a:stretch>
              <a:fillRect/>
            </a:stretch>
          </p:blipFill>
          <p:spPr>
            <a:xfrm>
              <a:off x="4967820" y="6012721"/>
              <a:ext cx="943629" cy="490197"/>
            </a:xfrm>
            <a:prstGeom prst="rect">
              <a:avLst/>
            </a:prstGeom>
          </p:spPr>
        </p:pic>
        <p:pic>
          <p:nvPicPr>
            <p:cNvPr id="19" name="Picture 18" descr="Logo&#10;&#10;Description automatically generated">
              <a:extLst>
                <a:ext uri="{FF2B5EF4-FFF2-40B4-BE49-F238E27FC236}">
                  <a16:creationId xmlns:a16="http://schemas.microsoft.com/office/drawing/2014/main" id="{74B018D5-49BB-954F-8E33-50B76DD23B2F}"/>
                </a:ext>
              </a:extLst>
            </p:cNvPr>
            <p:cNvPicPr>
              <a:picLocks noChangeAspect="1"/>
            </p:cNvPicPr>
            <p:nvPr/>
          </p:nvPicPr>
          <p:blipFill>
            <a:blip r:embed="rId35"/>
            <a:stretch>
              <a:fillRect/>
            </a:stretch>
          </p:blipFill>
          <p:spPr>
            <a:xfrm>
              <a:off x="4502193" y="6137696"/>
              <a:ext cx="989578" cy="419631"/>
            </a:xfrm>
            <a:prstGeom prst="rect">
              <a:avLst/>
            </a:prstGeom>
          </p:spPr>
        </p:pic>
        <p:pic>
          <p:nvPicPr>
            <p:cNvPr id="6" name="Picture 5" descr="A picture containing text, dishware, porcelain&#10;&#10;Description automatically generated">
              <a:extLst>
                <a:ext uri="{FF2B5EF4-FFF2-40B4-BE49-F238E27FC236}">
                  <a16:creationId xmlns:a16="http://schemas.microsoft.com/office/drawing/2014/main" id="{2AEA0039-5C58-9D46-BCA5-4BA546108FAE}"/>
                </a:ext>
              </a:extLst>
            </p:cNvPr>
            <p:cNvPicPr>
              <a:picLocks noChangeAspect="1"/>
            </p:cNvPicPr>
            <p:nvPr/>
          </p:nvPicPr>
          <p:blipFill>
            <a:blip r:embed="rId36"/>
            <a:stretch>
              <a:fillRect/>
            </a:stretch>
          </p:blipFill>
          <p:spPr>
            <a:xfrm>
              <a:off x="2196762" y="5929423"/>
              <a:ext cx="536961" cy="514588"/>
            </a:xfrm>
            <a:prstGeom prst="ellipse">
              <a:avLst/>
            </a:prstGeom>
          </p:spPr>
        </p:pic>
        <p:pic>
          <p:nvPicPr>
            <p:cNvPr id="9" name="Picture 8">
              <a:extLst>
                <a:ext uri="{FF2B5EF4-FFF2-40B4-BE49-F238E27FC236}">
                  <a16:creationId xmlns:a16="http://schemas.microsoft.com/office/drawing/2014/main" id="{E079C5D7-A62E-E546-96DF-E6176A600B74}"/>
                </a:ext>
              </a:extLst>
            </p:cNvPr>
            <p:cNvPicPr>
              <a:picLocks noChangeAspect="1"/>
            </p:cNvPicPr>
            <p:nvPr/>
          </p:nvPicPr>
          <p:blipFill>
            <a:blip r:embed="rId37"/>
            <a:stretch>
              <a:fillRect/>
            </a:stretch>
          </p:blipFill>
          <p:spPr>
            <a:xfrm>
              <a:off x="2495636" y="5853081"/>
              <a:ext cx="705481" cy="696319"/>
            </a:xfrm>
            <a:prstGeom prst="ellipse">
              <a:avLst/>
            </a:prstGeom>
          </p:spPr>
        </p:pic>
        <p:pic>
          <p:nvPicPr>
            <p:cNvPr id="12" name="Picture 11" descr="A picture containing tableware, dishware&#10;&#10;Description automatically generated">
              <a:extLst>
                <a:ext uri="{FF2B5EF4-FFF2-40B4-BE49-F238E27FC236}">
                  <a16:creationId xmlns:a16="http://schemas.microsoft.com/office/drawing/2014/main" id="{F254AD2D-6F54-2A41-86BE-2B9DD6862B00}"/>
                </a:ext>
              </a:extLst>
            </p:cNvPr>
            <p:cNvPicPr>
              <a:picLocks noChangeAspect="1"/>
            </p:cNvPicPr>
            <p:nvPr/>
          </p:nvPicPr>
          <p:blipFill>
            <a:blip r:embed="rId38"/>
            <a:stretch>
              <a:fillRect/>
            </a:stretch>
          </p:blipFill>
          <p:spPr>
            <a:xfrm>
              <a:off x="2867117" y="5850861"/>
              <a:ext cx="745897" cy="756553"/>
            </a:xfrm>
            <a:prstGeom prst="ellipse">
              <a:avLst/>
            </a:prstGeom>
          </p:spPr>
        </p:pic>
        <p:pic>
          <p:nvPicPr>
            <p:cNvPr id="15" name="Picture 14" descr="Graphical user interface, application&#10;&#10;Description automatically generated">
              <a:extLst>
                <a:ext uri="{FF2B5EF4-FFF2-40B4-BE49-F238E27FC236}">
                  <a16:creationId xmlns:a16="http://schemas.microsoft.com/office/drawing/2014/main" id="{142C6F4A-AFA9-8A47-B5EE-FC463AF3EA72}"/>
                </a:ext>
              </a:extLst>
            </p:cNvPr>
            <p:cNvPicPr>
              <a:picLocks noChangeAspect="1"/>
            </p:cNvPicPr>
            <p:nvPr/>
          </p:nvPicPr>
          <p:blipFill>
            <a:blip r:embed="rId39"/>
            <a:stretch>
              <a:fillRect/>
            </a:stretch>
          </p:blipFill>
          <p:spPr>
            <a:xfrm>
              <a:off x="3343578" y="5985577"/>
              <a:ext cx="804477" cy="512898"/>
            </a:xfrm>
            <a:prstGeom prst="rect">
              <a:avLst/>
            </a:prstGeom>
          </p:spPr>
        </p:pic>
        <p:pic>
          <p:nvPicPr>
            <p:cNvPr id="17" name="Picture 16" descr="A blue and white logo&#10;&#10;Description automatically generated with low confidence">
              <a:extLst>
                <a:ext uri="{FF2B5EF4-FFF2-40B4-BE49-F238E27FC236}">
                  <a16:creationId xmlns:a16="http://schemas.microsoft.com/office/drawing/2014/main" id="{A1A668FA-C3DF-744E-A019-DD1349323C51}"/>
                </a:ext>
              </a:extLst>
            </p:cNvPr>
            <p:cNvPicPr>
              <a:picLocks noChangeAspect="1"/>
            </p:cNvPicPr>
            <p:nvPr/>
          </p:nvPicPr>
          <p:blipFill>
            <a:blip r:embed="rId40"/>
            <a:stretch>
              <a:fillRect/>
            </a:stretch>
          </p:blipFill>
          <p:spPr>
            <a:xfrm>
              <a:off x="4028631" y="5982403"/>
              <a:ext cx="795236" cy="448295"/>
            </a:xfrm>
            <a:prstGeom prst="ellipse">
              <a:avLst/>
            </a:prstGeom>
          </p:spPr>
        </p:pic>
        <p:pic>
          <p:nvPicPr>
            <p:cNvPr id="24" name="Picture 23" descr="Icon&#10;&#10;Description automatically generated">
              <a:extLst>
                <a:ext uri="{FF2B5EF4-FFF2-40B4-BE49-F238E27FC236}">
                  <a16:creationId xmlns:a16="http://schemas.microsoft.com/office/drawing/2014/main" id="{0FF69851-1BC4-CD48-A101-C84B43D13692}"/>
                </a:ext>
              </a:extLst>
            </p:cNvPr>
            <p:cNvPicPr>
              <a:picLocks noChangeAspect="1"/>
            </p:cNvPicPr>
            <p:nvPr/>
          </p:nvPicPr>
          <p:blipFill>
            <a:blip r:embed="rId41"/>
            <a:stretch>
              <a:fillRect/>
            </a:stretch>
          </p:blipFill>
          <p:spPr>
            <a:xfrm>
              <a:off x="5723458" y="5930896"/>
              <a:ext cx="477614" cy="482251"/>
            </a:xfrm>
            <a:prstGeom prst="rect">
              <a:avLst/>
            </a:prstGeom>
          </p:spPr>
        </p:pic>
        <p:pic>
          <p:nvPicPr>
            <p:cNvPr id="26" name="Picture 25" descr="Icon&#10;&#10;Description automatically generated">
              <a:extLst>
                <a:ext uri="{FF2B5EF4-FFF2-40B4-BE49-F238E27FC236}">
                  <a16:creationId xmlns:a16="http://schemas.microsoft.com/office/drawing/2014/main" id="{1EF50A67-2BD9-D84C-B371-7D8852362271}"/>
                </a:ext>
              </a:extLst>
            </p:cNvPr>
            <p:cNvPicPr>
              <a:picLocks noChangeAspect="1"/>
            </p:cNvPicPr>
            <p:nvPr/>
          </p:nvPicPr>
          <p:blipFill>
            <a:blip r:embed="rId42"/>
            <a:stretch>
              <a:fillRect/>
            </a:stretch>
          </p:blipFill>
          <p:spPr>
            <a:xfrm>
              <a:off x="6163352" y="5915496"/>
              <a:ext cx="524412" cy="578442"/>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72051F6D-2563-B740-AA37-CF9F85B1FFD2}"/>
                </a:ext>
              </a:extLst>
            </p:cNvPr>
            <p:cNvPicPr>
              <a:picLocks noChangeAspect="1"/>
            </p:cNvPicPr>
            <p:nvPr/>
          </p:nvPicPr>
          <p:blipFill>
            <a:blip r:embed="rId43"/>
            <a:stretch>
              <a:fillRect/>
            </a:stretch>
          </p:blipFill>
          <p:spPr>
            <a:xfrm>
              <a:off x="6555541" y="5908664"/>
              <a:ext cx="463369" cy="625548"/>
            </a:xfrm>
            <a:prstGeom prst="rect">
              <a:avLst/>
            </a:prstGeom>
          </p:spPr>
        </p:pic>
        <p:pic>
          <p:nvPicPr>
            <p:cNvPr id="30" name="Picture 29" descr="Diagram, circle&#10;&#10;Description automatically generated with medium confidence">
              <a:extLst>
                <a:ext uri="{FF2B5EF4-FFF2-40B4-BE49-F238E27FC236}">
                  <a16:creationId xmlns:a16="http://schemas.microsoft.com/office/drawing/2014/main" id="{F46BDFC1-4A47-654E-8C33-972FFD568507}"/>
                </a:ext>
              </a:extLst>
            </p:cNvPr>
            <p:cNvPicPr>
              <a:picLocks noChangeAspect="1"/>
            </p:cNvPicPr>
            <p:nvPr/>
          </p:nvPicPr>
          <p:blipFill>
            <a:blip r:embed="rId44"/>
            <a:stretch>
              <a:fillRect/>
            </a:stretch>
          </p:blipFill>
          <p:spPr>
            <a:xfrm>
              <a:off x="7021599" y="5963074"/>
              <a:ext cx="1099647" cy="530864"/>
            </a:xfrm>
            <a:prstGeom prst="rect">
              <a:avLst/>
            </a:prstGeom>
          </p:spPr>
        </p:pic>
      </p:grpSp>
      <p:pic>
        <p:nvPicPr>
          <p:cNvPr id="34" name="Picture 33" descr="Icon&#10;&#10;Description automatically generated">
            <a:extLst>
              <a:ext uri="{FF2B5EF4-FFF2-40B4-BE49-F238E27FC236}">
                <a16:creationId xmlns:a16="http://schemas.microsoft.com/office/drawing/2014/main" id="{99B35910-9574-6642-A2C2-713DE2B09528}"/>
              </a:ext>
            </a:extLst>
          </p:cNvPr>
          <p:cNvPicPr>
            <a:picLocks noChangeAspect="1"/>
          </p:cNvPicPr>
          <p:nvPr/>
        </p:nvPicPr>
        <p:blipFill>
          <a:blip r:embed="rId45"/>
          <a:stretch>
            <a:fillRect/>
          </a:stretch>
        </p:blipFill>
        <p:spPr>
          <a:xfrm>
            <a:off x="4645100" y="4172445"/>
            <a:ext cx="462181" cy="450529"/>
          </a:xfrm>
          <a:prstGeom prst="rect">
            <a:avLst/>
          </a:prstGeom>
        </p:spPr>
      </p:pic>
      <p:sp>
        <p:nvSpPr>
          <p:cNvPr id="5" name="TextBox 4">
            <a:extLst>
              <a:ext uri="{FF2B5EF4-FFF2-40B4-BE49-F238E27FC236}">
                <a16:creationId xmlns:a16="http://schemas.microsoft.com/office/drawing/2014/main" id="{A7FC92E9-55DF-7A48-B37D-CDEED0F4D919}"/>
              </a:ext>
            </a:extLst>
          </p:cNvPr>
          <p:cNvSpPr txBox="1"/>
          <p:nvPr/>
        </p:nvSpPr>
        <p:spPr>
          <a:xfrm>
            <a:off x="2675143" y="2073024"/>
            <a:ext cx="1116011" cy="707886"/>
          </a:xfrm>
          <a:prstGeom prst="rect">
            <a:avLst/>
          </a:prstGeom>
          <a:noFill/>
        </p:spPr>
        <p:txBody>
          <a:bodyPr wrap="none" rtlCol="0">
            <a:spAutoFit/>
          </a:bodyPr>
          <a:lstStyle/>
          <a:p>
            <a:pPr fontAlgn="auto">
              <a:spcBef>
                <a:spcPts val="0"/>
              </a:spcBef>
              <a:spcAft>
                <a:spcPts val="0"/>
              </a:spcAft>
            </a:pPr>
            <a:r>
              <a:rPr lang="en-US" sz="1000" b="1" dirty="0">
                <a:solidFill>
                  <a:schemeClr val="accent1"/>
                </a:solidFill>
                <a:latin typeface="+mn-lt"/>
                <a:ea typeface="STKaiti"/>
                <a:cs typeface="Arial" panose="020B0604020202020204" pitchFamily="34" charset="0"/>
              </a:rPr>
              <a:t>SAML,</a:t>
            </a:r>
          </a:p>
          <a:p>
            <a:pPr fontAlgn="auto">
              <a:spcBef>
                <a:spcPts val="0"/>
              </a:spcBef>
              <a:spcAft>
                <a:spcPts val="0"/>
              </a:spcAft>
            </a:pPr>
            <a:r>
              <a:rPr lang="en-US" sz="1000" b="1" dirty="0">
                <a:solidFill>
                  <a:schemeClr val="accent1"/>
                </a:solidFill>
                <a:latin typeface="+mn-lt"/>
                <a:ea typeface="STKaiti"/>
                <a:cs typeface="Arial" panose="020B0604020202020204" pitchFamily="34" charset="0"/>
              </a:rPr>
              <a:t>OAuth</a:t>
            </a:r>
          </a:p>
          <a:p>
            <a:pPr fontAlgn="auto">
              <a:spcBef>
                <a:spcPts val="0"/>
              </a:spcBef>
              <a:spcAft>
                <a:spcPts val="0"/>
              </a:spcAft>
            </a:pPr>
            <a:r>
              <a:rPr lang="en-US" sz="1000" b="1" dirty="0">
                <a:solidFill>
                  <a:schemeClr val="accent1"/>
                </a:solidFill>
                <a:latin typeface="+mn-lt"/>
                <a:ea typeface="STKaiti"/>
                <a:cs typeface="Arial" panose="020B0604020202020204" pitchFamily="34" charset="0"/>
              </a:rPr>
              <a:t>Open ID</a:t>
            </a:r>
          </a:p>
          <a:p>
            <a:pPr fontAlgn="auto">
              <a:spcBef>
                <a:spcPts val="0"/>
              </a:spcBef>
              <a:spcAft>
                <a:spcPts val="0"/>
              </a:spcAft>
            </a:pPr>
            <a:r>
              <a:rPr lang="en-US" sz="1000" b="1" dirty="0">
                <a:solidFill>
                  <a:schemeClr val="accent1"/>
                </a:solidFill>
                <a:latin typeface="+mn-lt"/>
                <a:ea typeface="STKaiti"/>
                <a:cs typeface="Arial" panose="020B0604020202020204" pitchFamily="34" charset="0"/>
              </a:rPr>
              <a:t>WS Federation</a:t>
            </a:r>
          </a:p>
        </p:txBody>
      </p:sp>
      <p:grpSp>
        <p:nvGrpSpPr>
          <p:cNvPr id="147" name="Group 146">
            <a:extLst>
              <a:ext uri="{FF2B5EF4-FFF2-40B4-BE49-F238E27FC236}">
                <a16:creationId xmlns:a16="http://schemas.microsoft.com/office/drawing/2014/main" id="{B870D1A3-5FC4-5D48-8438-D55EA81B9D99}"/>
              </a:ext>
            </a:extLst>
          </p:cNvPr>
          <p:cNvGrpSpPr/>
          <p:nvPr/>
        </p:nvGrpSpPr>
        <p:grpSpPr>
          <a:xfrm>
            <a:off x="4899414" y="487457"/>
            <a:ext cx="970017" cy="609294"/>
            <a:chOff x="4438807" y="1920008"/>
            <a:chExt cx="3436083" cy="2685142"/>
          </a:xfrm>
        </p:grpSpPr>
        <p:pic>
          <p:nvPicPr>
            <p:cNvPr id="148" name="Picture 147">
              <a:extLst>
                <a:ext uri="{FF2B5EF4-FFF2-40B4-BE49-F238E27FC236}">
                  <a16:creationId xmlns:a16="http://schemas.microsoft.com/office/drawing/2014/main" id="{EC1AAC1A-BFE0-7740-B9A7-C0D80F09D085}"/>
                </a:ext>
              </a:extLst>
            </p:cNvPr>
            <p:cNvPicPr>
              <a:picLocks noChangeAspect="1"/>
            </p:cNvPicPr>
            <p:nvPr/>
          </p:nvPicPr>
          <p:blipFill>
            <a:blip r:embed="rId46"/>
            <a:stretch>
              <a:fillRect/>
            </a:stretch>
          </p:blipFill>
          <p:spPr>
            <a:xfrm>
              <a:off x="4438807" y="1920008"/>
              <a:ext cx="3436083" cy="2685142"/>
            </a:xfrm>
            <a:prstGeom prst="ellipse">
              <a:avLst/>
            </a:prstGeom>
          </p:spPr>
        </p:pic>
        <p:sp>
          <p:nvSpPr>
            <p:cNvPr id="149" name="TextBox 148">
              <a:extLst>
                <a:ext uri="{FF2B5EF4-FFF2-40B4-BE49-F238E27FC236}">
                  <a16:creationId xmlns:a16="http://schemas.microsoft.com/office/drawing/2014/main" id="{D9DB8A51-CEAE-9E4A-BD4B-6F21419CD944}"/>
                </a:ext>
              </a:extLst>
            </p:cNvPr>
            <p:cNvSpPr txBox="1"/>
            <p:nvPr/>
          </p:nvSpPr>
          <p:spPr>
            <a:xfrm>
              <a:off x="5183181" y="2453283"/>
              <a:ext cx="1750051" cy="1356365"/>
            </a:xfrm>
            <a:prstGeom prst="rect">
              <a:avLst/>
            </a:prstGeom>
            <a:noFill/>
          </p:spPr>
          <p:txBody>
            <a:bodyPr wrap="none" rtlCol="0">
              <a:spAutoFit/>
            </a:bodyPr>
            <a:lstStyle/>
            <a:p>
              <a:r>
                <a:rPr lang="en-US" sz="1400" baseline="0" dirty="0">
                  <a:solidFill>
                    <a:srgbClr val="0070C0"/>
                  </a:solidFill>
                  <a:ea typeface="+mj-ea"/>
                </a:rPr>
                <a:t>IGA</a:t>
              </a:r>
            </a:p>
          </p:txBody>
        </p:sp>
      </p:grpSp>
    </p:spTree>
    <p:extLst>
      <p:ext uri="{BB962C8B-B14F-4D97-AF65-F5344CB8AC3E}">
        <p14:creationId xmlns:p14="http://schemas.microsoft.com/office/powerpoint/2010/main" val="696229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19942" y="2945513"/>
            <a:ext cx="7508192" cy="553998"/>
          </a:xfrm>
        </p:spPr>
        <p:txBody>
          <a:bodyPr/>
          <a:lstStyle/>
          <a:p>
            <a:r>
              <a:rPr lang="en-IN" sz="3600" dirty="0"/>
              <a:t>LTI PAM As a Service</a:t>
            </a:r>
          </a:p>
        </p:txBody>
      </p:sp>
    </p:spTree>
    <p:extLst>
      <p:ext uri="{BB962C8B-B14F-4D97-AF65-F5344CB8AC3E}">
        <p14:creationId xmlns:p14="http://schemas.microsoft.com/office/powerpoint/2010/main" val="3782188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19942" y="2945513"/>
            <a:ext cx="7508192" cy="553998"/>
          </a:xfrm>
        </p:spPr>
        <p:txBody>
          <a:bodyPr/>
          <a:lstStyle/>
          <a:p>
            <a:r>
              <a:rPr lang="en-IN" sz="3600" dirty="0"/>
              <a:t>LTI IGA-Centre of Excellence</a:t>
            </a:r>
          </a:p>
        </p:txBody>
      </p:sp>
    </p:spTree>
    <p:extLst>
      <p:ext uri="{BB962C8B-B14F-4D97-AF65-F5344CB8AC3E}">
        <p14:creationId xmlns:p14="http://schemas.microsoft.com/office/powerpoint/2010/main" val="3939965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662678-69CF-BA44-B23A-08BF21E729D0}"/>
              </a:ext>
            </a:extLst>
          </p:cNvPr>
          <p:cNvSpPr>
            <a:spLocks noGrp="1"/>
          </p:cNvSpPr>
          <p:nvPr>
            <p:ph type="title"/>
          </p:nvPr>
        </p:nvSpPr>
        <p:spPr>
          <a:xfrm>
            <a:off x="807493" y="12409"/>
            <a:ext cx="5552990"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 – IDAM Centre of Excellence</a:t>
            </a:r>
          </a:p>
        </p:txBody>
      </p:sp>
      <p:grpSp>
        <p:nvGrpSpPr>
          <p:cNvPr id="2" name="Group 1">
            <a:extLst>
              <a:ext uri="{FF2B5EF4-FFF2-40B4-BE49-F238E27FC236}">
                <a16:creationId xmlns:a16="http://schemas.microsoft.com/office/drawing/2014/main" id="{29656EC8-36EA-684A-9115-F8C8FC016C43}"/>
              </a:ext>
            </a:extLst>
          </p:cNvPr>
          <p:cNvGrpSpPr/>
          <p:nvPr/>
        </p:nvGrpSpPr>
        <p:grpSpPr>
          <a:xfrm>
            <a:off x="292760" y="504117"/>
            <a:ext cx="10711990" cy="5634521"/>
            <a:chOff x="557796" y="52716"/>
            <a:chExt cx="10711990" cy="5634521"/>
          </a:xfrm>
        </p:grpSpPr>
        <p:cxnSp>
          <p:nvCxnSpPr>
            <p:cNvPr id="68" name="Straight Connector 67">
              <a:extLst>
                <a:ext uri="{FF2B5EF4-FFF2-40B4-BE49-F238E27FC236}">
                  <a16:creationId xmlns:a16="http://schemas.microsoft.com/office/drawing/2014/main" id="{D15D232A-9E6C-6845-A6C3-9D008EB366D0}"/>
                </a:ext>
              </a:extLst>
            </p:cNvPr>
            <p:cNvCxnSpPr>
              <a:endCxn id="21" idx="5"/>
            </p:cNvCxnSpPr>
            <p:nvPr/>
          </p:nvCxnSpPr>
          <p:spPr bwMode="auto">
            <a:xfrm>
              <a:off x="3936283" y="1851359"/>
              <a:ext cx="579785" cy="620220"/>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BB8612F1-A835-614B-81B4-AD594D77830C}"/>
                </a:ext>
              </a:extLst>
            </p:cNvPr>
            <p:cNvCxnSpPr/>
            <p:nvPr/>
          </p:nvCxnSpPr>
          <p:spPr bwMode="auto">
            <a:xfrm flipH="1">
              <a:off x="7262899" y="1853372"/>
              <a:ext cx="575707" cy="537684"/>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5D6715D1-1355-7041-881C-5220876567C5}"/>
                </a:ext>
              </a:extLst>
            </p:cNvPr>
            <p:cNvCxnSpPr/>
            <p:nvPr/>
          </p:nvCxnSpPr>
          <p:spPr bwMode="auto">
            <a:xfrm flipH="1" flipV="1">
              <a:off x="7262795" y="4976213"/>
              <a:ext cx="587055" cy="641769"/>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419610B0-0C7F-0448-B78D-ED086D44B406}"/>
                </a:ext>
              </a:extLst>
            </p:cNvPr>
            <p:cNvCxnSpPr/>
            <p:nvPr/>
          </p:nvCxnSpPr>
          <p:spPr bwMode="auto">
            <a:xfrm>
              <a:off x="5854700" y="892270"/>
              <a:ext cx="19689" cy="856078"/>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 name="Group 34">
              <a:extLst>
                <a:ext uri="{FF2B5EF4-FFF2-40B4-BE49-F238E27FC236}">
                  <a16:creationId xmlns:a16="http://schemas.microsoft.com/office/drawing/2014/main" id="{AD61D735-53B9-C34C-B72A-A60AFA1BA33D}"/>
                </a:ext>
              </a:extLst>
            </p:cNvPr>
            <p:cNvGrpSpPr/>
            <p:nvPr/>
          </p:nvGrpSpPr>
          <p:grpSpPr>
            <a:xfrm>
              <a:off x="3859194" y="1635205"/>
              <a:ext cx="3991011" cy="4027902"/>
              <a:chOff x="4167504" y="1427217"/>
              <a:chExt cx="3991011" cy="4027902"/>
            </a:xfrm>
          </p:grpSpPr>
          <p:sp>
            <p:nvSpPr>
              <p:cNvPr id="34" name="Freeform 33">
                <a:extLst>
                  <a:ext uri="{FF2B5EF4-FFF2-40B4-BE49-F238E27FC236}">
                    <a16:creationId xmlns:a16="http://schemas.microsoft.com/office/drawing/2014/main" id="{18966856-FA5D-5C43-9AE4-C1A9EE3D5AB4}"/>
                  </a:ext>
                </a:extLst>
              </p:cNvPr>
              <p:cNvSpPr/>
              <p:nvPr/>
            </p:nvSpPr>
            <p:spPr bwMode="auto">
              <a:xfrm>
                <a:off x="4400862" y="1595717"/>
                <a:ext cx="3563675" cy="3715277"/>
              </a:xfrm>
              <a:custGeom>
                <a:avLst/>
                <a:gdLst>
                  <a:gd name="connsiteX0" fmla="*/ 1941226 w 3882452"/>
                  <a:gd name="connsiteY0" fmla="*/ 0 h 3964976"/>
                  <a:gd name="connsiteX1" fmla="*/ 3882452 w 3882452"/>
                  <a:gd name="connsiteY1" fmla="*/ 1982488 h 3964976"/>
                  <a:gd name="connsiteX2" fmla="*/ 1941226 w 3882452"/>
                  <a:gd name="connsiteY2" fmla="*/ 3964976 h 3964976"/>
                  <a:gd name="connsiteX3" fmla="*/ 0 w 3882452"/>
                  <a:gd name="connsiteY3" fmla="*/ 1982488 h 3964976"/>
                  <a:gd name="connsiteX4" fmla="*/ 1941226 w 3882452"/>
                  <a:gd name="connsiteY4" fmla="*/ 0 h 3964976"/>
                  <a:gd name="connsiteX5" fmla="*/ 1941226 w 3882452"/>
                  <a:gd name="connsiteY5" fmla="*/ 163782 h 3964976"/>
                  <a:gd name="connsiteX6" fmla="*/ 166141 w 3882452"/>
                  <a:gd name="connsiteY6" fmla="*/ 1982216 h 3964976"/>
                  <a:gd name="connsiteX7" fmla="*/ 1941226 w 3882452"/>
                  <a:gd name="connsiteY7" fmla="*/ 3800650 h 3964976"/>
                  <a:gd name="connsiteX8" fmla="*/ 3716311 w 3882452"/>
                  <a:gd name="connsiteY8" fmla="*/ 1982216 h 3964976"/>
                  <a:gd name="connsiteX9" fmla="*/ 1941226 w 3882452"/>
                  <a:gd name="connsiteY9" fmla="*/ 163782 h 396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2452" h="3964976">
                    <a:moveTo>
                      <a:pt x="1941226" y="0"/>
                    </a:moveTo>
                    <a:cubicBezTo>
                      <a:pt x="3013336" y="0"/>
                      <a:pt x="3882452" y="887590"/>
                      <a:pt x="3882452" y="1982488"/>
                    </a:cubicBezTo>
                    <a:cubicBezTo>
                      <a:pt x="3882452" y="3077386"/>
                      <a:pt x="3013336" y="3964976"/>
                      <a:pt x="1941226" y="3964976"/>
                    </a:cubicBezTo>
                    <a:cubicBezTo>
                      <a:pt x="869116" y="3964976"/>
                      <a:pt x="0" y="3077386"/>
                      <a:pt x="0" y="1982488"/>
                    </a:cubicBezTo>
                    <a:cubicBezTo>
                      <a:pt x="0" y="887590"/>
                      <a:pt x="869116" y="0"/>
                      <a:pt x="1941226" y="0"/>
                    </a:cubicBezTo>
                    <a:close/>
                    <a:moveTo>
                      <a:pt x="1941226" y="163782"/>
                    </a:moveTo>
                    <a:cubicBezTo>
                      <a:pt x="960874" y="163782"/>
                      <a:pt x="166141" y="977923"/>
                      <a:pt x="166141" y="1982216"/>
                    </a:cubicBezTo>
                    <a:cubicBezTo>
                      <a:pt x="166141" y="2986509"/>
                      <a:pt x="960874" y="3800650"/>
                      <a:pt x="1941226" y="3800650"/>
                    </a:cubicBezTo>
                    <a:cubicBezTo>
                      <a:pt x="2921578" y="3800650"/>
                      <a:pt x="3716311" y="2986509"/>
                      <a:pt x="3716311" y="1982216"/>
                    </a:cubicBezTo>
                    <a:cubicBezTo>
                      <a:pt x="3716311" y="977923"/>
                      <a:pt x="2921578" y="163782"/>
                      <a:pt x="1941226" y="163782"/>
                    </a:cubicBezTo>
                    <a:close/>
                  </a:path>
                </a:pathLst>
              </a:custGeom>
              <a:solidFill>
                <a:schemeClr val="bg1"/>
              </a:solidFill>
              <a:ln w="6350" cap="flat" cmpd="sng" algn="ctr">
                <a:solidFill>
                  <a:schemeClr val="tx2"/>
                </a:solidFill>
                <a:prstDash val="solid"/>
                <a:round/>
                <a:headEnd type="none" w="med" len="med"/>
                <a:tailEnd type="none" w="med" len="med"/>
              </a:ln>
              <a:effectLst>
                <a:glow rad="139700">
                  <a:schemeClr val="bg1">
                    <a:lumMod val="75000"/>
                    <a:alpha val="40000"/>
                  </a:schemeClr>
                </a:glow>
                <a:softEdge rad="12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pic>
            <p:nvPicPr>
              <p:cNvPr id="5" name="Content Placeholder 4" descr="Diagram&#10;&#10;Description automatically generated">
                <a:extLst>
                  <a:ext uri="{FF2B5EF4-FFF2-40B4-BE49-F238E27FC236}">
                    <a16:creationId xmlns:a16="http://schemas.microsoft.com/office/drawing/2014/main" id="{D2B6C9D7-82BC-C944-83CB-E45AAC4513A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6478" t="32135" r="35628" b="27406"/>
              <a:stretch/>
            </p:blipFill>
            <p:spPr bwMode="gray">
              <a:xfrm>
                <a:off x="4570988" y="1853693"/>
                <a:ext cx="3202424" cy="3237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7">
                <a:extLst>
                  <a:ext uri="{FF2B5EF4-FFF2-40B4-BE49-F238E27FC236}">
                    <a16:creationId xmlns:a16="http://schemas.microsoft.com/office/drawing/2014/main" id="{040AE56F-6CED-AF4F-8E26-4479E2EEF893}"/>
                  </a:ext>
                </a:extLst>
              </p:cNvPr>
              <p:cNvSpPr/>
              <p:nvPr/>
            </p:nvSpPr>
            <p:spPr bwMode="auto">
              <a:xfrm>
                <a:off x="4230974" y="1490143"/>
                <a:ext cx="3882452" cy="3964976"/>
              </a:xfrm>
              <a:custGeom>
                <a:avLst/>
                <a:gdLst>
                  <a:gd name="connsiteX0" fmla="*/ 1941226 w 3882452"/>
                  <a:gd name="connsiteY0" fmla="*/ 0 h 3964976"/>
                  <a:gd name="connsiteX1" fmla="*/ 3882452 w 3882452"/>
                  <a:gd name="connsiteY1" fmla="*/ 1982488 h 3964976"/>
                  <a:gd name="connsiteX2" fmla="*/ 1941226 w 3882452"/>
                  <a:gd name="connsiteY2" fmla="*/ 3964976 h 3964976"/>
                  <a:gd name="connsiteX3" fmla="*/ 0 w 3882452"/>
                  <a:gd name="connsiteY3" fmla="*/ 1982488 h 3964976"/>
                  <a:gd name="connsiteX4" fmla="*/ 1941226 w 3882452"/>
                  <a:gd name="connsiteY4" fmla="*/ 0 h 3964976"/>
                  <a:gd name="connsiteX5" fmla="*/ 1941226 w 3882452"/>
                  <a:gd name="connsiteY5" fmla="*/ 163782 h 3964976"/>
                  <a:gd name="connsiteX6" fmla="*/ 166141 w 3882452"/>
                  <a:gd name="connsiteY6" fmla="*/ 1982216 h 3964976"/>
                  <a:gd name="connsiteX7" fmla="*/ 1941226 w 3882452"/>
                  <a:gd name="connsiteY7" fmla="*/ 3800650 h 3964976"/>
                  <a:gd name="connsiteX8" fmla="*/ 3716311 w 3882452"/>
                  <a:gd name="connsiteY8" fmla="*/ 1982216 h 3964976"/>
                  <a:gd name="connsiteX9" fmla="*/ 1941226 w 3882452"/>
                  <a:gd name="connsiteY9" fmla="*/ 163782 h 396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2452" h="3964976">
                    <a:moveTo>
                      <a:pt x="1941226" y="0"/>
                    </a:moveTo>
                    <a:cubicBezTo>
                      <a:pt x="3013336" y="0"/>
                      <a:pt x="3882452" y="887590"/>
                      <a:pt x="3882452" y="1982488"/>
                    </a:cubicBezTo>
                    <a:cubicBezTo>
                      <a:pt x="3882452" y="3077386"/>
                      <a:pt x="3013336" y="3964976"/>
                      <a:pt x="1941226" y="3964976"/>
                    </a:cubicBezTo>
                    <a:cubicBezTo>
                      <a:pt x="869116" y="3964976"/>
                      <a:pt x="0" y="3077386"/>
                      <a:pt x="0" y="1982488"/>
                    </a:cubicBezTo>
                    <a:cubicBezTo>
                      <a:pt x="0" y="887590"/>
                      <a:pt x="869116" y="0"/>
                      <a:pt x="1941226" y="0"/>
                    </a:cubicBezTo>
                    <a:close/>
                    <a:moveTo>
                      <a:pt x="1941226" y="163782"/>
                    </a:moveTo>
                    <a:cubicBezTo>
                      <a:pt x="960874" y="163782"/>
                      <a:pt x="166141" y="977923"/>
                      <a:pt x="166141" y="1982216"/>
                    </a:cubicBezTo>
                    <a:cubicBezTo>
                      <a:pt x="166141" y="2986509"/>
                      <a:pt x="960874" y="3800650"/>
                      <a:pt x="1941226" y="3800650"/>
                    </a:cubicBezTo>
                    <a:cubicBezTo>
                      <a:pt x="2921578" y="3800650"/>
                      <a:pt x="3716311" y="2986509"/>
                      <a:pt x="3716311" y="1982216"/>
                    </a:cubicBezTo>
                    <a:cubicBezTo>
                      <a:pt x="3716311" y="977923"/>
                      <a:pt x="2921578" y="163782"/>
                      <a:pt x="1941226" y="163782"/>
                    </a:cubicBezTo>
                    <a:close/>
                  </a:path>
                </a:pathLst>
              </a:custGeom>
              <a:solidFill>
                <a:schemeClr val="accent1">
                  <a:lumMod val="60000"/>
                  <a:lumOff val="40000"/>
                </a:schemeClr>
              </a:solidFill>
              <a:ln w="6350" cap="flat" cmpd="sng" algn="ctr">
                <a:solidFill>
                  <a:schemeClr val="tx2"/>
                </a:solidFill>
                <a:prstDash val="solid"/>
                <a:round/>
                <a:headEnd type="none" w="med" len="med"/>
                <a:tailEnd type="none" w="med" len="med"/>
              </a:ln>
              <a:effectLst>
                <a:glow rad="139700">
                  <a:schemeClr val="bg1">
                    <a:lumMod val="75000"/>
                    <a:alpha val="40000"/>
                  </a:schemeClr>
                </a:glow>
                <a:softEdge rad="12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nvGrpSpPr>
              <p:cNvPr id="12" name="Group 11">
                <a:extLst>
                  <a:ext uri="{FF2B5EF4-FFF2-40B4-BE49-F238E27FC236}">
                    <a16:creationId xmlns:a16="http://schemas.microsoft.com/office/drawing/2014/main" id="{66688084-2471-F342-B528-69EC4C450BA5}"/>
                  </a:ext>
                </a:extLst>
              </p:cNvPr>
              <p:cNvGrpSpPr/>
              <p:nvPr/>
            </p:nvGrpSpPr>
            <p:grpSpPr>
              <a:xfrm>
                <a:off x="6044784" y="1427217"/>
                <a:ext cx="254832" cy="254832"/>
                <a:chOff x="1259175" y="4182257"/>
                <a:chExt cx="359764" cy="359764"/>
              </a:xfrm>
            </p:grpSpPr>
            <p:sp>
              <p:nvSpPr>
                <p:cNvPr id="10" name="Oval 9">
                  <a:extLst>
                    <a:ext uri="{FF2B5EF4-FFF2-40B4-BE49-F238E27FC236}">
                      <a16:creationId xmlns:a16="http://schemas.microsoft.com/office/drawing/2014/main" id="{683EA6CA-4CF5-0D49-A3A6-EBA433506574}"/>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1" name="Oval 10">
                  <a:extLst>
                    <a:ext uri="{FF2B5EF4-FFF2-40B4-BE49-F238E27FC236}">
                      <a16:creationId xmlns:a16="http://schemas.microsoft.com/office/drawing/2014/main" id="{86C1709A-EDFC-A54D-85A7-D06A41073401}"/>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13" name="Group 12">
                <a:extLst>
                  <a:ext uri="{FF2B5EF4-FFF2-40B4-BE49-F238E27FC236}">
                    <a16:creationId xmlns:a16="http://schemas.microsoft.com/office/drawing/2014/main" id="{0AAA6174-CF46-DF46-9860-BCB83BEB6713}"/>
                  </a:ext>
                </a:extLst>
              </p:cNvPr>
              <p:cNvGrpSpPr/>
              <p:nvPr/>
            </p:nvGrpSpPr>
            <p:grpSpPr>
              <a:xfrm>
                <a:off x="7413709" y="2074292"/>
                <a:ext cx="254832" cy="254832"/>
                <a:chOff x="1259175" y="4182257"/>
                <a:chExt cx="359764" cy="359764"/>
              </a:xfrm>
            </p:grpSpPr>
            <p:sp>
              <p:nvSpPr>
                <p:cNvPr id="14" name="Oval 13">
                  <a:extLst>
                    <a:ext uri="{FF2B5EF4-FFF2-40B4-BE49-F238E27FC236}">
                      <a16:creationId xmlns:a16="http://schemas.microsoft.com/office/drawing/2014/main" id="{AC6DE3A8-FF8A-F94E-B730-D2455E9D8FD1}"/>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5" name="Oval 14">
                  <a:extLst>
                    <a:ext uri="{FF2B5EF4-FFF2-40B4-BE49-F238E27FC236}">
                      <a16:creationId xmlns:a16="http://schemas.microsoft.com/office/drawing/2014/main" id="{A83F2F72-9A84-A34B-9EDA-3DCB6E013C4A}"/>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16" name="Group 15">
                <a:extLst>
                  <a:ext uri="{FF2B5EF4-FFF2-40B4-BE49-F238E27FC236}">
                    <a16:creationId xmlns:a16="http://schemas.microsoft.com/office/drawing/2014/main" id="{2798839D-A22B-E645-9634-ED2B251DC127}"/>
                  </a:ext>
                </a:extLst>
              </p:cNvPr>
              <p:cNvGrpSpPr/>
              <p:nvPr/>
            </p:nvGrpSpPr>
            <p:grpSpPr>
              <a:xfrm>
                <a:off x="7903683" y="3345214"/>
                <a:ext cx="254832" cy="254832"/>
                <a:chOff x="1259175" y="4182257"/>
                <a:chExt cx="359764" cy="359764"/>
              </a:xfrm>
            </p:grpSpPr>
            <p:sp>
              <p:nvSpPr>
                <p:cNvPr id="17" name="Oval 16">
                  <a:extLst>
                    <a:ext uri="{FF2B5EF4-FFF2-40B4-BE49-F238E27FC236}">
                      <a16:creationId xmlns:a16="http://schemas.microsoft.com/office/drawing/2014/main" id="{A6B22FCE-7ACD-194B-9A01-C5E0462CECAC}"/>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8" name="Oval 17">
                  <a:extLst>
                    <a:ext uri="{FF2B5EF4-FFF2-40B4-BE49-F238E27FC236}">
                      <a16:creationId xmlns:a16="http://schemas.microsoft.com/office/drawing/2014/main" id="{FA5A0E58-5F5F-0549-AD43-95BDFE3247C5}"/>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19" name="Group 18">
                <a:extLst>
                  <a:ext uri="{FF2B5EF4-FFF2-40B4-BE49-F238E27FC236}">
                    <a16:creationId xmlns:a16="http://schemas.microsoft.com/office/drawing/2014/main" id="{C27C00FE-9B83-AC40-AD27-194CDF66DD9F}"/>
                  </a:ext>
                </a:extLst>
              </p:cNvPr>
              <p:cNvGrpSpPr/>
              <p:nvPr/>
            </p:nvGrpSpPr>
            <p:grpSpPr>
              <a:xfrm>
                <a:off x="4636898" y="2079865"/>
                <a:ext cx="254832" cy="254832"/>
                <a:chOff x="1259175" y="4182257"/>
                <a:chExt cx="359764" cy="359764"/>
              </a:xfrm>
            </p:grpSpPr>
            <p:sp>
              <p:nvSpPr>
                <p:cNvPr id="20" name="Oval 19">
                  <a:extLst>
                    <a:ext uri="{FF2B5EF4-FFF2-40B4-BE49-F238E27FC236}">
                      <a16:creationId xmlns:a16="http://schemas.microsoft.com/office/drawing/2014/main" id="{2E52DBFD-373D-3A43-8D09-7B96931E0A5A}"/>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1" name="Oval 20">
                  <a:extLst>
                    <a:ext uri="{FF2B5EF4-FFF2-40B4-BE49-F238E27FC236}">
                      <a16:creationId xmlns:a16="http://schemas.microsoft.com/office/drawing/2014/main" id="{814885D1-79E2-4146-A0F5-FA190383EC69}"/>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22" name="Group 21">
                <a:extLst>
                  <a:ext uri="{FF2B5EF4-FFF2-40B4-BE49-F238E27FC236}">
                    <a16:creationId xmlns:a16="http://schemas.microsoft.com/office/drawing/2014/main" id="{3D728944-EAC1-E541-9A0D-3BA1811F2420}"/>
                  </a:ext>
                </a:extLst>
              </p:cNvPr>
              <p:cNvGrpSpPr/>
              <p:nvPr/>
            </p:nvGrpSpPr>
            <p:grpSpPr>
              <a:xfrm>
                <a:off x="4167504" y="3347459"/>
                <a:ext cx="254832" cy="254832"/>
                <a:chOff x="1259175" y="4182257"/>
                <a:chExt cx="359764" cy="359764"/>
              </a:xfrm>
            </p:grpSpPr>
            <p:sp>
              <p:nvSpPr>
                <p:cNvPr id="23" name="Oval 22">
                  <a:extLst>
                    <a:ext uri="{FF2B5EF4-FFF2-40B4-BE49-F238E27FC236}">
                      <a16:creationId xmlns:a16="http://schemas.microsoft.com/office/drawing/2014/main" id="{BEC33556-8BB0-CF48-AC62-B44F56BC2EB3}"/>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4" name="Oval 23">
                  <a:extLst>
                    <a:ext uri="{FF2B5EF4-FFF2-40B4-BE49-F238E27FC236}">
                      <a16:creationId xmlns:a16="http://schemas.microsoft.com/office/drawing/2014/main" id="{25E6DEC9-9C99-154A-A47E-2A43BBDD298A}"/>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28" name="Group 27">
                <a:extLst>
                  <a:ext uri="{FF2B5EF4-FFF2-40B4-BE49-F238E27FC236}">
                    <a16:creationId xmlns:a16="http://schemas.microsoft.com/office/drawing/2014/main" id="{FA24890B-6650-1744-BA81-540C1121BB5B}"/>
                  </a:ext>
                </a:extLst>
              </p:cNvPr>
              <p:cNvGrpSpPr/>
              <p:nvPr/>
            </p:nvGrpSpPr>
            <p:grpSpPr>
              <a:xfrm>
                <a:off x="7413709" y="4606144"/>
                <a:ext cx="254832" cy="254832"/>
                <a:chOff x="1259175" y="4182257"/>
                <a:chExt cx="359764" cy="359764"/>
              </a:xfrm>
            </p:grpSpPr>
            <p:sp>
              <p:nvSpPr>
                <p:cNvPr id="29" name="Oval 28">
                  <a:extLst>
                    <a:ext uri="{FF2B5EF4-FFF2-40B4-BE49-F238E27FC236}">
                      <a16:creationId xmlns:a16="http://schemas.microsoft.com/office/drawing/2014/main" id="{4C0BBE6F-43E2-834E-BDFF-9ED22D792FEC}"/>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0" name="Oval 29">
                  <a:extLst>
                    <a:ext uri="{FF2B5EF4-FFF2-40B4-BE49-F238E27FC236}">
                      <a16:creationId xmlns:a16="http://schemas.microsoft.com/office/drawing/2014/main" id="{1B308545-C9C2-9B45-8E2D-765BA3DB51E1}"/>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31" name="Group 30">
                <a:extLst>
                  <a:ext uri="{FF2B5EF4-FFF2-40B4-BE49-F238E27FC236}">
                    <a16:creationId xmlns:a16="http://schemas.microsoft.com/office/drawing/2014/main" id="{40793197-1689-374F-ACE4-AEA41C519236}"/>
                  </a:ext>
                </a:extLst>
              </p:cNvPr>
              <p:cNvGrpSpPr/>
              <p:nvPr/>
            </p:nvGrpSpPr>
            <p:grpSpPr>
              <a:xfrm>
                <a:off x="4614296" y="4610231"/>
                <a:ext cx="254832" cy="254832"/>
                <a:chOff x="1259175" y="4182257"/>
                <a:chExt cx="359764" cy="359764"/>
              </a:xfrm>
            </p:grpSpPr>
            <p:sp>
              <p:nvSpPr>
                <p:cNvPr id="32" name="Oval 31">
                  <a:extLst>
                    <a:ext uri="{FF2B5EF4-FFF2-40B4-BE49-F238E27FC236}">
                      <a16:creationId xmlns:a16="http://schemas.microsoft.com/office/drawing/2014/main" id="{5913D83D-5E6F-224F-979B-923DD3E98761}"/>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3" name="Oval 32">
                  <a:extLst>
                    <a:ext uri="{FF2B5EF4-FFF2-40B4-BE49-F238E27FC236}">
                      <a16:creationId xmlns:a16="http://schemas.microsoft.com/office/drawing/2014/main" id="{82262930-2048-E745-BEFB-81EDA590BD79}"/>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cxnSp>
          <p:nvCxnSpPr>
            <p:cNvPr id="42" name="Straight Connector 41">
              <a:extLst>
                <a:ext uri="{FF2B5EF4-FFF2-40B4-BE49-F238E27FC236}">
                  <a16:creationId xmlns:a16="http://schemas.microsoft.com/office/drawing/2014/main" id="{16BC9067-0ACF-D847-89CB-85ECA8329C80}"/>
                </a:ext>
              </a:extLst>
            </p:cNvPr>
            <p:cNvCxnSpPr/>
            <p:nvPr/>
          </p:nvCxnSpPr>
          <p:spPr bwMode="auto">
            <a:xfrm flipV="1">
              <a:off x="7823616" y="1868517"/>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Oval 46">
              <a:extLst>
                <a:ext uri="{FF2B5EF4-FFF2-40B4-BE49-F238E27FC236}">
                  <a16:creationId xmlns:a16="http://schemas.microsoft.com/office/drawing/2014/main" id="{7EBA3BF9-77AD-2847-A6A5-2A4832A95BB9}"/>
                </a:ext>
              </a:extLst>
            </p:cNvPr>
            <p:cNvSpPr/>
            <p:nvPr/>
          </p:nvSpPr>
          <p:spPr bwMode="auto">
            <a:xfrm>
              <a:off x="10953989" y="1793337"/>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48" name="TextBox 47">
              <a:extLst>
                <a:ext uri="{FF2B5EF4-FFF2-40B4-BE49-F238E27FC236}">
                  <a16:creationId xmlns:a16="http://schemas.microsoft.com/office/drawing/2014/main" id="{47781142-4D56-414E-B60F-8F1BD5EF1DE6}"/>
                </a:ext>
              </a:extLst>
            </p:cNvPr>
            <p:cNvSpPr txBox="1"/>
            <p:nvPr/>
          </p:nvSpPr>
          <p:spPr>
            <a:xfrm>
              <a:off x="8123308" y="994057"/>
              <a:ext cx="3146478" cy="892104"/>
            </a:xfrm>
            <a:prstGeom prst="rect">
              <a:avLst/>
            </a:prstGeom>
            <a:noFill/>
          </p:spPr>
          <p:txBody>
            <a:bodyPr wrap="square" rtlCol="0">
              <a:spAutoFit/>
            </a:bodyPr>
            <a:lstStyle/>
            <a:p>
              <a:pPr algn="l"/>
              <a:r>
                <a:rPr lang="en-US" b="1" baseline="0" dirty="0">
                  <a:solidFill>
                    <a:srgbClr val="000000"/>
                  </a:solidFill>
                  <a:ea typeface="+mj-ea"/>
                </a:rPr>
                <a:t>Best Practices and Standards</a:t>
              </a:r>
            </a:p>
            <a:p>
              <a:pPr marL="285750" indent="-285750" algn="l">
                <a:buFont typeface="Arial" panose="020B0604020202020204" pitchFamily="34" charset="0"/>
                <a:buChar char="•"/>
              </a:pPr>
              <a:r>
                <a:rPr lang="en-US" sz="1200" dirty="0">
                  <a:solidFill>
                    <a:srgbClr val="000000"/>
                  </a:solidFill>
                  <a:ea typeface="+mj-ea"/>
                </a:rPr>
                <a:t>LTI is following known method, techniques or proven processes used to achieve an end goal.</a:t>
              </a:r>
            </a:p>
          </p:txBody>
        </p:sp>
        <p:cxnSp>
          <p:nvCxnSpPr>
            <p:cNvPr id="49" name="Straight Connector 48">
              <a:extLst>
                <a:ext uri="{FF2B5EF4-FFF2-40B4-BE49-F238E27FC236}">
                  <a16:creationId xmlns:a16="http://schemas.microsoft.com/office/drawing/2014/main" id="{364CC774-ECD1-424A-B170-55954AA7FC68}"/>
                </a:ext>
              </a:extLst>
            </p:cNvPr>
            <p:cNvCxnSpPr/>
            <p:nvPr/>
          </p:nvCxnSpPr>
          <p:spPr bwMode="auto">
            <a:xfrm flipV="1">
              <a:off x="7819869" y="3696080"/>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Oval 49">
              <a:extLst>
                <a:ext uri="{FF2B5EF4-FFF2-40B4-BE49-F238E27FC236}">
                  <a16:creationId xmlns:a16="http://schemas.microsoft.com/office/drawing/2014/main" id="{5ABDB23F-C892-CB42-B638-35E213CC55AB}"/>
                </a:ext>
              </a:extLst>
            </p:cNvPr>
            <p:cNvSpPr/>
            <p:nvPr/>
          </p:nvSpPr>
          <p:spPr bwMode="auto">
            <a:xfrm>
              <a:off x="10935252" y="3605910"/>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cxnSp>
          <p:nvCxnSpPr>
            <p:cNvPr id="51" name="Straight Connector 50">
              <a:extLst>
                <a:ext uri="{FF2B5EF4-FFF2-40B4-BE49-F238E27FC236}">
                  <a16:creationId xmlns:a16="http://schemas.microsoft.com/office/drawing/2014/main" id="{2BE9EA0C-ACD0-CB4F-8750-A57A35B77954}"/>
                </a:ext>
              </a:extLst>
            </p:cNvPr>
            <p:cNvCxnSpPr/>
            <p:nvPr/>
          </p:nvCxnSpPr>
          <p:spPr bwMode="auto">
            <a:xfrm flipV="1">
              <a:off x="7819869" y="5603147"/>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Oval 52">
              <a:extLst>
                <a:ext uri="{FF2B5EF4-FFF2-40B4-BE49-F238E27FC236}">
                  <a16:creationId xmlns:a16="http://schemas.microsoft.com/office/drawing/2014/main" id="{3721D674-C296-D742-914E-C83E109A498F}"/>
                </a:ext>
              </a:extLst>
            </p:cNvPr>
            <p:cNvSpPr/>
            <p:nvPr/>
          </p:nvSpPr>
          <p:spPr bwMode="auto">
            <a:xfrm>
              <a:off x="10935252" y="5527967"/>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55" name="TextBox 54">
              <a:extLst>
                <a:ext uri="{FF2B5EF4-FFF2-40B4-BE49-F238E27FC236}">
                  <a16:creationId xmlns:a16="http://schemas.microsoft.com/office/drawing/2014/main" id="{34DDB8E9-A938-7345-8256-F206A78EC37F}"/>
                </a:ext>
              </a:extLst>
            </p:cNvPr>
            <p:cNvSpPr txBox="1"/>
            <p:nvPr/>
          </p:nvSpPr>
          <p:spPr>
            <a:xfrm>
              <a:off x="8123308" y="2458610"/>
              <a:ext cx="2843039" cy="1261436"/>
            </a:xfrm>
            <a:prstGeom prst="rect">
              <a:avLst/>
            </a:prstGeom>
            <a:noFill/>
          </p:spPr>
          <p:txBody>
            <a:bodyPr wrap="square" rtlCol="0">
              <a:spAutoFit/>
            </a:bodyPr>
            <a:lstStyle/>
            <a:p>
              <a:pPr algn="l"/>
              <a:r>
                <a:rPr lang="en-US" b="1" baseline="0" dirty="0">
                  <a:solidFill>
                    <a:srgbClr val="000000"/>
                  </a:solidFill>
                  <a:ea typeface="+mj-ea"/>
                </a:rPr>
                <a:t>Re-usable components</a:t>
              </a:r>
            </a:p>
            <a:p>
              <a:pPr marL="285750" indent="-285750" algn="l">
                <a:buFont typeface="Arial" panose="020B0604020202020204" pitchFamily="34" charset="0"/>
                <a:buChar char="•"/>
              </a:pPr>
              <a:r>
                <a:rPr lang="en-US" sz="1200" dirty="0">
                  <a:solidFill>
                    <a:srgbClr val="000000"/>
                  </a:solidFill>
                  <a:ea typeface="+mj-ea"/>
                </a:rPr>
                <a:t>LTI is developing documents on 100+ custom connectors, re-usability which is planned to put for customer service to achieve the goals faster.</a:t>
              </a:r>
            </a:p>
          </p:txBody>
        </p:sp>
        <p:sp>
          <p:nvSpPr>
            <p:cNvPr id="56" name="TextBox 55">
              <a:extLst>
                <a:ext uri="{FF2B5EF4-FFF2-40B4-BE49-F238E27FC236}">
                  <a16:creationId xmlns:a16="http://schemas.microsoft.com/office/drawing/2014/main" id="{3C3A75E6-FF69-4D48-BCF2-2BA96A696BC6}"/>
                </a:ext>
              </a:extLst>
            </p:cNvPr>
            <p:cNvSpPr txBox="1"/>
            <p:nvPr/>
          </p:nvSpPr>
          <p:spPr>
            <a:xfrm>
              <a:off x="8099059" y="4711043"/>
              <a:ext cx="2891535" cy="892104"/>
            </a:xfrm>
            <a:prstGeom prst="rect">
              <a:avLst/>
            </a:prstGeom>
            <a:noFill/>
          </p:spPr>
          <p:txBody>
            <a:bodyPr wrap="square" rtlCol="0">
              <a:spAutoFit/>
            </a:bodyPr>
            <a:lstStyle/>
            <a:p>
              <a:pPr algn="l"/>
              <a:r>
                <a:rPr lang="en-US" b="1" baseline="0" dirty="0">
                  <a:solidFill>
                    <a:srgbClr val="000000"/>
                  </a:solidFill>
                  <a:ea typeface="+mj-ea"/>
                </a:rPr>
                <a:t>Standard Template Creation</a:t>
              </a:r>
            </a:p>
            <a:p>
              <a:pPr marL="285750" indent="-285750" algn="l">
                <a:buFont typeface="Arial" panose="020B0604020202020204" pitchFamily="34" charset="0"/>
                <a:buChar char="•"/>
              </a:pPr>
              <a:r>
                <a:rPr lang="en-US" sz="1200" dirty="0">
                  <a:solidFill>
                    <a:srgbClr val="000000"/>
                  </a:solidFill>
                  <a:ea typeface="+mj-ea"/>
                </a:rPr>
                <a:t>LTI has created required templates to execute the project with quality, which is used for all projects.</a:t>
              </a:r>
              <a:endParaRPr lang="en-US" sz="1400" baseline="0" dirty="0">
                <a:solidFill>
                  <a:srgbClr val="000000"/>
                </a:solidFill>
                <a:ea typeface="+mj-ea"/>
              </a:endParaRPr>
            </a:p>
          </p:txBody>
        </p:sp>
        <p:grpSp>
          <p:nvGrpSpPr>
            <p:cNvPr id="67" name="Group 66">
              <a:extLst>
                <a:ext uri="{FF2B5EF4-FFF2-40B4-BE49-F238E27FC236}">
                  <a16:creationId xmlns:a16="http://schemas.microsoft.com/office/drawing/2014/main" id="{241483EF-B573-2A4F-A06D-DE9309D39253}"/>
                </a:ext>
              </a:extLst>
            </p:cNvPr>
            <p:cNvGrpSpPr/>
            <p:nvPr/>
          </p:nvGrpSpPr>
          <p:grpSpPr>
            <a:xfrm>
              <a:off x="736709" y="1776179"/>
              <a:ext cx="3223969" cy="159270"/>
              <a:chOff x="359199" y="1911981"/>
              <a:chExt cx="3223969" cy="159270"/>
            </a:xfrm>
          </p:grpSpPr>
          <p:cxnSp>
            <p:nvCxnSpPr>
              <p:cNvPr id="63" name="Straight Connector 62">
                <a:extLst>
                  <a:ext uri="{FF2B5EF4-FFF2-40B4-BE49-F238E27FC236}">
                    <a16:creationId xmlns:a16="http://schemas.microsoft.com/office/drawing/2014/main" id="{CABE7EAC-3432-374B-A781-5417941904D4}"/>
                  </a:ext>
                </a:extLst>
              </p:cNvPr>
              <p:cNvCxnSpPr/>
              <p:nvPr/>
            </p:nvCxnSpPr>
            <p:spPr bwMode="auto">
              <a:xfrm flipV="1">
                <a:off x="436690" y="1987161"/>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Oval 63">
                <a:extLst>
                  <a:ext uri="{FF2B5EF4-FFF2-40B4-BE49-F238E27FC236}">
                    <a16:creationId xmlns:a16="http://schemas.microsoft.com/office/drawing/2014/main" id="{054CE4D3-65A2-8743-9B9A-E04C0EBD986B}"/>
                  </a:ext>
                </a:extLst>
              </p:cNvPr>
              <p:cNvSpPr/>
              <p:nvPr/>
            </p:nvSpPr>
            <p:spPr bwMode="auto">
              <a:xfrm>
                <a:off x="359199" y="1911981"/>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cxnSp>
          <p:nvCxnSpPr>
            <p:cNvPr id="65" name="Straight Connector 64">
              <a:extLst>
                <a:ext uri="{FF2B5EF4-FFF2-40B4-BE49-F238E27FC236}">
                  <a16:creationId xmlns:a16="http://schemas.microsoft.com/office/drawing/2014/main" id="{AC848841-D50C-9F46-A919-F76D2C3FD58F}"/>
                </a:ext>
              </a:extLst>
            </p:cNvPr>
            <p:cNvCxnSpPr/>
            <p:nvPr/>
          </p:nvCxnSpPr>
          <p:spPr bwMode="auto">
            <a:xfrm flipV="1">
              <a:off x="740435" y="3680619"/>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Oval 65">
              <a:extLst>
                <a:ext uri="{FF2B5EF4-FFF2-40B4-BE49-F238E27FC236}">
                  <a16:creationId xmlns:a16="http://schemas.microsoft.com/office/drawing/2014/main" id="{FAAC2BDE-74AA-1E4F-B5C7-789E8A48CA8D}"/>
                </a:ext>
              </a:extLst>
            </p:cNvPr>
            <p:cNvSpPr/>
            <p:nvPr/>
          </p:nvSpPr>
          <p:spPr bwMode="auto">
            <a:xfrm>
              <a:off x="661365" y="3603032"/>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cxnSp>
          <p:nvCxnSpPr>
            <p:cNvPr id="72" name="Straight Connector 71">
              <a:extLst>
                <a:ext uri="{FF2B5EF4-FFF2-40B4-BE49-F238E27FC236}">
                  <a16:creationId xmlns:a16="http://schemas.microsoft.com/office/drawing/2014/main" id="{5FEDFB09-9A52-4447-9DE6-9AF1E00CEC75}"/>
                </a:ext>
              </a:extLst>
            </p:cNvPr>
            <p:cNvCxnSpPr>
              <a:endCxn id="33" idx="4"/>
            </p:cNvCxnSpPr>
            <p:nvPr/>
          </p:nvCxnSpPr>
          <p:spPr bwMode="auto">
            <a:xfrm flipV="1">
              <a:off x="3849024" y="5025270"/>
              <a:ext cx="584378" cy="592712"/>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420E46BD-F1C0-CE44-B52A-348EBF194B23}"/>
                </a:ext>
              </a:extLst>
            </p:cNvPr>
            <p:cNvCxnSpPr/>
            <p:nvPr/>
          </p:nvCxnSpPr>
          <p:spPr bwMode="auto">
            <a:xfrm flipV="1">
              <a:off x="716344" y="5597988"/>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Oval 73">
              <a:extLst>
                <a:ext uri="{FF2B5EF4-FFF2-40B4-BE49-F238E27FC236}">
                  <a16:creationId xmlns:a16="http://schemas.microsoft.com/office/drawing/2014/main" id="{6AD33F69-5DC2-A84F-9EDA-C7A3CE7DF3C4}"/>
                </a:ext>
              </a:extLst>
            </p:cNvPr>
            <p:cNvSpPr/>
            <p:nvPr/>
          </p:nvSpPr>
          <p:spPr bwMode="auto">
            <a:xfrm>
              <a:off x="652406" y="5527910"/>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75" name="TextBox 74">
              <a:extLst>
                <a:ext uri="{FF2B5EF4-FFF2-40B4-BE49-F238E27FC236}">
                  <a16:creationId xmlns:a16="http://schemas.microsoft.com/office/drawing/2014/main" id="{217D9B73-9ED0-8841-9F35-536A0FE3D168}"/>
                </a:ext>
              </a:extLst>
            </p:cNvPr>
            <p:cNvSpPr txBox="1"/>
            <p:nvPr/>
          </p:nvSpPr>
          <p:spPr>
            <a:xfrm>
              <a:off x="557796" y="4202658"/>
              <a:ext cx="3215979" cy="1415324"/>
            </a:xfrm>
            <a:prstGeom prst="rect">
              <a:avLst/>
            </a:prstGeom>
            <a:noFill/>
          </p:spPr>
          <p:txBody>
            <a:bodyPr wrap="square" rtlCol="0">
              <a:spAutoFit/>
            </a:bodyPr>
            <a:lstStyle/>
            <a:p>
              <a:pPr algn="l"/>
              <a:r>
                <a:rPr lang="en-US" b="1" dirty="0">
                  <a:solidFill>
                    <a:srgbClr val="000000"/>
                  </a:solidFill>
                </a:rPr>
                <a:t>Certification Program</a:t>
              </a:r>
            </a:p>
            <a:p>
              <a:pPr marL="285750" indent="-285750" algn="l">
                <a:buFont typeface="Arial" panose="020B0604020202020204" pitchFamily="34" charset="0"/>
                <a:buChar char="•"/>
              </a:pPr>
              <a:r>
                <a:rPr lang="en-US" sz="1400" dirty="0">
                  <a:solidFill>
                    <a:srgbClr val="000000"/>
                  </a:solidFill>
                </a:rPr>
                <a:t>LTI has regular drive for certification program for different IDAM tool post training as per market trend and keep resources up to date.</a:t>
              </a:r>
            </a:p>
          </p:txBody>
        </p:sp>
        <p:sp>
          <p:nvSpPr>
            <p:cNvPr id="79" name="TextBox 78">
              <a:extLst>
                <a:ext uri="{FF2B5EF4-FFF2-40B4-BE49-F238E27FC236}">
                  <a16:creationId xmlns:a16="http://schemas.microsoft.com/office/drawing/2014/main" id="{B724CA8C-30F9-1649-9BF2-E87E200C2564}"/>
                </a:ext>
              </a:extLst>
            </p:cNvPr>
            <p:cNvSpPr txBox="1"/>
            <p:nvPr/>
          </p:nvSpPr>
          <p:spPr>
            <a:xfrm>
              <a:off x="597145" y="750699"/>
              <a:ext cx="3609067" cy="1076770"/>
            </a:xfrm>
            <a:prstGeom prst="rect">
              <a:avLst/>
            </a:prstGeom>
            <a:noFill/>
          </p:spPr>
          <p:txBody>
            <a:bodyPr wrap="square" rtlCol="0">
              <a:spAutoFit/>
            </a:bodyPr>
            <a:lstStyle/>
            <a:p>
              <a:pPr algn="l"/>
              <a:r>
                <a:rPr lang="en-US" b="1" baseline="0" dirty="0">
                  <a:solidFill>
                    <a:srgbClr val="000000"/>
                  </a:solidFill>
                  <a:ea typeface="+mj-ea"/>
                </a:rPr>
                <a:t>Knowledge and Skill management</a:t>
              </a:r>
            </a:p>
            <a:p>
              <a:pPr marL="285750" indent="-285750" algn="l">
                <a:buFont typeface="Arial" panose="020B0604020202020204" pitchFamily="34" charset="0"/>
                <a:buChar char="•"/>
              </a:pPr>
              <a:r>
                <a:rPr lang="en-US" sz="1200" dirty="0">
                  <a:solidFill>
                    <a:srgbClr val="000000"/>
                  </a:solidFill>
                  <a:ea typeface="+mj-ea"/>
                </a:rPr>
                <a:t>Planning</a:t>
              </a:r>
            </a:p>
            <a:p>
              <a:pPr marL="285750" indent="-285750" algn="l">
                <a:buFont typeface="Arial" panose="020B0604020202020204" pitchFamily="34" charset="0"/>
                <a:buChar char="•"/>
              </a:pPr>
              <a:r>
                <a:rPr lang="en-US" sz="1200" dirty="0">
                  <a:solidFill>
                    <a:srgbClr val="000000"/>
                  </a:solidFill>
                  <a:ea typeface="+mj-ea"/>
                </a:rPr>
                <a:t>Decision-making </a:t>
              </a:r>
            </a:p>
            <a:p>
              <a:pPr marL="285750" indent="-285750" algn="l">
                <a:buFont typeface="Arial" panose="020B0604020202020204" pitchFamily="34" charset="0"/>
                <a:buChar char="•"/>
              </a:pPr>
              <a:r>
                <a:rPr lang="en-US" sz="1200" dirty="0">
                  <a:solidFill>
                    <a:srgbClr val="000000"/>
                  </a:solidFill>
                  <a:ea typeface="+mj-ea"/>
                </a:rPr>
                <a:t>Problem-solving</a:t>
              </a:r>
            </a:p>
            <a:p>
              <a:pPr marL="285750" indent="-285750" algn="l">
                <a:buFont typeface="Arial" panose="020B0604020202020204" pitchFamily="34" charset="0"/>
                <a:buChar char="•"/>
              </a:pPr>
              <a:r>
                <a:rPr lang="en-US" sz="1200" dirty="0">
                  <a:solidFill>
                    <a:srgbClr val="000000"/>
                  </a:solidFill>
                  <a:ea typeface="+mj-ea"/>
                </a:rPr>
                <a:t>Motivating</a:t>
              </a:r>
            </a:p>
          </p:txBody>
        </p:sp>
        <p:sp>
          <p:nvSpPr>
            <p:cNvPr id="80" name="TextBox 79">
              <a:extLst>
                <a:ext uri="{FF2B5EF4-FFF2-40B4-BE49-F238E27FC236}">
                  <a16:creationId xmlns:a16="http://schemas.microsoft.com/office/drawing/2014/main" id="{81985765-2D48-FA40-9863-0AFEA5D845E9}"/>
                </a:ext>
              </a:extLst>
            </p:cNvPr>
            <p:cNvSpPr txBox="1"/>
            <p:nvPr/>
          </p:nvSpPr>
          <p:spPr>
            <a:xfrm>
              <a:off x="597145" y="2376617"/>
              <a:ext cx="3354734" cy="1261436"/>
            </a:xfrm>
            <a:prstGeom prst="rect">
              <a:avLst/>
            </a:prstGeom>
            <a:noFill/>
          </p:spPr>
          <p:txBody>
            <a:bodyPr wrap="square" rtlCol="0">
              <a:spAutoFit/>
            </a:bodyPr>
            <a:lstStyle/>
            <a:p>
              <a:pPr algn="l"/>
              <a:r>
                <a:rPr lang="en-US" b="1" dirty="0">
                  <a:solidFill>
                    <a:srgbClr val="000000"/>
                  </a:solidFill>
                </a:rPr>
                <a:t>Training Program</a:t>
              </a:r>
            </a:p>
            <a:p>
              <a:pPr marL="285750" indent="-285750" algn="l">
                <a:buFont typeface="Arial" panose="020B0604020202020204" pitchFamily="34" charset="0"/>
                <a:buChar char="•"/>
              </a:pPr>
              <a:r>
                <a:rPr lang="en-US" sz="1200" dirty="0">
                  <a:solidFill>
                    <a:srgbClr val="000000"/>
                  </a:solidFill>
                  <a:ea typeface="+mj-ea"/>
                </a:rPr>
                <a:t>LTI has been regularly providing training on IDAM tools as per customer demand or market trend and help team obtain certification either through our OEM vendor or from external agencies</a:t>
              </a:r>
              <a:endParaRPr lang="en-US" sz="1400" b="1" dirty="0">
                <a:solidFill>
                  <a:srgbClr val="000000"/>
                </a:solidFill>
              </a:endParaRPr>
            </a:p>
          </p:txBody>
        </p:sp>
        <p:sp>
          <p:nvSpPr>
            <p:cNvPr id="81" name="Oval 80">
              <a:extLst>
                <a:ext uri="{FF2B5EF4-FFF2-40B4-BE49-F238E27FC236}">
                  <a16:creationId xmlns:a16="http://schemas.microsoft.com/office/drawing/2014/main" id="{B4EFE1A8-65CD-624A-BE5A-3145920F4C50}"/>
                </a:ext>
              </a:extLst>
            </p:cNvPr>
            <p:cNvSpPr/>
            <p:nvPr/>
          </p:nvSpPr>
          <p:spPr bwMode="auto">
            <a:xfrm>
              <a:off x="8434516" y="816072"/>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83" name="TextBox 82">
              <a:extLst>
                <a:ext uri="{FF2B5EF4-FFF2-40B4-BE49-F238E27FC236}">
                  <a16:creationId xmlns:a16="http://schemas.microsoft.com/office/drawing/2014/main" id="{C41102B8-E2FA-A14E-85BB-4BC2C1CA76E3}"/>
                </a:ext>
              </a:extLst>
            </p:cNvPr>
            <p:cNvSpPr txBox="1"/>
            <p:nvPr/>
          </p:nvSpPr>
          <p:spPr>
            <a:xfrm>
              <a:off x="5707536" y="52716"/>
              <a:ext cx="3685572" cy="892104"/>
            </a:xfrm>
            <a:prstGeom prst="rect">
              <a:avLst/>
            </a:prstGeom>
            <a:noFill/>
          </p:spPr>
          <p:txBody>
            <a:bodyPr wrap="square" rtlCol="0">
              <a:spAutoFit/>
            </a:bodyPr>
            <a:lstStyle/>
            <a:p>
              <a:pPr algn="l"/>
              <a:r>
                <a:rPr lang="en-US" b="1" baseline="0" dirty="0">
                  <a:solidFill>
                    <a:srgbClr val="000000"/>
                  </a:solidFill>
                  <a:ea typeface="+mj-ea"/>
                </a:rPr>
                <a:t>Domain Expertise</a:t>
              </a:r>
            </a:p>
            <a:p>
              <a:pPr marL="285750" indent="-285750" algn="l">
                <a:buFont typeface="Arial" panose="020B0604020202020204" pitchFamily="34" charset="0"/>
                <a:buChar char="•"/>
              </a:pPr>
              <a:r>
                <a:rPr lang="en-US" sz="1200" dirty="0">
                  <a:solidFill>
                    <a:srgbClr val="000000"/>
                  </a:solidFill>
                  <a:ea typeface="+mj-ea"/>
                </a:rPr>
                <a:t>LTI has many skilled resources, who has strong experience in providing customer services/support. </a:t>
              </a:r>
            </a:p>
          </p:txBody>
        </p:sp>
        <p:cxnSp>
          <p:nvCxnSpPr>
            <p:cNvPr id="84" name="Straight Connector 83">
              <a:extLst>
                <a:ext uri="{FF2B5EF4-FFF2-40B4-BE49-F238E27FC236}">
                  <a16:creationId xmlns:a16="http://schemas.microsoft.com/office/drawing/2014/main" id="{FC958A34-9D1C-E04D-A67D-59469C029A43}"/>
                </a:ext>
              </a:extLst>
            </p:cNvPr>
            <p:cNvCxnSpPr/>
            <p:nvPr/>
          </p:nvCxnSpPr>
          <p:spPr bwMode="auto">
            <a:xfrm flipV="1">
              <a:off x="5854700" y="907843"/>
              <a:ext cx="2594806"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691860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662678-69CF-BA44-B23A-08BF21E729D0}"/>
              </a:ext>
            </a:extLst>
          </p:cNvPr>
          <p:cNvSpPr>
            <a:spLocks noGrp="1"/>
          </p:cNvSpPr>
          <p:nvPr>
            <p:ph type="title"/>
          </p:nvPr>
        </p:nvSpPr>
        <p:spPr>
          <a:xfrm>
            <a:off x="807493" y="12409"/>
            <a:ext cx="5552990"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 – IDAM Centre of Excellence</a:t>
            </a:r>
          </a:p>
        </p:txBody>
      </p:sp>
      <p:grpSp>
        <p:nvGrpSpPr>
          <p:cNvPr id="2" name="Group 1">
            <a:extLst>
              <a:ext uri="{FF2B5EF4-FFF2-40B4-BE49-F238E27FC236}">
                <a16:creationId xmlns:a16="http://schemas.microsoft.com/office/drawing/2014/main" id="{29656EC8-36EA-684A-9115-F8C8FC016C43}"/>
              </a:ext>
            </a:extLst>
          </p:cNvPr>
          <p:cNvGrpSpPr/>
          <p:nvPr/>
        </p:nvGrpSpPr>
        <p:grpSpPr>
          <a:xfrm>
            <a:off x="292760" y="504117"/>
            <a:ext cx="10711990" cy="5634521"/>
            <a:chOff x="557796" y="52716"/>
            <a:chExt cx="10711990" cy="5634521"/>
          </a:xfrm>
        </p:grpSpPr>
        <p:cxnSp>
          <p:nvCxnSpPr>
            <p:cNvPr id="68" name="Straight Connector 67">
              <a:extLst>
                <a:ext uri="{FF2B5EF4-FFF2-40B4-BE49-F238E27FC236}">
                  <a16:creationId xmlns:a16="http://schemas.microsoft.com/office/drawing/2014/main" id="{D15D232A-9E6C-6845-A6C3-9D008EB366D0}"/>
                </a:ext>
              </a:extLst>
            </p:cNvPr>
            <p:cNvCxnSpPr>
              <a:endCxn id="21" idx="5"/>
            </p:cNvCxnSpPr>
            <p:nvPr/>
          </p:nvCxnSpPr>
          <p:spPr bwMode="auto">
            <a:xfrm>
              <a:off x="3936283" y="1851359"/>
              <a:ext cx="579785" cy="620220"/>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BB8612F1-A835-614B-81B4-AD594D77830C}"/>
                </a:ext>
              </a:extLst>
            </p:cNvPr>
            <p:cNvCxnSpPr/>
            <p:nvPr/>
          </p:nvCxnSpPr>
          <p:spPr bwMode="auto">
            <a:xfrm flipH="1">
              <a:off x="7262899" y="1853372"/>
              <a:ext cx="575707" cy="537684"/>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5D6715D1-1355-7041-881C-5220876567C5}"/>
                </a:ext>
              </a:extLst>
            </p:cNvPr>
            <p:cNvCxnSpPr/>
            <p:nvPr/>
          </p:nvCxnSpPr>
          <p:spPr bwMode="auto">
            <a:xfrm flipH="1" flipV="1">
              <a:off x="7262795" y="4976213"/>
              <a:ext cx="587055" cy="641769"/>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419610B0-0C7F-0448-B78D-ED086D44B406}"/>
                </a:ext>
              </a:extLst>
            </p:cNvPr>
            <p:cNvCxnSpPr/>
            <p:nvPr/>
          </p:nvCxnSpPr>
          <p:spPr bwMode="auto">
            <a:xfrm>
              <a:off x="5854700" y="892270"/>
              <a:ext cx="19689" cy="856078"/>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 name="Group 34">
              <a:extLst>
                <a:ext uri="{FF2B5EF4-FFF2-40B4-BE49-F238E27FC236}">
                  <a16:creationId xmlns:a16="http://schemas.microsoft.com/office/drawing/2014/main" id="{AD61D735-53B9-C34C-B72A-A60AFA1BA33D}"/>
                </a:ext>
              </a:extLst>
            </p:cNvPr>
            <p:cNvGrpSpPr/>
            <p:nvPr/>
          </p:nvGrpSpPr>
          <p:grpSpPr>
            <a:xfrm>
              <a:off x="3859194" y="1635205"/>
              <a:ext cx="3991011" cy="4027902"/>
              <a:chOff x="4167504" y="1427217"/>
              <a:chExt cx="3991011" cy="4027902"/>
            </a:xfrm>
          </p:grpSpPr>
          <p:sp>
            <p:nvSpPr>
              <p:cNvPr id="34" name="Freeform 33">
                <a:extLst>
                  <a:ext uri="{FF2B5EF4-FFF2-40B4-BE49-F238E27FC236}">
                    <a16:creationId xmlns:a16="http://schemas.microsoft.com/office/drawing/2014/main" id="{18966856-FA5D-5C43-9AE4-C1A9EE3D5AB4}"/>
                  </a:ext>
                </a:extLst>
              </p:cNvPr>
              <p:cNvSpPr/>
              <p:nvPr/>
            </p:nvSpPr>
            <p:spPr bwMode="auto">
              <a:xfrm>
                <a:off x="4400862" y="1595717"/>
                <a:ext cx="3563675" cy="3715277"/>
              </a:xfrm>
              <a:custGeom>
                <a:avLst/>
                <a:gdLst>
                  <a:gd name="connsiteX0" fmla="*/ 1941226 w 3882452"/>
                  <a:gd name="connsiteY0" fmla="*/ 0 h 3964976"/>
                  <a:gd name="connsiteX1" fmla="*/ 3882452 w 3882452"/>
                  <a:gd name="connsiteY1" fmla="*/ 1982488 h 3964976"/>
                  <a:gd name="connsiteX2" fmla="*/ 1941226 w 3882452"/>
                  <a:gd name="connsiteY2" fmla="*/ 3964976 h 3964976"/>
                  <a:gd name="connsiteX3" fmla="*/ 0 w 3882452"/>
                  <a:gd name="connsiteY3" fmla="*/ 1982488 h 3964976"/>
                  <a:gd name="connsiteX4" fmla="*/ 1941226 w 3882452"/>
                  <a:gd name="connsiteY4" fmla="*/ 0 h 3964976"/>
                  <a:gd name="connsiteX5" fmla="*/ 1941226 w 3882452"/>
                  <a:gd name="connsiteY5" fmla="*/ 163782 h 3964976"/>
                  <a:gd name="connsiteX6" fmla="*/ 166141 w 3882452"/>
                  <a:gd name="connsiteY6" fmla="*/ 1982216 h 3964976"/>
                  <a:gd name="connsiteX7" fmla="*/ 1941226 w 3882452"/>
                  <a:gd name="connsiteY7" fmla="*/ 3800650 h 3964976"/>
                  <a:gd name="connsiteX8" fmla="*/ 3716311 w 3882452"/>
                  <a:gd name="connsiteY8" fmla="*/ 1982216 h 3964976"/>
                  <a:gd name="connsiteX9" fmla="*/ 1941226 w 3882452"/>
                  <a:gd name="connsiteY9" fmla="*/ 163782 h 396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2452" h="3964976">
                    <a:moveTo>
                      <a:pt x="1941226" y="0"/>
                    </a:moveTo>
                    <a:cubicBezTo>
                      <a:pt x="3013336" y="0"/>
                      <a:pt x="3882452" y="887590"/>
                      <a:pt x="3882452" y="1982488"/>
                    </a:cubicBezTo>
                    <a:cubicBezTo>
                      <a:pt x="3882452" y="3077386"/>
                      <a:pt x="3013336" y="3964976"/>
                      <a:pt x="1941226" y="3964976"/>
                    </a:cubicBezTo>
                    <a:cubicBezTo>
                      <a:pt x="869116" y="3964976"/>
                      <a:pt x="0" y="3077386"/>
                      <a:pt x="0" y="1982488"/>
                    </a:cubicBezTo>
                    <a:cubicBezTo>
                      <a:pt x="0" y="887590"/>
                      <a:pt x="869116" y="0"/>
                      <a:pt x="1941226" y="0"/>
                    </a:cubicBezTo>
                    <a:close/>
                    <a:moveTo>
                      <a:pt x="1941226" y="163782"/>
                    </a:moveTo>
                    <a:cubicBezTo>
                      <a:pt x="960874" y="163782"/>
                      <a:pt x="166141" y="977923"/>
                      <a:pt x="166141" y="1982216"/>
                    </a:cubicBezTo>
                    <a:cubicBezTo>
                      <a:pt x="166141" y="2986509"/>
                      <a:pt x="960874" y="3800650"/>
                      <a:pt x="1941226" y="3800650"/>
                    </a:cubicBezTo>
                    <a:cubicBezTo>
                      <a:pt x="2921578" y="3800650"/>
                      <a:pt x="3716311" y="2986509"/>
                      <a:pt x="3716311" y="1982216"/>
                    </a:cubicBezTo>
                    <a:cubicBezTo>
                      <a:pt x="3716311" y="977923"/>
                      <a:pt x="2921578" y="163782"/>
                      <a:pt x="1941226" y="163782"/>
                    </a:cubicBezTo>
                    <a:close/>
                  </a:path>
                </a:pathLst>
              </a:custGeom>
              <a:solidFill>
                <a:schemeClr val="bg1"/>
              </a:solidFill>
              <a:ln w="6350" cap="flat" cmpd="sng" algn="ctr">
                <a:solidFill>
                  <a:schemeClr val="tx2"/>
                </a:solidFill>
                <a:prstDash val="solid"/>
                <a:round/>
                <a:headEnd type="none" w="med" len="med"/>
                <a:tailEnd type="none" w="med" len="med"/>
              </a:ln>
              <a:effectLst>
                <a:glow rad="139700">
                  <a:schemeClr val="bg1">
                    <a:lumMod val="75000"/>
                    <a:alpha val="40000"/>
                  </a:schemeClr>
                </a:glow>
                <a:softEdge rad="12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pic>
            <p:nvPicPr>
              <p:cNvPr id="5" name="Content Placeholder 4" descr="Diagram&#10;&#10;Description automatically generated">
                <a:extLst>
                  <a:ext uri="{FF2B5EF4-FFF2-40B4-BE49-F238E27FC236}">
                    <a16:creationId xmlns:a16="http://schemas.microsoft.com/office/drawing/2014/main" id="{D2B6C9D7-82BC-C944-83CB-E45AAC4513A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6478" t="32135" r="35628" b="27406"/>
              <a:stretch/>
            </p:blipFill>
            <p:spPr bwMode="gray">
              <a:xfrm>
                <a:off x="4570988" y="1853693"/>
                <a:ext cx="3202424" cy="3237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7">
                <a:extLst>
                  <a:ext uri="{FF2B5EF4-FFF2-40B4-BE49-F238E27FC236}">
                    <a16:creationId xmlns:a16="http://schemas.microsoft.com/office/drawing/2014/main" id="{040AE56F-6CED-AF4F-8E26-4479E2EEF893}"/>
                  </a:ext>
                </a:extLst>
              </p:cNvPr>
              <p:cNvSpPr/>
              <p:nvPr/>
            </p:nvSpPr>
            <p:spPr bwMode="auto">
              <a:xfrm>
                <a:off x="4230974" y="1490143"/>
                <a:ext cx="3882452" cy="3964976"/>
              </a:xfrm>
              <a:custGeom>
                <a:avLst/>
                <a:gdLst>
                  <a:gd name="connsiteX0" fmla="*/ 1941226 w 3882452"/>
                  <a:gd name="connsiteY0" fmla="*/ 0 h 3964976"/>
                  <a:gd name="connsiteX1" fmla="*/ 3882452 w 3882452"/>
                  <a:gd name="connsiteY1" fmla="*/ 1982488 h 3964976"/>
                  <a:gd name="connsiteX2" fmla="*/ 1941226 w 3882452"/>
                  <a:gd name="connsiteY2" fmla="*/ 3964976 h 3964976"/>
                  <a:gd name="connsiteX3" fmla="*/ 0 w 3882452"/>
                  <a:gd name="connsiteY3" fmla="*/ 1982488 h 3964976"/>
                  <a:gd name="connsiteX4" fmla="*/ 1941226 w 3882452"/>
                  <a:gd name="connsiteY4" fmla="*/ 0 h 3964976"/>
                  <a:gd name="connsiteX5" fmla="*/ 1941226 w 3882452"/>
                  <a:gd name="connsiteY5" fmla="*/ 163782 h 3964976"/>
                  <a:gd name="connsiteX6" fmla="*/ 166141 w 3882452"/>
                  <a:gd name="connsiteY6" fmla="*/ 1982216 h 3964976"/>
                  <a:gd name="connsiteX7" fmla="*/ 1941226 w 3882452"/>
                  <a:gd name="connsiteY7" fmla="*/ 3800650 h 3964976"/>
                  <a:gd name="connsiteX8" fmla="*/ 3716311 w 3882452"/>
                  <a:gd name="connsiteY8" fmla="*/ 1982216 h 3964976"/>
                  <a:gd name="connsiteX9" fmla="*/ 1941226 w 3882452"/>
                  <a:gd name="connsiteY9" fmla="*/ 163782 h 396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2452" h="3964976">
                    <a:moveTo>
                      <a:pt x="1941226" y="0"/>
                    </a:moveTo>
                    <a:cubicBezTo>
                      <a:pt x="3013336" y="0"/>
                      <a:pt x="3882452" y="887590"/>
                      <a:pt x="3882452" y="1982488"/>
                    </a:cubicBezTo>
                    <a:cubicBezTo>
                      <a:pt x="3882452" y="3077386"/>
                      <a:pt x="3013336" y="3964976"/>
                      <a:pt x="1941226" y="3964976"/>
                    </a:cubicBezTo>
                    <a:cubicBezTo>
                      <a:pt x="869116" y="3964976"/>
                      <a:pt x="0" y="3077386"/>
                      <a:pt x="0" y="1982488"/>
                    </a:cubicBezTo>
                    <a:cubicBezTo>
                      <a:pt x="0" y="887590"/>
                      <a:pt x="869116" y="0"/>
                      <a:pt x="1941226" y="0"/>
                    </a:cubicBezTo>
                    <a:close/>
                    <a:moveTo>
                      <a:pt x="1941226" y="163782"/>
                    </a:moveTo>
                    <a:cubicBezTo>
                      <a:pt x="960874" y="163782"/>
                      <a:pt x="166141" y="977923"/>
                      <a:pt x="166141" y="1982216"/>
                    </a:cubicBezTo>
                    <a:cubicBezTo>
                      <a:pt x="166141" y="2986509"/>
                      <a:pt x="960874" y="3800650"/>
                      <a:pt x="1941226" y="3800650"/>
                    </a:cubicBezTo>
                    <a:cubicBezTo>
                      <a:pt x="2921578" y="3800650"/>
                      <a:pt x="3716311" y="2986509"/>
                      <a:pt x="3716311" y="1982216"/>
                    </a:cubicBezTo>
                    <a:cubicBezTo>
                      <a:pt x="3716311" y="977923"/>
                      <a:pt x="2921578" y="163782"/>
                      <a:pt x="1941226" y="163782"/>
                    </a:cubicBezTo>
                    <a:close/>
                  </a:path>
                </a:pathLst>
              </a:custGeom>
              <a:solidFill>
                <a:schemeClr val="accent1">
                  <a:lumMod val="60000"/>
                  <a:lumOff val="40000"/>
                </a:schemeClr>
              </a:solidFill>
              <a:ln w="6350" cap="flat" cmpd="sng" algn="ctr">
                <a:solidFill>
                  <a:schemeClr val="tx2"/>
                </a:solidFill>
                <a:prstDash val="solid"/>
                <a:round/>
                <a:headEnd type="none" w="med" len="med"/>
                <a:tailEnd type="none" w="med" len="med"/>
              </a:ln>
              <a:effectLst>
                <a:glow rad="139700">
                  <a:schemeClr val="bg1">
                    <a:lumMod val="75000"/>
                    <a:alpha val="40000"/>
                  </a:schemeClr>
                </a:glow>
                <a:softEdge rad="12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nvGrpSpPr>
              <p:cNvPr id="12" name="Group 11">
                <a:extLst>
                  <a:ext uri="{FF2B5EF4-FFF2-40B4-BE49-F238E27FC236}">
                    <a16:creationId xmlns:a16="http://schemas.microsoft.com/office/drawing/2014/main" id="{66688084-2471-F342-B528-69EC4C450BA5}"/>
                  </a:ext>
                </a:extLst>
              </p:cNvPr>
              <p:cNvGrpSpPr/>
              <p:nvPr/>
            </p:nvGrpSpPr>
            <p:grpSpPr>
              <a:xfrm>
                <a:off x="6044784" y="1427217"/>
                <a:ext cx="254832" cy="254832"/>
                <a:chOff x="1259175" y="4182257"/>
                <a:chExt cx="359764" cy="359764"/>
              </a:xfrm>
            </p:grpSpPr>
            <p:sp>
              <p:nvSpPr>
                <p:cNvPr id="10" name="Oval 9">
                  <a:extLst>
                    <a:ext uri="{FF2B5EF4-FFF2-40B4-BE49-F238E27FC236}">
                      <a16:creationId xmlns:a16="http://schemas.microsoft.com/office/drawing/2014/main" id="{683EA6CA-4CF5-0D49-A3A6-EBA433506574}"/>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1" name="Oval 10">
                  <a:extLst>
                    <a:ext uri="{FF2B5EF4-FFF2-40B4-BE49-F238E27FC236}">
                      <a16:creationId xmlns:a16="http://schemas.microsoft.com/office/drawing/2014/main" id="{86C1709A-EDFC-A54D-85A7-D06A41073401}"/>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13" name="Group 12">
                <a:extLst>
                  <a:ext uri="{FF2B5EF4-FFF2-40B4-BE49-F238E27FC236}">
                    <a16:creationId xmlns:a16="http://schemas.microsoft.com/office/drawing/2014/main" id="{0AAA6174-CF46-DF46-9860-BCB83BEB6713}"/>
                  </a:ext>
                </a:extLst>
              </p:cNvPr>
              <p:cNvGrpSpPr/>
              <p:nvPr/>
            </p:nvGrpSpPr>
            <p:grpSpPr>
              <a:xfrm>
                <a:off x="7413709" y="2074292"/>
                <a:ext cx="254832" cy="254832"/>
                <a:chOff x="1259175" y="4182257"/>
                <a:chExt cx="359764" cy="359764"/>
              </a:xfrm>
            </p:grpSpPr>
            <p:sp>
              <p:nvSpPr>
                <p:cNvPr id="14" name="Oval 13">
                  <a:extLst>
                    <a:ext uri="{FF2B5EF4-FFF2-40B4-BE49-F238E27FC236}">
                      <a16:creationId xmlns:a16="http://schemas.microsoft.com/office/drawing/2014/main" id="{AC6DE3A8-FF8A-F94E-B730-D2455E9D8FD1}"/>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5" name="Oval 14">
                  <a:extLst>
                    <a:ext uri="{FF2B5EF4-FFF2-40B4-BE49-F238E27FC236}">
                      <a16:creationId xmlns:a16="http://schemas.microsoft.com/office/drawing/2014/main" id="{A83F2F72-9A84-A34B-9EDA-3DCB6E013C4A}"/>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16" name="Group 15">
                <a:extLst>
                  <a:ext uri="{FF2B5EF4-FFF2-40B4-BE49-F238E27FC236}">
                    <a16:creationId xmlns:a16="http://schemas.microsoft.com/office/drawing/2014/main" id="{2798839D-A22B-E645-9634-ED2B251DC127}"/>
                  </a:ext>
                </a:extLst>
              </p:cNvPr>
              <p:cNvGrpSpPr/>
              <p:nvPr/>
            </p:nvGrpSpPr>
            <p:grpSpPr>
              <a:xfrm>
                <a:off x="7903683" y="3345214"/>
                <a:ext cx="254832" cy="254832"/>
                <a:chOff x="1259175" y="4182257"/>
                <a:chExt cx="359764" cy="359764"/>
              </a:xfrm>
            </p:grpSpPr>
            <p:sp>
              <p:nvSpPr>
                <p:cNvPr id="17" name="Oval 16">
                  <a:extLst>
                    <a:ext uri="{FF2B5EF4-FFF2-40B4-BE49-F238E27FC236}">
                      <a16:creationId xmlns:a16="http://schemas.microsoft.com/office/drawing/2014/main" id="{A6B22FCE-7ACD-194B-9A01-C5E0462CECAC}"/>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8" name="Oval 17">
                  <a:extLst>
                    <a:ext uri="{FF2B5EF4-FFF2-40B4-BE49-F238E27FC236}">
                      <a16:creationId xmlns:a16="http://schemas.microsoft.com/office/drawing/2014/main" id="{FA5A0E58-5F5F-0549-AD43-95BDFE3247C5}"/>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19" name="Group 18">
                <a:extLst>
                  <a:ext uri="{FF2B5EF4-FFF2-40B4-BE49-F238E27FC236}">
                    <a16:creationId xmlns:a16="http://schemas.microsoft.com/office/drawing/2014/main" id="{C27C00FE-9B83-AC40-AD27-194CDF66DD9F}"/>
                  </a:ext>
                </a:extLst>
              </p:cNvPr>
              <p:cNvGrpSpPr/>
              <p:nvPr/>
            </p:nvGrpSpPr>
            <p:grpSpPr>
              <a:xfrm>
                <a:off x="4636898" y="2079865"/>
                <a:ext cx="254832" cy="254832"/>
                <a:chOff x="1259175" y="4182257"/>
                <a:chExt cx="359764" cy="359764"/>
              </a:xfrm>
            </p:grpSpPr>
            <p:sp>
              <p:nvSpPr>
                <p:cNvPr id="20" name="Oval 19">
                  <a:extLst>
                    <a:ext uri="{FF2B5EF4-FFF2-40B4-BE49-F238E27FC236}">
                      <a16:creationId xmlns:a16="http://schemas.microsoft.com/office/drawing/2014/main" id="{2E52DBFD-373D-3A43-8D09-7B96931E0A5A}"/>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1" name="Oval 20">
                  <a:extLst>
                    <a:ext uri="{FF2B5EF4-FFF2-40B4-BE49-F238E27FC236}">
                      <a16:creationId xmlns:a16="http://schemas.microsoft.com/office/drawing/2014/main" id="{814885D1-79E2-4146-A0F5-FA190383EC69}"/>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22" name="Group 21">
                <a:extLst>
                  <a:ext uri="{FF2B5EF4-FFF2-40B4-BE49-F238E27FC236}">
                    <a16:creationId xmlns:a16="http://schemas.microsoft.com/office/drawing/2014/main" id="{3D728944-EAC1-E541-9A0D-3BA1811F2420}"/>
                  </a:ext>
                </a:extLst>
              </p:cNvPr>
              <p:cNvGrpSpPr/>
              <p:nvPr/>
            </p:nvGrpSpPr>
            <p:grpSpPr>
              <a:xfrm>
                <a:off x="4167504" y="3347459"/>
                <a:ext cx="254832" cy="254832"/>
                <a:chOff x="1259175" y="4182257"/>
                <a:chExt cx="359764" cy="359764"/>
              </a:xfrm>
            </p:grpSpPr>
            <p:sp>
              <p:nvSpPr>
                <p:cNvPr id="23" name="Oval 22">
                  <a:extLst>
                    <a:ext uri="{FF2B5EF4-FFF2-40B4-BE49-F238E27FC236}">
                      <a16:creationId xmlns:a16="http://schemas.microsoft.com/office/drawing/2014/main" id="{BEC33556-8BB0-CF48-AC62-B44F56BC2EB3}"/>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4" name="Oval 23">
                  <a:extLst>
                    <a:ext uri="{FF2B5EF4-FFF2-40B4-BE49-F238E27FC236}">
                      <a16:creationId xmlns:a16="http://schemas.microsoft.com/office/drawing/2014/main" id="{25E6DEC9-9C99-154A-A47E-2A43BBDD298A}"/>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28" name="Group 27">
                <a:extLst>
                  <a:ext uri="{FF2B5EF4-FFF2-40B4-BE49-F238E27FC236}">
                    <a16:creationId xmlns:a16="http://schemas.microsoft.com/office/drawing/2014/main" id="{FA24890B-6650-1744-BA81-540C1121BB5B}"/>
                  </a:ext>
                </a:extLst>
              </p:cNvPr>
              <p:cNvGrpSpPr/>
              <p:nvPr/>
            </p:nvGrpSpPr>
            <p:grpSpPr>
              <a:xfrm>
                <a:off x="7413709" y="4606144"/>
                <a:ext cx="254832" cy="254832"/>
                <a:chOff x="1259175" y="4182257"/>
                <a:chExt cx="359764" cy="359764"/>
              </a:xfrm>
            </p:grpSpPr>
            <p:sp>
              <p:nvSpPr>
                <p:cNvPr id="29" name="Oval 28">
                  <a:extLst>
                    <a:ext uri="{FF2B5EF4-FFF2-40B4-BE49-F238E27FC236}">
                      <a16:creationId xmlns:a16="http://schemas.microsoft.com/office/drawing/2014/main" id="{4C0BBE6F-43E2-834E-BDFF-9ED22D792FEC}"/>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0" name="Oval 29">
                  <a:extLst>
                    <a:ext uri="{FF2B5EF4-FFF2-40B4-BE49-F238E27FC236}">
                      <a16:creationId xmlns:a16="http://schemas.microsoft.com/office/drawing/2014/main" id="{1B308545-C9C2-9B45-8E2D-765BA3DB51E1}"/>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nvGrpSpPr>
              <p:cNvPr id="31" name="Group 30">
                <a:extLst>
                  <a:ext uri="{FF2B5EF4-FFF2-40B4-BE49-F238E27FC236}">
                    <a16:creationId xmlns:a16="http://schemas.microsoft.com/office/drawing/2014/main" id="{40793197-1689-374F-ACE4-AEA41C519236}"/>
                  </a:ext>
                </a:extLst>
              </p:cNvPr>
              <p:cNvGrpSpPr/>
              <p:nvPr/>
            </p:nvGrpSpPr>
            <p:grpSpPr>
              <a:xfrm>
                <a:off x="4614296" y="4610231"/>
                <a:ext cx="254832" cy="254832"/>
                <a:chOff x="1259175" y="4182257"/>
                <a:chExt cx="359764" cy="359764"/>
              </a:xfrm>
            </p:grpSpPr>
            <p:sp>
              <p:nvSpPr>
                <p:cNvPr id="32" name="Oval 31">
                  <a:extLst>
                    <a:ext uri="{FF2B5EF4-FFF2-40B4-BE49-F238E27FC236}">
                      <a16:creationId xmlns:a16="http://schemas.microsoft.com/office/drawing/2014/main" id="{5913D83D-5E6F-224F-979B-923DD3E98761}"/>
                    </a:ext>
                  </a:extLst>
                </p:cNvPr>
                <p:cNvSpPr/>
                <p:nvPr/>
              </p:nvSpPr>
              <p:spPr bwMode="auto">
                <a:xfrm>
                  <a:off x="1259175" y="4182257"/>
                  <a:ext cx="359764" cy="359764"/>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3" name="Oval 32">
                  <a:extLst>
                    <a:ext uri="{FF2B5EF4-FFF2-40B4-BE49-F238E27FC236}">
                      <a16:creationId xmlns:a16="http://schemas.microsoft.com/office/drawing/2014/main" id="{82262930-2048-E745-BEFB-81EDA590BD79}"/>
                    </a:ext>
                  </a:extLst>
                </p:cNvPr>
                <p:cNvSpPr/>
                <p:nvPr/>
              </p:nvSpPr>
              <p:spPr bwMode="auto">
                <a:xfrm>
                  <a:off x="1319136" y="4249713"/>
                  <a:ext cx="239842" cy="224852"/>
                </a:xfrm>
                <a:prstGeom prst="ellipse">
                  <a:avLst/>
                </a:prstGeom>
                <a:solidFill>
                  <a:srgbClr val="F46E00"/>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grpSp>
        <p:cxnSp>
          <p:nvCxnSpPr>
            <p:cNvPr id="42" name="Straight Connector 41">
              <a:extLst>
                <a:ext uri="{FF2B5EF4-FFF2-40B4-BE49-F238E27FC236}">
                  <a16:creationId xmlns:a16="http://schemas.microsoft.com/office/drawing/2014/main" id="{16BC9067-0ACF-D847-89CB-85ECA8329C80}"/>
                </a:ext>
              </a:extLst>
            </p:cNvPr>
            <p:cNvCxnSpPr/>
            <p:nvPr/>
          </p:nvCxnSpPr>
          <p:spPr bwMode="auto">
            <a:xfrm flipV="1">
              <a:off x="7823616" y="1868517"/>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Oval 46">
              <a:extLst>
                <a:ext uri="{FF2B5EF4-FFF2-40B4-BE49-F238E27FC236}">
                  <a16:creationId xmlns:a16="http://schemas.microsoft.com/office/drawing/2014/main" id="{7EBA3BF9-77AD-2847-A6A5-2A4832A95BB9}"/>
                </a:ext>
              </a:extLst>
            </p:cNvPr>
            <p:cNvSpPr/>
            <p:nvPr/>
          </p:nvSpPr>
          <p:spPr bwMode="auto">
            <a:xfrm>
              <a:off x="10953989" y="1793337"/>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48" name="TextBox 47">
              <a:extLst>
                <a:ext uri="{FF2B5EF4-FFF2-40B4-BE49-F238E27FC236}">
                  <a16:creationId xmlns:a16="http://schemas.microsoft.com/office/drawing/2014/main" id="{47781142-4D56-414E-B60F-8F1BD5EF1DE6}"/>
                </a:ext>
              </a:extLst>
            </p:cNvPr>
            <p:cNvSpPr txBox="1"/>
            <p:nvPr/>
          </p:nvSpPr>
          <p:spPr>
            <a:xfrm>
              <a:off x="8123308" y="994057"/>
              <a:ext cx="3146478" cy="892104"/>
            </a:xfrm>
            <a:prstGeom prst="rect">
              <a:avLst/>
            </a:prstGeom>
            <a:noFill/>
          </p:spPr>
          <p:txBody>
            <a:bodyPr wrap="square" rtlCol="0">
              <a:spAutoFit/>
            </a:bodyPr>
            <a:lstStyle/>
            <a:p>
              <a:pPr algn="l"/>
              <a:r>
                <a:rPr lang="en-US" b="1" baseline="0" dirty="0">
                  <a:solidFill>
                    <a:srgbClr val="000000"/>
                  </a:solidFill>
                  <a:ea typeface="+mj-ea"/>
                </a:rPr>
                <a:t>Best Practices and Standards</a:t>
              </a:r>
            </a:p>
            <a:p>
              <a:pPr marL="285750" indent="-285750" algn="l">
                <a:buFont typeface="Arial" panose="020B0604020202020204" pitchFamily="34" charset="0"/>
                <a:buChar char="•"/>
              </a:pPr>
              <a:r>
                <a:rPr lang="en-US" sz="1200" dirty="0">
                  <a:solidFill>
                    <a:srgbClr val="000000"/>
                  </a:solidFill>
                  <a:ea typeface="+mj-ea"/>
                </a:rPr>
                <a:t>LTI is following known method, techniques or proven processes used to achieve an end goal.</a:t>
              </a:r>
            </a:p>
          </p:txBody>
        </p:sp>
        <p:cxnSp>
          <p:nvCxnSpPr>
            <p:cNvPr id="49" name="Straight Connector 48">
              <a:extLst>
                <a:ext uri="{FF2B5EF4-FFF2-40B4-BE49-F238E27FC236}">
                  <a16:creationId xmlns:a16="http://schemas.microsoft.com/office/drawing/2014/main" id="{364CC774-ECD1-424A-B170-55954AA7FC68}"/>
                </a:ext>
              </a:extLst>
            </p:cNvPr>
            <p:cNvCxnSpPr/>
            <p:nvPr/>
          </p:nvCxnSpPr>
          <p:spPr bwMode="auto">
            <a:xfrm flipV="1">
              <a:off x="7819869" y="3696080"/>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Oval 49">
              <a:extLst>
                <a:ext uri="{FF2B5EF4-FFF2-40B4-BE49-F238E27FC236}">
                  <a16:creationId xmlns:a16="http://schemas.microsoft.com/office/drawing/2014/main" id="{5ABDB23F-C892-CB42-B638-35E213CC55AB}"/>
                </a:ext>
              </a:extLst>
            </p:cNvPr>
            <p:cNvSpPr/>
            <p:nvPr/>
          </p:nvSpPr>
          <p:spPr bwMode="auto">
            <a:xfrm>
              <a:off x="10935252" y="3605910"/>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cxnSp>
          <p:nvCxnSpPr>
            <p:cNvPr id="51" name="Straight Connector 50">
              <a:extLst>
                <a:ext uri="{FF2B5EF4-FFF2-40B4-BE49-F238E27FC236}">
                  <a16:creationId xmlns:a16="http://schemas.microsoft.com/office/drawing/2014/main" id="{2BE9EA0C-ACD0-CB4F-8750-A57A35B77954}"/>
                </a:ext>
              </a:extLst>
            </p:cNvPr>
            <p:cNvCxnSpPr/>
            <p:nvPr/>
          </p:nvCxnSpPr>
          <p:spPr bwMode="auto">
            <a:xfrm flipV="1">
              <a:off x="7819869" y="5603147"/>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Oval 52">
              <a:extLst>
                <a:ext uri="{FF2B5EF4-FFF2-40B4-BE49-F238E27FC236}">
                  <a16:creationId xmlns:a16="http://schemas.microsoft.com/office/drawing/2014/main" id="{3721D674-C296-D742-914E-C83E109A498F}"/>
                </a:ext>
              </a:extLst>
            </p:cNvPr>
            <p:cNvSpPr/>
            <p:nvPr/>
          </p:nvSpPr>
          <p:spPr bwMode="auto">
            <a:xfrm>
              <a:off x="10935252" y="5527967"/>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55" name="TextBox 54">
              <a:extLst>
                <a:ext uri="{FF2B5EF4-FFF2-40B4-BE49-F238E27FC236}">
                  <a16:creationId xmlns:a16="http://schemas.microsoft.com/office/drawing/2014/main" id="{34DDB8E9-A938-7345-8256-F206A78EC37F}"/>
                </a:ext>
              </a:extLst>
            </p:cNvPr>
            <p:cNvSpPr txBox="1"/>
            <p:nvPr/>
          </p:nvSpPr>
          <p:spPr>
            <a:xfrm>
              <a:off x="8123308" y="2458610"/>
              <a:ext cx="2843039" cy="1261436"/>
            </a:xfrm>
            <a:prstGeom prst="rect">
              <a:avLst/>
            </a:prstGeom>
            <a:noFill/>
          </p:spPr>
          <p:txBody>
            <a:bodyPr wrap="square" rtlCol="0">
              <a:spAutoFit/>
            </a:bodyPr>
            <a:lstStyle/>
            <a:p>
              <a:pPr algn="l"/>
              <a:r>
                <a:rPr lang="en-US" b="1" baseline="0" dirty="0">
                  <a:solidFill>
                    <a:srgbClr val="000000"/>
                  </a:solidFill>
                  <a:ea typeface="+mj-ea"/>
                </a:rPr>
                <a:t>Re-usable components</a:t>
              </a:r>
            </a:p>
            <a:p>
              <a:pPr marL="285750" indent="-285750" algn="l">
                <a:buFont typeface="Arial" panose="020B0604020202020204" pitchFamily="34" charset="0"/>
                <a:buChar char="•"/>
              </a:pPr>
              <a:r>
                <a:rPr lang="en-US" sz="1200" dirty="0">
                  <a:solidFill>
                    <a:srgbClr val="000000"/>
                  </a:solidFill>
                  <a:ea typeface="+mj-ea"/>
                </a:rPr>
                <a:t>LTI is developing documents on 100+ custom connectors, re-usability which is planned to put for customer service to achieve the goals faster.</a:t>
              </a:r>
            </a:p>
          </p:txBody>
        </p:sp>
        <p:sp>
          <p:nvSpPr>
            <p:cNvPr id="56" name="TextBox 55">
              <a:extLst>
                <a:ext uri="{FF2B5EF4-FFF2-40B4-BE49-F238E27FC236}">
                  <a16:creationId xmlns:a16="http://schemas.microsoft.com/office/drawing/2014/main" id="{3C3A75E6-FF69-4D48-BCF2-2BA96A696BC6}"/>
                </a:ext>
              </a:extLst>
            </p:cNvPr>
            <p:cNvSpPr txBox="1"/>
            <p:nvPr/>
          </p:nvSpPr>
          <p:spPr>
            <a:xfrm>
              <a:off x="8099059" y="4711043"/>
              <a:ext cx="2891535" cy="892104"/>
            </a:xfrm>
            <a:prstGeom prst="rect">
              <a:avLst/>
            </a:prstGeom>
            <a:noFill/>
          </p:spPr>
          <p:txBody>
            <a:bodyPr wrap="square" rtlCol="0">
              <a:spAutoFit/>
            </a:bodyPr>
            <a:lstStyle/>
            <a:p>
              <a:pPr algn="l"/>
              <a:r>
                <a:rPr lang="en-US" b="1" baseline="0" dirty="0">
                  <a:solidFill>
                    <a:srgbClr val="000000"/>
                  </a:solidFill>
                  <a:ea typeface="+mj-ea"/>
                </a:rPr>
                <a:t>Standard Template Creation</a:t>
              </a:r>
            </a:p>
            <a:p>
              <a:pPr marL="285750" indent="-285750" algn="l">
                <a:buFont typeface="Arial" panose="020B0604020202020204" pitchFamily="34" charset="0"/>
                <a:buChar char="•"/>
              </a:pPr>
              <a:r>
                <a:rPr lang="en-US" sz="1200" dirty="0">
                  <a:solidFill>
                    <a:srgbClr val="000000"/>
                  </a:solidFill>
                  <a:ea typeface="+mj-ea"/>
                </a:rPr>
                <a:t>LTI has created required templates to execute the project with quality, which is used for all projects.</a:t>
              </a:r>
              <a:endParaRPr lang="en-US" sz="1400" baseline="0" dirty="0">
                <a:solidFill>
                  <a:srgbClr val="000000"/>
                </a:solidFill>
                <a:ea typeface="+mj-ea"/>
              </a:endParaRPr>
            </a:p>
          </p:txBody>
        </p:sp>
        <p:grpSp>
          <p:nvGrpSpPr>
            <p:cNvPr id="67" name="Group 66">
              <a:extLst>
                <a:ext uri="{FF2B5EF4-FFF2-40B4-BE49-F238E27FC236}">
                  <a16:creationId xmlns:a16="http://schemas.microsoft.com/office/drawing/2014/main" id="{241483EF-B573-2A4F-A06D-DE9309D39253}"/>
                </a:ext>
              </a:extLst>
            </p:cNvPr>
            <p:cNvGrpSpPr/>
            <p:nvPr/>
          </p:nvGrpSpPr>
          <p:grpSpPr>
            <a:xfrm>
              <a:off x="736709" y="1776179"/>
              <a:ext cx="3223969" cy="159270"/>
              <a:chOff x="359199" y="1911981"/>
              <a:chExt cx="3223969" cy="159270"/>
            </a:xfrm>
          </p:grpSpPr>
          <p:cxnSp>
            <p:nvCxnSpPr>
              <p:cNvPr id="63" name="Straight Connector 62">
                <a:extLst>
                  <a:ext uri="{FF2B5EF4-FFF2-40B4-BE49-F238E27FC236}">
                    <a16:creationId xmlns:a16="http://schemas.microsoft.com/office/drawing/2014/main" id="{CABE7EAC-3432-374B-A781-5417941904D4}"/>
                  </a:ext>
                </a:extLst>
              </p:cNvPr>
              <p:cNvCxnSpPr/>
              <p:nvPr/>
            </p:nvCxnSpPr>
            <p:spPr bwMode="auto">
              <a:xfrm flipV="1">
                <a:off x="436690" y="1987161"/>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Oval 63">
                <a:extLst>
                  <a:ext uri="{FF2B5EF4-FFF2-40B4-BE49-F238E27FC236}">
                    <a16:creationId xmlns:a16="http://schemas.microsoft.com/office/drawing/2014/main" id="{054CE4D3-65A2-8743-9B9A-E04C0EBD986B}"/>
                  </a:ext>
                </a:extLst>
              </p:cNvPr>
              <p:cNvSpPr/>
              <p:nvPr/>
            </p:nvSpPr>
            <p:spPr bwMode="auto">
              <a:xfrm>
                <a:off x="359199" y="1911981"/>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cxnSp>
          <p:nvCxnSpPr>
            <p:cNvPr id="65" name="Straight Connector 64">
              <a:extLst>
                <a:ext uri="{FF2B5EF4-FFF2-40B4-BE49-F238E27FC236}">
                  <a16:creationId xmlns:a16="http://schemas.microsoft.com/office/drawing/2014/main" id="{AC848841-D50C-9F46-A919-F76D2C3FD58F}"/>
                </a:ext>
              </a:extLst>
            </p:cNvPr>
            <p:cNvCxnSpPr/>
            <p:nvPr/>
          </p:nvCxnSpPr>
          <p:spPr bwMode="auto">
            <a:xfrm flipV="1">
              <a:off x="740435" y="3680619"/>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Oval 65">
              <a:extLst>
                <a:ext uri="{FF2B5EF4-FFF2-40B4-BE49-F238E27FC236}">
                  <a16:creationId xmlns:a16="http://schemas.microsoft.com/office/drawing/2014/main" id="{FAAC2BDE-74AA-1E4F-B5C7-789E8A48CA8D}"/>
                </a:ext>
              </a:extLst>
            </p:cNvPr>
            <p:cNvSpPr/>
            <p:nvPr/>
          </p:nvSpPr>
          <p:spPr bwMode="auto">
            <a:xfrm>
              <a:off x="661365" y="3603032"/>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cxnSp>
          <p:nvCxnSpPr>
            <p:cNvPr id="72" name="Straight Connector 71">
              <a:extLst>
                <a:ext uri="{FF2B5EF4-FFF2-40B4-BE49-F238E27FC236}">
                  <a16:creationId xmlns:a16="http://schemas.microsoft.com/office/drawing/2014/main" id="{5FEDFB09-9A52-4447-9DE6-9AF1E00CEC75}"/>
                </a:ext>
              </a:extLst>
            </p:cNvPr>
            <p:cNvCxnSpPr>
              <a:endCxn id="33" idx="4"/>
            </p:cNvCxnSpPr>
            <p:nvPr/>
          </p:nvCxnSpPr>
          <p:spPr bwMode="auto">
            <a:xfrm flipV="1">
              <a:off x="3849024" y="5025270"/>
              <a:ext cx="584378" cy="592712"/>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420E46BD-F1C0-CE44-B52A-348EBF194B23}"/>
                </a:ext>
              </a:extLst>
            </p:cNvPr>
            <p:cNvCxnSpPr/>
            <p:nvPr/>
          </p:nvCxnSpPr>
          <p:spPr bwMode="auto">
            <a:xfrm flipV="1">
              <a:off x="716344" y="5597988"/>
              <a:ext cx="3146478"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Oval 73">
              <a:extLst>
                <a:ext uri="{FF2B5EF4-FFF2-40B4-BE49-F238E27FC236}">
                  <a16:creationId xmlns:a16="http://schemas.microsoft.com/office/drawing/2014/main" id="{6AD33F69-5DC2-A84F-9EDA-C7A3CE7DF3C4}"/>
                </a:ext>
              </a:extLst>
            </p:cNvPr>
            <p:cNvSpPr/>
            <p:nvPr/>
          </p:nvSpPr>
          <p:spPr bwMode="auto">
            <a:xfrm>
              <a:off x="652406" y="5527910"/>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75" name="TextBox 74">
              <a:extLst>
                <a:ext uri="{FF2B5EF4-FFF2-40B4-BE49-F238E27FC236}">
                  <a16:creationId xmlns:a16="http://schemas.microsoft.com/office/drawing/2014/main" id="{217D9B73-9ED0-8841-9F35-536A0FE3D168}"/>
                </a:ext>
              </a:extLst>
            </p:cNvPr>
            <p:cNvSpPr txBox="1"/>
            <p:nvPr/>
          </p:nvSpPr>
          <p:spPr>
            <a:xfrm>
              <a:off x="557796" y="4202658"/>
              <a:ext cx="3215979" cy="1415324"/>
            </a:xfrm>
            <a:prstGeom prst="rect">
              <a:avLst/>
            </a:prstGeom>
            <a:noFill/>
          </p:spPr>
          <p:txBody>
            <a:bodyPr wrap="square" rtlCol="0">
              <a:spAutoFit/>
            </a:bodyPr>
            <a:lstStyle/>
            <a:p>
              <a:pPr algn="l"/>
              <a:r>
                <a:rPr lang="en-US" b="1" dirty="0">
                  <a:solidFill>
                    <a:srgbClr val="000000"/>
                  </a:solidFill>
                </a:rPr>
                <a:t>Certification Program</a:t>
              </a:r>
            </a:p>
            <a:p>
              <a:pPr marL="285750" indent="-285750" algn="l">
                <a:buFont typeface="Arial" panose="020B0604020202020204" pitchFamily="34" charset="0"/>
                <a:buChar char="•"/>
              </a:pPr>
              <a:r>
                <a:rPr lang="en-US" sz="1400" dirty="0">
                  <a:solidFill>
                    <a:srgbClr val="000000"/>
                  </a:solidFill>
                </a:rPr>
                <a:t>LTI has regular drive for certification program for different IDAM tool post training as per market trend and keep resources up to date.</a:t>
              </a:r>
            </a:p>
          </p:txBody>
        </p:sp>
        <p:sp>
          <p:nvSpPr>
            <p:cNvPr id="79" name="TextBox 78">
              <a:extLst>
                <a:ext uri="{FF2B5EF4-FFF2-40B4-BE49-F238E27FC236}">
                  <a16:creationId xmlns:a16="http://schemas.microsoft.com/office/drawing/2014/main" id="{B724CA8C-30F9-1649-9BF2-E87E200C2564}"/>
                </a:ext>
              </a:extLst>
            </p:cNvPr>
            <p:cNvSpPr txBox="1"/>
            <p:nvPr/>
          </p:nvSpPr>
          <p:spPr>
            <a:xfrm>
              <a:off x="597145" y="750699"/>
              <a:ext cx="3609067" cy="1076770"/>
            </a:xfrm>
            <a:prstGeom prst="rect">
              <a:avLst/>
            </a:prstGeom>
            <a:noFill/>
          </p:spPr>
          <p:txBody>
            <a:bodyPr wrap="square" rtlCol="0">
              <a:spAutoFit/>
            </a:bodyPr>
            <a:lstStyle/>
            <a:p>
              <a:pPr algn="l"/>
              <a:r>
                <a:rPr lang="en-US" b="1" baseline="0" dirty="0">
                  <a:solidFill>
                    <a:srgbClr val="000000"/>
                  </a:solidFill>
                  <a:ea typeface="+mj-ea"/>
                </a:rPr>
                <a:t>Knowledge and Skill management</a:t>
              </a:r>
            </a:p>
            <a:p>
              <a:pPr marL="285750" indent="-285750" algn="l">
                <a:buFont typeface="Arial" panose="020B0604020202020204" pitchFamily="34" charset="0"/>
                <a:buChar char="•"/>
              </a:pPr>
              <a:r>
                <a:rPr lang="en-US" sz="1200" dirty="0">
                  <a:solidFill>
                    <a:srgbClr val="000000"/>
                  </a:solidFill>
                  <a:ea typeface="+mj-ea"/>
                </a:rPr>
                <a:t>Planning</a:t>
              </a:r>
            </a:p>
            <a:p>
              <a:pPr marL="285750" indent="-285750" algn="l">
                <a:buFont typeface="Arial" panose="020B0604020202020204" pitchFamily="34" charset="0"/>
                <a:buChar char="•"/>
              </a:pPr>
              <a:r>
                <a:rPr lang="en-US" sz="1200" dirty="0">
                  <a:solidFill>
                    <a:srgbClr val="000000"/>
                  </a:solidFill>
                  <a:ea typeface="+mj-ea"/>
                </a:rPr>
                <a:t>Decision-making </a:t>
              </a:r>
            </a:p>
            <a:p>
              <a:pPr marL="285750" indent="-285750" algn="l">
                <a:buFont typeface="Arial" panose="020B0604020202020204" pitchFamily="34" charset="0"/>
                <a:buChar char="•"/>
              </a:pPr>
              <a:r>
                <a:rPr lang="en-US" sz="1200" dirty="0">
                  <a:solidFill>
                    <a:srgbClr val="000000"/>
                  </a:solidFill>
                  <a:ea typeface="+mj-ea"/>
                </a:rPr>
                <a:t>Problem-solving</a:t>
              </a:r>
            </a:p>
            <a:p>
              <a:pPr marL="285750" indent="-285750" algn="l">
                <a:buFont typeface="Arial" panose="020B0604020202020204" pitchFamily="34" charset="0"/>
                <a:buChar char="•"/>
              </a:pPr>
              <a:r>
                <a:rPr lang="en-US" sz="1200" dirty="0">
                  <a:solidFill>
                    <a:srgbClr val="000000"/>
                  </a:solidFill>
                  <a:ea typeface="+mj-ea"/>
                </a:rPr>
                <a:t>Motivating</a:t>
              </a:r>
            </a:p>
          </p:txBody>
        </p:sp>
        <p:sp>
          <p:nvSpPr>
            <p:cNvPr id="80" name="TextBox 79">
              <a:extLst>
                <a:ext uri="{FF2B5EF4-FFF2-40B4-BE49-F238E27FC236}">
                  <a16:creationId xmlns:a16="http://schemas.microsoft.com/office/drawing/2014/main" id="{81985765-2D48-FA40-9863-0AFEA5D845E9}"/>
                </a:ext>
              </a:extLst>
            </p:cNvPr>
            <p:cNvSpPr txBox="1"/>
            <p:nvPr/>
          </p:nvSpPr>
          <p:spPr>
            <a:xfrm>
              <a:off x="597145" y="2376617"/>
              <a:ext cx="3354734" cy="1261436"/>
            </a:xfrm>
            <a:prstGeom prst="rect">
              <a:avLst/>
            </a:prstGeom>
            <a:noFill/>
          </p:spPr>
          <p:txBody>
            <a:bodyPr wrap="square" rtlCol="0">
              <a:spAutoFit/>
            </a:bodyPr>
            <a:lstStyle/>
            <a:p>
              <a:pPr algn="l"/>
              <a:r>
                <a:rPr lang="en-US" b="1" dirty="0">
                  <a:solidFill>
                    <a:srgbClr val="000000"/>
                  </a:solidFill>
                </a:rPr>
                <a:t>Training Program</a:t>
              </a:r>
            </a:p>
            <a:p>
              <a:pPr marL="285750" indent="-285750" algn="l">
                <a:buFont typeface="Arial" panose="020B0604020202020204" pitchFamily="34" charset="0"/>
                <a:buChar char="•"/>
              </a:pPr>
              <a:r>
                <a:rPr lang="en-US" sz="1200" dirty="0">
                  <a:solidFill>
                    <a:srgbClr val="000000"/>
                  </a:solidFill>
                  <a:ea typeface="+mj-ea"/>
                </a:rPr>
                <a:t>LTI has been regularly providing training on IDAM tools as per customer demand or market trend and help team obtain certification either through our OEM vendor or from external agencies</a:t>
              </a:r>
              <a:endParaRPr lang="en-US" sz="1400" b="1" dirty="0">
                <a:solidFill>
                  <a:srgbClr val="000000"/>
                </a:solidFill>
              </a:endParaRPr>
            </a:p>
          </p:txBody>
        </p:sp>
        <p:sp>
          <p:nvSpPr>
            <p:cNvPr id="81" name="Oval 80">
              <a:extLst>
                <a:ext uri="{FF2B5EF4-FFF2-40B4-BE49-F238E27FC236}">
                  <a16:creationId xmlns:a16="http://schemas.microsoft.com/office/drawing/2014/main" id="{B4EFE1A8-65CD-624A-BE5A-3145920F4C50}"/>
                </a:ext>
              </a:extLst>
            </p:cNvPr>
            <p:cNvSpPr/>
            <p:nvPr/>
          </p:nvSpPr>
          <p:spPr bwMode="auto">
            <a:xfrm>
              <a:off x="8434516" y="816072"/>
              <a:ext cx="169888" cy="159270"/>
            </a:xfrm>
            <a:prstGeom prst="ellipse">
              <a:avLst/>
            </a:prstGeom>
            <a:solidFill>
              <a:schemeClr val="accent1">
                <a:lumMod val="60000"/>
                <a:lumOff val="40000"/>
              </a:schemeClr>
            </a:solidFill>
            <a:ln w="635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83" name="TextBox 82">
              <a:extLst>
                <a:ext uri="{FF2B5EF4-FFF2-40B4-BE49-F238E27FC236}">
                  <a16:creationId xmlns:a16="http://schemas.microsoft.com/office/drawing/2014/main" id="{C41102B8-E2FA-A14E-85BB-4BC2C1CA76E3}"/>
                </a:ext>
              </a:extLst>
            </p:cNvPr>
            <p:cNvSpPr txBox="1"/>
            <p:nvPr/>
          </p:nvSpPr>
          <p:spPr>
            <a:xfrm>
              <a:off x="5707536" y="52716"/>
              <a:ext cx="3685572" cy="892104"/>
            </a:xfrm>
            <a:prstGeom prst="rect">
              <a:avLst/>
            </a:prstGeom>
            <a:noFill/>
          </p:spPr>
          <p:txBody>
            <a:bodyPr wrap="square" rtlCol="0">
              <a:spAutoFit/>
            </a:bodyPr>
            <a:lstStyle/>
            <a:p>
              <a:pPr algn="l"/>
              <a:r>
                <a:rPr lang="en-US" b="1" baseline="0" dirty="0">
                  <a:solidFill>
                    <a:srgbClr val="000000"/>
                  </a:solidFill>
                  <a:ea typeface="+mj-ea"/>
                </a:rPr>
                <a:t>Domain Expertise</a:t>
              </a:r>
            </a:p>
            <a:p>
              <a:pPr marL="285750" indent="-285750" algn="l">
                <a:buFont typeface="Arial" panose="020B0604020202020204" pitchFamily="34" charset="0"/>
                <a:buChar char="•"/>
              </a:pPr>
              <a:r>
                <a:rPr lang="en-US" sz="1200" dirty="0">
                  <a:solidFill>
                    <a:srgbClr val="000000"/>
                  </a:solidFill>
                  <a:ea typeface="+mj-ea"/>
                </a:rPr>
                <a:t>LTI has many skilled resources, who has strong experience in providing customer services/support. </a:t>
              </a:r>
            </a:p>
          </p:txBody>
        </p:sp>
        <p:cxnSp>
          <p:nvCxnSpPr>
            <p:cNvPr id="84" name="Straight Connector 83">
              <a:extLst>
                <a:ext uri="{FF2B5EF4-FFF2-40B4-BE49-F238E27FC236}">
                  <a16:creationId xmlns:a16="http://schemas.microsoft.com/office/drawing/2014/main" id="{FC958A34-9D1C-E04D-A67D-59469C029A43}"/>
                </a:ext>
              </a:extLst>
            </p:cNvPr>
            <p:cNvCxnSpPr/>
            <p:nvPr/>
          </p:nvCxnSpPr>
          <p:spPr bwMode="auto">
            <a:xfrm flipV="1">
              <a:off x="5854700" y="907843"/>
              <a:ext cx="2594806" cy="1"/>
            </a:xfrm>
            <a:prstGeom prst="line">
              <a:avLst/>
            </a:prstGeom>
            <a:solidFill>
              <a:schemeClr val="folHlink"/>
            </a:solidFill>
            <a:ln w="41275" cap="flat" cmpd="dbl"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031110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19942" y="2945513"/>
            <a:ext cx="7508192" cy="553998"/>
          </a:xfrm>
        </p:spPr>
        <p:txBody>
          <a:bodyPr/>
          <a:lstStyle/>
          <a:p>
            <a:r>
              <a:rPr lang="en-IN" sz="3600" dirty="0"/>
              <a:t>LTI Execution Methodologies</a:t>
            </a:r>
          </a:p>
        </p:txBody>
      </p:sp>
    </p:spTree>
    <p:extLst>
      <p:ext uri="{BB962C8B-B14F-4D97-AF65-F5344CB8AC3E}">
        <p14:creationId xmlns:p14="http://schemas.microsoft.com/office/powerpoint/2010/main" val="31009877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19942" y="2945513"/>
            <a:ext cx="7508192" cy="553998"/>
          </a:xfrm>
        </p:spPr>
        <p:txBody>
          <a:bodyPr/>
          <a:lstStyle/>
          <a:p>
            <a:r>
              <a:rPr lang="en-IN" sz="3600" dirty="0"/>
              <a:t>LTI POV, IDAM Service Offering</a:t>
            </a:r>
          </a:p>
        </p:txBody>
      </p:sp>
    </p:spTree>
    <p:extLst>
      <p:ext uri="{BB962C8B-B14F-4D97-AF65-F5344CB8AC3E}">
        <p14:creationId xmlns:p14="http://schemas.microsoft.com/office/powerpoint/2010/main" val="1307300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p:cNvSpPr>
            <a:spLocks noGrp="1"/>
          </p:cNvSpPr>
          <p:nvPr>
            <p:ph type="title"/>
          </p:nvPr>
        </p:nvSpPr>
        <p:spPr>
          <a:xfrm>
            <a:off x="777474" y="105997"/>
            <a:ext cx="8675543" cy="399468"/>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 IDAM Program Delivery Approach</a:t>
            </a:r>
          </a:p>
        </p:txBody>
      </p:sp>
      <p:sp>
        <p:nvSpPr>
          <p:cNvPr id="88" name="Freeform 87">
            <a:extLst>
              <a:ext uri="{FF2B5EF4-FFF2-40B4-BE49-F238E27FC236}">
                <a16:creationId xmlns:a16="http://schemas.microsoft.com/office/drawing/2014/main" id="{420FCBFA-DF80-F24F-9F1C-1311B37A8301}"/>
              </a:ext>
            </a:extLst>
          </p:cNvPr>
          <p:cNvSpPr>
            <a:spLocks noChangeArrowheads="1"/>
          </p:cNvSpPr>
          <p:nvPr/>
        </p:nvSpPr>
        <p:spPr bwMode="auto">
          <a:xfrm>
            <a:off x="968286" y="1830982"/>
            <a:ext cx="2074014" cy="2074012"/>
          </a:xfrm>
          <a:custGeom>
            <a:avLst/>
            <a:gdLst>
              <a:gd name="connsiteX0" fmla="*/ 2130734 w 4261470"/>
              <a:gd name="connsiteY0" fmla="*/ 372908 h 4261467"/>
              <a:gd name="connsiteX1" fmla="*/ 1461433 w 4261470"/>
              <a:gd name="connsiteY1" fmla="*/ 504768 h 4261467"/>
              <a:gd name="connsiteX2" fmla="*/ 372909 w 4261470"/>
              <a:gd name="connsiteY2" fmla="*/ 2130735 h 4261467"/>
              <a:gd name="connsiteX3" fmla="*/ 2130734 w 4261470"/>
              <a:gd name="connsiteY3" fmla="*/ 3888561 h 4261467"/>
              <a:gd name="connsiteX4" fmla="*/ 3888560 w 4261470"/>
              <a:gd name="connsiteY4" fmla="*/ 2130735 h 4261467"/>
              <a:gd name="connsiteX5" fmla="*/ 2800945 w 4261470"/>
              <a:gd name="connsiteY5" fmla="*/ 504768 h 4261467"/>
              <a:gd name="connsiteX6" fmla="*/ 2130734 w 4261470"/>
              <a:gd name="connsiteY6" fmla="*/ 372908 h 4261467"/>
              <a:gd name="connsiteX7" fmla="*/ 2130280 w 4261470"/>
              <a:gd name="connsiteY7" fmla="*/ 0 h 4261467"/>
              <a:gd name="connsiteX8" fmla="*/ 4261470 w 4261470"/>
              <a:gd name="connsiteY8" fmla="*/ 2131189 h 4261467"/>
              <a:gd name="connsiteX9" fmla="*/ 2130280 w 4261470"/>
              <a:gd name="connsiteY9" fmla="*/ 4261467 h 4261467"/>
              <a:gd name="connsiteX10" fmla="*/ 0 w 4261470"/>
              <a:gd name="connsiteY10" fmla="*/ 2131189 h 4261467"/>
              <a:gd name="connsiteX11" fmla="*/ 2130280 w 4261470"/>
              <a:gd name="connsiteY11" fmla="*/ 0 h 426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1470" h="4261467">
                <a:moveTo>
                  <a:pt x="2130734" y="372908"/>
                </a:moveTo>
                <a:cubicBezTo>
                  <a:pt x="1893387" y="372908"/>
                  <a:pt x="1667862" y="420196"/>
                  <a:pt x="1461433" y="504768"/>
                </a:cubicBezTo>
                <a:cubicBezTo>
                  <a:pt x="822141" y="768487"/>
                  <a:pt x="372909" y="1397777"/>
                  <a:pt x="372909" y="2130735"/>
                </a:cubicBezTo>
                <a:cubicBezTo>
                  <a:pt x="372909" y="3101041"/>
                  <a:pt x="1160429" y="3888561"/>
                  <a:pt x="2130734" y="3888561"/>
                </a:cubicBezTo>
                <a:cubicBezTo>
                  <a:pt x="3101949" y="3888561"/>
                  <a:pt x="3888560" y="3101041"/>
                  <a:pt x="3888560" y="2130735"/>
                </a:cubicBezTo>
                <a:cubicBezTo>
                  <a:pt x="3888560" y="1397777"/>
                  <a:pt x="3439328" y="768487"/>
                  <a:pt x="2800945" y="504768"/>
                </a:cubicBezTo>
                <a:cubicBezTo>
                  <a:pt x="2593607" y="420196"/>
                  <a:pt x="2368082" y="372908"/>
                  <a:pt x="2130734" y="372908"/>
                </a:cubicBezTo>
                <a:close/>
                <a:moveTo>
                  <a:pt x="2130280" y="0"/>
                </a:moveTo>
                <a:cubicBezTo>
                  <a:pt x="3307301" y="0"/>
                  <a:pt x="4261470" y="954169"/>
                  <a:pt x="4261470" y="2131189"/>
                </a:cubicBezTo>
                <a:cubicBezTo>
                  <a:pt x="4261470" y="3307299"/>
                  <a:pt x="3307301" y="4261467"/>
                  <a:pt x="2130280" y="4261467"/>
                </a:cubicBezTo>
                <a:cubicBezTo>
                  <a:pt x="953259" y="4261467"/>
                  <a:pt x="0" y="3307299"/>
                  <a:pt x="0" y="2131189"/>
                </a:cubicBezTo>
                <a:cubicBezTo>
                  <a:pt x="0" y="954169"/>
                  <a:pt x="953259" y="0"/>
                  <a:pt x="2130280" y="0"/>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178"/>
          </a:p>
        </p:txBody>
      </p:sp>
      <p:sp>
        <p:nvSpPr>
          <p:cNvPr id="89" name="Freeform 88">
            <a:extLst>
              <a:ext uri="{FF2B5EF4-FFF2-40B4-BE49-F238E27FC236}">
                <a16:creationId xmlns:a16="http://schemas.microsoft.com/office/drawing/2014/main" id="{8CFEB98A-7265-FB44-83BD-0C8C0BB2EC42}"/>
              </a:ext>
            </a:extLst>
          </p:cNvPr>
          <p:cNvSpPr>
            <a:spLocks noChangeArrowheads="1"/>
          </p:cNvSpPr>
          <p:nvPr/>
        </p:nvSpPr>
        <p:spPr bwMode="auto">
          <a:xfrm>
            <a:off x="3042741" y="1830982"/>
            <a:ext cx="2074014" cy="2074014"/>
          </a:xfrm>
          <a:custGeom>
            <a:avLst/>
            <a:gdLst>
              <a:gd name="connsiteX0" fmla="*/ 2131188 w 4261468"/>
              <a:gd name="connsiteY0" fmla="*/ 372908 h 4261469"/>
              <a:gd name="connsiteX1" fmla="*/ 1461150 w 4261468"/>
              <a:gd name="connsiteY1" fmla="*/ 504768 h 4261469"/>
              <a:gd name="connsiteX2" fmla="*/ 372906 w 4261468"/>
              <a:gd name="connsiteY2" fmla="*/ 2130735 h 4261469"/>
              <a:gd name="connsiteX3" fmla="*/ 2131188 w 4261468"/>
              <a:gd name="connsiteY3" fmla="*/ 3888561 h 4261469"/>
              <a:gd name="connsiteX4" fmla="*/ 3888560 w 4261468"/>
              <a:gd name="connsiteY4" fmla="*/ 2130735 h 4261469"/>
              <a:gd name="connsiteX5" fmla="*/ 2800316 w 4261468"/>
              <a:gd name="connsiteY5" fmla="*/ 504768 h 4261469"/>
              <a:gd name="connsiteX6" fmla="*/ 2131188 w 4261468"/>
              <a:gd name="connsiteY6" fmla="*/ 372908 h 4261469"/>
              <a:gd name="connsiteX7" fmla="*/ 2131189 w 4261468"/>
              <a:gd name="connsiteY7" fmla="*/ 0 h 4261469"/>
              <a:gd name="connsiteX8" fmla="*/ 4261468 w 4261468"/>
              <a:gd name="connsiteY8" fmla="*/ 2131189 h 4261469"/>
              <a:gd name="connsiteX9" fmla="*/ 2131189 w 4261468"/>
              <a:gd name="connsiteY9" fmla="*/ 4261469 h 4261469"/>
              <a:gd name="connsiteX10" fmla="*/ 0 w 4261468"/>
              <a:gd name="connsiteY10" fmla="*/ 2131189 h 4261469"/>
              <a:gd name="connsiteX11" fmla="*/ 2131189 w 4261468"/>
              <a:gd name="connsiteY11" fmla="*/ 0 h 426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1468" h="4261469">
                <a:moveTo>
                  <a:pt x="2131188" y="372908"/>
                </a:moveTo>
                <a:cubicBezTo>
                  <a:pt x="1893902" y="372908"/>
                  <a:pt x="1667525" y="420196"/>
                  <a:pt x="1461150" y="504768"/>
                </a:cubicBezTo>
                <a:cubicBezTo>
                  <a:pt x="822932" y="768487"/>
                  <a:pt x="372906" y="1397777"/>
                  <a:pt x="372906" y="2130735"/>
                </a:cubicBezTo>
                <a:cubicBezTo>
                  <a:pt x="372906" y="3101041"/>
                  <a:pt x="1160224" y="3888561"/>
                  <a:pt x="2131188" y="3888561"/>
                </a:cubicBezTo>
                <a:cubicBezTo>
                  <a:pt x="3102152" y="3888561"/>
                  <a:pt x="3888560" y="3101041"/>
                  <a:pt x="3888560" y="2130735"/>
                </a:cubicBezTo>
                <a:cubicBezTo>
                  <a:pt x="3888560" y="1397777"/>
                  <a:pt x="3439444" y="768487"/>
                  <a:pt x="2800316" y="504768"/>
                </a:cubicBezTo>
                <a:cubicBezTo>
                  <a:pt x="2593941" y="420196"/>
                  <a:pt x="2368474" y="372908"/>
                  <a:pt x="2131188" y="372908"/>
                </a:cubicBezTo>
                <a:close/>
                <a:moveTo>
                  <a:pt x="2131189" y="0"/>
                </a:moveTo>
                <a:cubicBezTo>
                  <a:pt x="3308209" y="0"/>
                  <a:pt x="4261468" y="954169"/>
                  <a:pt x="4261468" y="2131189"/>
                </a:cubicBezTo>
                <a:cubicBezTo>
                  <a:pt x="4261468" y="3307300"/>
                  <a:pt x="3308209" y="4261469"/>
                  <a:pt x="2131189" y="4261469"/>
                </a:cubicBezTo>
                <a:cubicBezTo>
                  <a:pt x="954169" y="4261469"/>
                  <a:pt x="0" y="3307300"/>
                  <a:pt x="0" y="2131189"/>
                </a:cubicBezTo>
                <a:cubicBezTo>
                  <a:pt x="0" y="954169"/>
                  <a:pt x="954169" y="0"/>
                  <a:pt x="2131189" y="0"/>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178"/>
          </a:p>
        </p:txBody>
      </p:sp>
      <p:sp>
        <p:nvSpPr>
          <p:cNvPr id="90" name="Freeform 89">
            <a:extLst>
              <a:ext uri="{FF2B5EF4-FFF2-40B4-BE49-F238E27FC236}">
                <a16:creationId xmlns:a16="http://schemas.microsoft.com/office/drawing/2014/main" id="{6CC4C99D-3F55-4E48-8A83-EE30DAAB1B8F}"/>
              </a:ext>
            </a:extLst>
          </p:cNvPr>
          <p:cNvSpPr>
            <a:spLocks noChangeArrowheads="1"/>
          </p:cNvSpPr>
          <p:nvPr/>
        </p:nvSpPr>
        <p:spPr bwMode="auto">
          <a:xfrm>
            <a:off x="5115246" y="1830982"/>
            <a:ext cx="2074014" cy="2074014"/>
          </a:xfrm>
          <a:custGeom>
            <a:avLst/>
            <a:gdLst>
              <a:gd name="connsiteX0" fmla="*/ 2131642 w 4261468"/>
              <a:gd name="connsiteY0" fmla="*/ 372908 h 4261469"/>
              <a:gd name="connsiteX1" fmla="*/ 1460522 w 4261468"/>
              <a:gd name="connsiteY1" fmla="*/ 504768 h 4261469"/>
              <a:gd name="connsiteX2" fmla="*/ 372906 w 4261468"/>
              <a:gd name="connsiteY2" fmla="*/ 2130735 h 4261469"/>
              <a:gd name="connsiteX3" fmla="*/ 2131642 w 4261468"/>
              <a:gd name="connsiteY3" fmla="*/ 3888561 h 4261469"/>
              <a:gd name="connsiteX4" fmla="*/ 3888560 w 4261468"/>
              <a:gd name="connsiteY4" fmla="*/ 2130735 h 4261469"/>
              <a:gd name="connsiteX5" fmla="*/ 2800944 w 4261468"/>
              <a:gd name="connsiteY5" fmla="*/ 504768 h 4261469"/>
              <a:gd name="connsiteX6" fmla="*/ 2131642 w 4261468"/>
              <a:gd name="connsiteY6" fmla="*/ 372908 h 4261469"/>
              <a:gd name="connsiteX7" fmla="*/ 2131188 w 4261468"/>
              <a:gd name="connsiteY7" fmla="*/ 0 h 4261469"/>
              <a:gd name="connsiteX8" fmla="*/ 4261468 w 4261468"/>
              <a:gd name="connsiteY8" fmla="*/ 2131189 h 4261469"/>
              <a:gd name="connsiteX9" fmla="*/ 2131188 w 4261468"/>
              <a:gd name="connsiteY9" fmla="*/ 4261469 h 4261469"/>
              <a:gd name="connsiteX10" fmla="*/ 0 w 4261468"/>
              <a:gd name="connsiteY10" fmla="*/ 2131189 h 4261469"/>
              <a:gd name="connsiteX11" fmla="*/ 2131188 w 4261468"/>
              <a:gd name="connsiteY11" fmla="*/ 0 h 426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1468" h="4261469">
                <a:moveTo>
                  <a:pt x="2131642" y="372908"/>
                </a:moveTo>
                <a:cubicBezTo>
                  <a:pt x="1894295" y="372908"/>
                  <a:pt x="1667860" y="420196"/>
                  <a:pt x="1460522" y="504768"/>
                </a:cubicBezTo>
                <a:cubicBezTo>
                  <a:pt x="823048" y="768487"/>
                  <a:pt x="372906" y="1397777"/>
                  <a:pt x="372906" y="2130735"/>
                </a:cubicBezTo>
                <a:cubicBezTo>
                  <a:pt x="372906" y="3101041"/>
                  <a:pt x="1160427" y="3888561"/>
                  <a:pt x="2131642" y="3888561"/>
                </a:cubicBezTo>
                <a:cubicBezTo>
                  <a:pt x="3101948" y="3888561"/>
                  <a:pt x="3888560" y="3101041"/>
                  <a:pt x="3888560" y="2130735"/>
                </a:cubicBezTo>
                <a:cubicBezTo>
                  <a:pt x="3888560" y="1397777"/>
                  <a:pt x="3439327" y="768487"/>
                  <a:pt x="2800944" y="504768"/>
                </a:cubicBezTo>
                <a:cubicBezTo>
                  <a:pt x="2594515" y="420196"/>
                  <a:pt x="2368080" y="372908"/>
                  <a:pt x="2131642" y="372908"/>
                </a:cubicBezTo>
                <a:close/>
                <a:moveTo>
                  <a:pt x="2131188" y="0"/>
                </a:moveTo>
                <a:cubicBezTo>
                  <a:pt x="3307299" y="0"/>
                  <a:pt x="4261468" y="954169"/>
                  <a:pt x="4261468" y="2131189"/>
                </a:cubicBezTo>
                <a:cubicBezTo>
                  <a:pt x="4261468" y="3307300"/>
                  <a:pt x="3307299" y="4261469"/>
                  <a:pt x="2131188" y="4261469"/>
                </a:cubicBezTo>
                <a:cubicBezTo>
                  <a:pt x="954168" y="4261469"/>
                  <a:pt x="0" y="3307300"/>
                  <a:pt x="0" y="2131189"/>
                </a:cubicBezTo>
                <a:cubicBezTo>
                  <a:pt x="0" y="954169"/>
                  <a:pt x="954168" y="0"/>
                  <a:pt x="2131188" y="0"/>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178"/>
          </a:p>
        </p:txBody>
      </p:sp>
      <p:sp>
        <p:nvSpPr>
          <p:cNvPr id="91" name="Freeform 90">
            <a:extLst>
              <a:ext uri="{FF2B5EF4-FFF2-40B4-BE49-F238E27FC236}">
                <a16:creationId xmlns:a16="http://schemas.microsoft.com/office/drawing/2014/main" id="{183099DB-7301-FE41-BF66-A8CFF7948996}"/>
              </a:ext>
            </a:extLst>
          </p:cNvPr>
          <p:cNvSpPr>
            <a:spLocks noChangeArrowheads="1"/>
          </p:cNvSpPr>
          <p:nvPr/>
        </p:nvSpPr>
        <p:spPr bwMode="auto">
          <a:xfrm>
            <a:off x="9262231" y="1830982"/>
            <a:ext cx="2074014" cy="2074014"/>
          </a:xfrm>
          <a:custGeom>
            <a:avLst/>
            <a:gdLst>
              <a:gd name="connsiteX0" fmla="*/ 2130734 w 4261468"/>
              <a:gd name="connsiteY0" fmla="*/ 372908 h 4261469"/>
              <a:gd name="connsiteX1" fmla="*/ 1460522 w 4261468"/>
              <a:gd name="connsiteY1" fmla="*/ 504768 h 4261469"/>
              <a:gd name="connsiteX2" fmla="*/ 372908 w 4261468"/>
              <a:gd name="connsiteY2" fmla="*/ 2130735 h 4261469"/>
              <a:gd name="connsiteX3" fmla="*/ 2130734 w 4261468"/>
              <a:gd name="connsiteY3" fmla="*/ 3888563 h 4261469"/>
              <a:gd name="connsiteX4" fmla="*/ 3888558 w 4261468"/>
              <a:gd name="connsiteY4" fmla="*/ 2130735 h 4261469"/>
              <a:gd name="connsiteX5" fmla="*/ 2800034 w 4261468"/>
              <a:gd name="connsiteY5" fmla="*/ 504768 h 4261469"/>
              <a:gd name="connsiteX6" fmla="*/ 2130734 w 4261468"/>
              <a:gd name="connsiteY6" fmla="*/ 372908 h 4261469"/>
              <a:gd name="connsiteX7" fmla="*/ 2130734 w 4261468"/>
              <a:gd name="connsiteY7" fmla="*/ 0 h 4261469"/>
              <a:gd name="connsiteX8" fmla="*/ 4261468 w 4261468"/>
              <a:gd name="connsiteY8" fmla="*/ 2131189 h 4261469"/>
              <a:gd name="connsiteX9" fmla="*/ 2130734 w 4261468"/>
              <a:gd name="connsiteY9" fmla="*/ 4261469 h 4261469"/>
              <a:gd name="connsiteX10" fmla="*/ 0 w 4261468"/>
              <a:gd name="connsiteY10" fmla="*/ 2131189 h 4261469"/>
              <a:gd name="connsiteX11" fmla="*/ 2130734 w 4261468"/>
              <a:gd name="connsiteY11" fmla="*/ 0 h 426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1468" h="4261469">
                <a:moveTo>
                  <a:pt x="2130734" y="372908"/>
                </a:moveTo>
                <a:cubicBezTo>
                  <a:pt x="1893386" y="372908"/>
                  <a:pt x="1666952" y="420196"/>
                  <a:pt x="1460522" y="504768"/>
                </a:cubicBezTo>
                <a:cubicBezTo>
                  <a:pt x="822140" y="768488"/>
                  <a:pt x="372908" y="1397777"/>
                  <a:pt x="372908" y="2130735"/>
                </a:cubicBezTo>
                <a:cubicBezTo>
                  <a:pt x="372908" y="3101042"/>
                  <a:pt x="1159518" y="3888563"/>
                  <a:pt x="2130734" y="3888563"/>
                </a:cubicBezTo>
                <a:cubicBezTo>
                  <a:pt x="3101948" y="3888563"/>
                  <a:pt x="3888558" y="3101042"/>
                  <a:pt x="3888558" y="2130735"/>
                </a:cubicBezTo>
                <a:cubicBezTo>
                  <a:pt x="3888558" y="1397777"/>
                  <a:pt x="3439326" y="768488"/>
                  <a:pt x="2800034" y="504768"/>
                </a:cubicBezTo>
                <a:cubicBezTo>
                  <a:pt x="2593606" y="420196"/>
                  <a:pt x="2368080" y="372908"/>
                  <a:pt x="2130734" y="372908"/>
                </a:cubicBezTo>
                <a:close/>
                <a:moveTo>
                  <a:pt x="2130734" y="0"/>
                </a:moveTo>
                <a:cubicBezTo>
                  <a:pt x="3307504" y="0"/>
                  <a:pt x="4261468" y="954169"/>
                  <a:pt x="4261468" y="2131189"/>
                </a:cubicBezTo>
                <a:cubicBezTo>
                  <a:pt x="4261468" y="3307300"/>
                  <a:pt x="3307504" y="4261469"/>
                  <a:pt x="2130734" y="4261469"/>
                </a:cubicBezTo>
                <a:cubicBezTo>
                  <a:pt x="953964" y="4261469"/>
                  <a:pt x="0" y="3307300"/>
                  <a:pt x="0" y="2131189"/>
                </a:cubicBezTo>
                <a:cubicBezTo>
                  <a:pt x="0" y="954169"/>
                  <a:pt x="953964" y="0"/>
                  <a:pt x="2130734" y="0"/>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178"/>
          </a:p>
        </p:txBody>
      </p:sp>
      <p:sp>
        <p:nvSpPr>
          <p:cNvPr id="92" name="Freeform 91">
            <a:extLst>
              <a:ext uri="{FF2B5EF4-FFF2-40B4-BE49-F238E27FC236}">
                <a16:creationId xmlns:a16="http://schemas.microsoft.com/office/drawing/2014/main" id="{9192F1AB-5C83-E848-8055-23828365B2D3}"/>
              </a:ext>
            </a:extLst>
          </p:cNvPr>
          <p:cNvSpPr>
            <a:spLocks noChangeArrowheads="1"/>
          </p:cNvSpPr>
          <p:nvPr/>
        </p:nvSpPr>
        <p:spPr bwMode="auto">
          <a:xfrm>
            <a:off x="7189814" y="1830982"/>
            <a:ext cx="2074014" cy="2074014"/>
          </a:xfrm>
          <a:custGeom>
            <a:avLst/>
            <a:gdLst>
              <a:gd name="connsiteX0" fmla="*/ 2131642 w 4261468"/>
              <a:gd name="connsiteY0" fmla="*/ 372908 h 4261469"/>
              <a:gd name="connsiteX1" fmla="*/ 1460522 w 4261468"/>
              <a:gd name="connsiteY1" fmla="*/ 504768 h 4261469"/>
              <a:gd name="connsiteX2" fmla="*/ 372906 w 4261468"/>
              <a:gd name="connsiteY2" fmla="*/ 2130735 h 4261469"/>
              <a:gd name="connsiteX3" fmla="*/ 2131642 w 4261468"/>
              <a:gd name="connsiteY3" fmla="*/ 3888561 h 4261469"/>
              <a:gd name="connsiteX4" fmla="*/ 3888560 w 4261468"/>
              <a:gd name="connsiteY4" fmla="*/ 2130735 h 4261469"/>
              <a:gd name="connsiteX5" fmla="*/ 2800944 w 4261468"/>
              <a:gd name="connsiteY5" fmla="*/ 504768 h 4261469"/>
              <a:gd name="connsiteX6" fmla="*/ 2131642 w 4261468"/>
              <a:gd name="connsiteY6" fmla="*/ 372908 h 4261469"/>
              <a:gd name="connsiteX7" fmla="*/ 2131188 w 4261468"/>
              <a:gd name="connsiteY7" fmla="*/ 0 h 4261469"/>
              <a:gd name="connsiteX8" fmla="*/ 4261468 w 4261468"/>
              <a:gd name="connsiteY8" fmla="*/ 2131189 h 4261469"/>
              <a:gd name="connsiteX9" fmla="*/ 2131188 w 4261468"/>
              <a:gd name="connsiteY9" fmla="*/ 4261469 h 4261469"/>
              <a:gd name="connsiteX10" fmla="*/ 0 w 4261468"/>
              <a:gd name="connsiteY10" fmla="*/ 2131189 h 4261469"/>
              <a:gd name="connsiteX11" fmla="*/ 2131188 w 4261468"/>
              <a:gd name="connsiteY11" fmla="*/ 0 h 426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1468" h="4261469">
                <a:moveTo>
                  <a:pt x="2131642" y="372908"/>
                </a:moveTo>
                <a:cubicBezTo>
                  <a:pt x="1894295" y="372908"/>
                  <a:pt x="1667860" y="420196"/>
                  <a:pt x="1460522" y="504768"/>
                </a:cubicBezTo>
                <a:cubicBezTo>
                  <a:pt x="823048" y="768487"/>
                  <a:pt x="372906" y="1397777"/>
                  <a:pt x="372906" y="2130735"/>
                </a:cubicBezTo>
                <a:cubicBezTo>
                  <a:pt x="372906" y="3101041"/>
                  <a:pt x="1160427" y="3888561"/>
                  <a:pt x="2131642" y="3888561"/>
                </a:cubicBezTo>
                <a:cubicBezTo>
                  <a:pt x="3101948" y="3888561"/>
                  <a:pt x="3888560" y="3101041"/>
                  <a:pt x="3888560" y="2130735"/>
                </a:cubicBezTo>
                <a:cubicBezTo>
                  <a:pt x="3888560" y="1397777"/>
                  <a:pt x="3439326" y="768487"/>
                  <a:pt x="2800944" y="504768"/>
                </a:cubicBezTo>
                <a:cubicBezTo>
                  <a:pt x="2594516" y="420196"/>
                  <a:pt x="2368080" y="372908"/>
                  <a:pt x="2131642" y="372908"/>
                </a:cubicBezTo>
                <a:close/>
                <a:moveTo>
                  <a:pt x="2131188" y="0"/>
                </a:moveTo>
                <a:cubicBezTo>
                  <a:pt x="3307298" y="0"/>
                  <a:pt x="4261468" y="954169"/>
                  <a:pt x="4261468" y="2131189"/>
                </a:cubicBezTo>
                <a:cubicBezTo>
                  <a:pt x="4261468" y="3307300"/>
                  <a:pt x="3307298" y="4261469"/>
                  <a:pt x="2131188" y="4261469"/>
                </a:cubicBezTo>
                <a:cubicBezTo>
                  <a:pt x="954168" y="4261469"/>
                  <a:pt x="0" y="3307300"/>
                  <a:pt x="0" y="2131189"/>
                </a:cubicBezTo>
                <a:cubicBezTo>
                  <a:pt x="0" y="954169"/>
                  <a:pt x="954168" y="0"/>
                  <a:pt x="2131188" y="0"/>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178"/>
          </a:p>
        </p:txBody>
      </p:sp>
      <p:sp>
        <p:nvSpPr>
          <p:cNvPr id="93" name="Freeform 6">
            <a:extLst>
              <a:ext uri="{FF2B5EF4-FFF2-40B4-BE49-F238E27FC236}">
                <a16:creationId xmlns:a16="http://schemas.microsoft.com/office/drawing/2014/main" id="{50800C62-4327-B346-AD4B-DDACD37691BF}"/>
              </a:ext>
            </a:extLst>
          </p:cNvPr>
          <p:cNvSpPr>
            <a:spLocks noChangeArrowheads="1"/>
          </p:cNvSpPr>
          <p:nvPr/>
        </p:nvSpPr>
        <p:spPr bwMode="auto">
          <a:xfrm>
            <a:off x="952674" y="1815370"/>
            <a:ext cx="2105681" cy="2105680"/>
          </a:xfrm>
          <a:custGeom>
            <a:avLst/>
            <a:gdLst>
              <a:gd name="T0" fmla="*/ 856277 w 4759"/>
              <a:gd name="T1" fmla="*/ 1712552 h 4758"/>
              <a:gd name="T2" fmla="*/ 856277 w 4759"/>
              <a:gd name="T3" fmla="*/ 1712552 h 4758"/>
              <a:gd name="T4" fmla="*/ 250872 w 4759"/>
              <a:gd name="T5" fmla="*/ 1461627 h 4758"/>
              <a:gd name="T6" fmla="*/ 250872 w 4759"/>
              <a:gd name="T7" fmla="*/ 1461627 h 4758"/>
              <a:gd name="T8" fmla="*/ 0 w 4759"/>
              <a:gd name="T9" fmla="*/ 856456 h 4758"/>
              <a:gd name="T10" fmla="*/ 0 w 4759"/>
              <a:gd name="T11" fmla="*/ 856456 h 4758"/>
              <a:gd name="T12" fmla="*/ 250872 w 4759"/>
              <a:gd name="T13" fmla="*/ 250925 h 4758"/>
              <a:gd name="T14" fmla="*/ 250872 w 4759"/>
              <a:gd name="T15" fmla="*/ 250925 h 4758"/>
              <a:gd name="T16" fmla="*/ 856277 w 4759"/>
              <a:gd name="T17" fmla="*/ 0 h 4758"/>
              <a:gd name="T18" fmla="*/ 856277 w 4759"/>
              <a:gd name="T19" fmla="*/ 26280 h 4758"/>
              <a:gd name="T20" fmla="*/ 856277 w 4759"/>
              <a:gd name="T21" fmla="*/ 26280 h 4758"/>
              <a:gd name="T22" fmla="*/ 25915 w 4759"/>
              <a:gd name="T23" fmla="*/ 856456 h 4758"/>
              <a:gd name="T24" fmla="*/ 25915 w 4759"/>
              <a:gd name="T25" fmla="*/ 856456 h 4758"/>
              <a:gd name="T26" fmla="*/ 856277 w 4759"/>
              <a:gd name="T27" fmla="*/ 1686632 h 4758"/>
              <a:gd name="T28" fmla="*/ 856277 w 4759"/>
              <a:gd name="T29" fmla="*/ 1686632 h 4758"/>
              <a:gd name="T30" fmla="*/ 1686638 w 4759"/>
              <a:gd name="T31" fmla="*/ 856456 h 4758"/>
              <a:gd name="T32" fmla="*/ 1712553 w 4759"/>
              <a:gd name="T33" fmla="*/ 856456 h 4758"/>
              <a:gd name="T34" fmla="*/ 1712553 w 4759"/>
              <a:gd name="T35" fmla="*/ 856456 h 4758"/>
              <a:gd name="T36" fmla="*/ 1461681 w 4759"/>
              <a:gd name="T37" fmla="*/ 1461627 h 4758"/>
              <a:gd name="T38" fmla="*/ 1461681 w 4759"/>
              <a:gd name="T39" fmla="*/ 1461627 h 4758"/>
              <a:gd name="T40" fmla="*/ 856277 w 4759"/>
              <a:gd name="T41" fmla="*/ 1712552 h 47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759" h="4758">
                <a:moveTo>
                  <a:pt x="2379" y="4757"/>
                </a:moveTo>
                <a:lnTo>
                  <a:pt x="2379" y="4757"/>
                </a:lnTo>
                <a:cubicBezTo>
                  <a:pt x="1744" y="4757"/>
                  <a:pt x="1146" y="4509"/>
                  <a:pt x="697" y="4060"/>
                </a:cubicBezTo>
                <a:cubicBezTo>
                  <a:pt x="248" y="3611"/>
                  <a:pt x="0" y="3014"/>
                  <a:pt x="0" y="2379"/>
                </a:cubicBezTo>
                <a:cubicBezTo>
                  <a:pt x="0" y="1744"/>
                  <a:pt x="248" y="1146"/>
                  <a:pt x="697" y="697"/>
                </a:cubicBezTo>
                <a:cubicBezTo>
                  <a:pt x="1146" y="247"/>
                  <a:pt x="1744" y="0"/>
                  <a:pt x="2379" y="0"/>
                </a:cubicBezTo>
                <a:lnTo>
                  <a:pt x="2379" y="73"/>
                </a:lnTo>
                <a:cubicBezTo>
                  <a:pt x="1107" y="73"/>
                  <a:pt x="72" y="1107"/>
                  <a:pt x="72" y="2379"/>
                </a:cubicBezTo>
                <a:cubicBezTo>
                  <a:pt x="72" y="3650"/>
                  <a:pt x="1107" y="4685"/>
                  <a:pt x="2379" y="4685"/>
                </a:cubicBezTo>
                <a:cubicBezTo>
                  <a:pt x="3651" y="4685"/>
                  <a:pt x="4686" y="3650"/>
                  <a:pt x="4686" y="2379"/>
                </a:cubicBezTo>
                <a:lnTo>
                  <a:pt x="4758" y="2379"/>
                </a:lnTo>
                <a:cubicBezTo>
                  <a:pt x="4758" y="3014"/>
                  <a:pt x="4511" y="3611"/>
                  <a:pt x="4061" y="4060"/>
                </a:cubicBezTo>
                <a:cubicBezTo>
                  <a:pt x="3612" y="4509"/>
                  <a:pt x="3015" y="4757"/>
                  <a:pt x="2379" y="4757"/>
                </a:cubicBezTo>
              </a:path>
            </a:pathLst>
          </a:custGeom>
          <a:solidFill>
            <a:schemeClr val="accent1"/>
          </a:solidFill>
          <a:ln>
            <a:noFill/>
          </a:ln>
          <a:effectLst/>
        </p:spPr>
        <p:txBody>
          <a:bodyPr wrap="none" anchor="ctr"/>
          <a:lstStyle/>
          <a:p>
            <a:endParaRPr lang="en-US" sz="3178"/>
          </a:p>
        </p:txBody>
      </p:sp>
      <p:sp>
        <p:nvSpPr>
          <p:cNvPr id="94" name="Freeform 10">
            <a:extLst>
              <a:ext uri="{FF2B5EF4-FFF2-40B4-BE49-F238E27FC236}">
                <a16:creationId xmlns:a16="http://schemas.microsoft.com/office/drawing/2014/main" id="{C5655DDF-86E8-0C43-83E5-CC460233011E}"/>
              </a:ext>
            </a:extLst>
          </p:cNvPr>
          <p:cNvSpPr>
            <a:spLocks noChangeArrowheads="1"/>
          </p:cNvSpPr>
          <p:nvPr/>
        </p:nvSpPr>
        <p:spPr bwMode="auto">
          <a:xfrm>
            <a:off x="2006490" y="1770486"/>
            <a:ext cx="105382" cy="120994"/>
          </a:xfrm>
          <a:custGeom>
            <a:avLst/>
            <a:gdLst>
              <a:gd name="T0" fmla="*/ 85363 w 237"/>
              <a:gd name="T1" fmla="*/ 48853 h 274"/>
              <a:gd name="T2" fmla="*/ 0 w 237"/>
              <a:gd name="T3" fmla="*/ 0 h 274"/>
              <a:gd name="T4" fmla="*/ 0 w 237"/>
              <a:gd name="T5" fmla="*/ 48853 h 274"/>
              <a:gd name="T6" fmla="*/ 0 w 237"/>
              <a:gd name="T7" fmla="*/ 98066 h 274"/>
              <a:gd name="T8" fmla="*/ 85363 w 237"/>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274">
                <a:moveTo>
                  <a:pt x="236" y="136"/>
                </a:moveTo>
                <a:lnTo>
                  <a:pt x="0" y="0"/>
                </a:lnTo>
                <a:lnTo>
                  <a:pt x="0" y="136"/>
                </a:lnTo>
                <a:lnTo>
                  <a:pt x="0" y="273"/>
                </a:lnTo>
                <a:lnTo>
                  <a:pt x="236" y="136"/>
                </a:lnTo>
              </a:path>
            </a:pathLst>
          </a:custGeom>
          <a:solidFill>
            <a:schemeClr val="accent1"/>
          </a:solidFill>
          <a:ln>
            <a:noFill/>
          </a:ln>
          <a:effectLst/>
        </p:spPr>
        <p:txBody>
          <a:bodyPr wrap="none" anchor="ctr"/>
          <a:lstStyle/>
          <a:p>
            <a:endParaRPr lang="en-US" sz="3178"/>
          </a:p>
        </p:txBody>
      </p:sp>
      <p:sp>
        <p:nvSpPr>
          <p:cNvPr id="95" name="Freeform 13">
            <a:extLst>
              <a:ext uri="{FF2B5EF4-FFF2-40B4-BE49-F238E27FC236}">
                <a16:creationId xmlns:a16="http://schemas.microsoft.com/office/drawing/2014/main" id="{23A78BDB-670D-5040-AE13-81F956F01F04}"/>
              </a:ext>
            </a:extLst>
          </p:cNvPr>
          <p:cNvSpPr>
            <a:spLocks noChangeArrowheads="1"/>
          </p:cNvSpPr>
          <p:nvPr/>
        </p:nvSpPr>
        <p:spPr bwMode="auto">
          <a:xfrm>
            <a:off x="1680589" y="2012473"/>
            <a:ext cx="651805" cy="784508"/>
          </a:xfrm>
          <a:custGeom>
            <a:avLst/>
            <a:gdLst>
              <a:gd name="T0" fmla="*/ 529865 w 1474"/>
              <a:gd name="T1" fmla="*/ 52162 h 1774"/>
              <a:gd name="T2" fmla="*/ 529865 w 1474"/>
              <a:gd name="T3" fmla="*/ 372688 h 1774"/>
              <a:gd name="T4" fmla="*/ 529865 w 1474"/>
              <a:gd name="T5" fmla="*/ 372688 h 1774"/>
              <a:gd name="T6" fmla="*/ 264753 w 1474"/>
              <a:gd name="T7" fmla="*/ 637815 h 1774"/>
              <a:gd name="T8" fmla="*/ 264753 w 1474"/>
              <a:gd name="T9" fmla="*/ 637815 h 1774"/>
              <a:gd name="T10" fmla="*/ 0 w 1474"/>
              <a:gd name="T11" fmla="*/ 372688 h 1774"/>
              <a:gd name="T12" fmla="*/ 0 w 1474"/>
              <a:gd name="T13" fmla="*/ 52162 h 1774"/>
              <a:gd name="T14" fmla="*/ 0 w 1474"/>
              <a:gd name="T15" fmla="*/ 52162 h 1774"/>
              <a:gd name="T16" fmla="*/ 264753 w 1474"/>
              <a:gd name="T17" fmla="*/ 0 h 1774"/>
              <a:gd name="T18" fmla="*/ 264753 w 1474"/>
              <a:gd name="T19" fmla="*/ 0 h 1774"/>
              <a:gd name="T20" fmla="*/ 529865 w 1474"/>
              <a:gd name="T21" fmla="*/ 52162 h 17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4" h="1774">
                <a:moveTo>
                  <a:pt x="1473" y="145"/>
                </a:moveTo>
                <a:lnTo>
                  <a:pt x="1473" y="1036"/>
                </a:lnTo>
                <a:cubicBezTo>
                  <a:pt x="1473" y="1442"/>
                  <a:pt x="1143" y="1773"/>
                  <a:pt x="736" y="1773"/>
                </a:cubicBezTo>
                <a:cubicBezTo>
                  <a:pt x="329" y="1773"/>
                  <a:pt x="0" y="1442"/>
                  <a:pt x="0" y="1036"/>
                </a:cubicBezTo>
                <a:lnTo>
                  <a:pt x="0" y="145"/>
                </a:lnTo>
                <a:cubicBezTo>
                  <a:pt x="227" y="52"/>
                  <a:pt x="475" y="0"/>
                  <a:pt x="736" y="0"/>
                </a:cubicBezTo>
                <a:cubicBezTo>
                  <a:pt x="997" y="0"/>
                  <a:pt x="1245" y="52"/>
                  <a:pt x="1473" y="145"/>
                </a:cubicBezTo>
              </a:path>
            </a:pathLst>
          </a:custGeom>
          <a:solidFill>
            <a:schemeClr val="accent1"/>
          </a:solidFill>
          <a:ln>
            <a:noFill/>
          </a:ln>
          <a:effectLst/>
        </p:spPr>
        <p:txBody>
          <a:bodyPr wrap="none" anchor="ctr"/>
          <a:lstStyle/>
          <a:p>
            <a:endParaRPr lang="en-US" sz="3178"/>
          </a:p>
        </p:txBody>
      </p:sp>
      <p:sp>
        <p:nvSpPr>
          <p:cNvPr id="96" name="Freeform 8">
            <a:extLst>
              <a:ext uri="{FF2B5EF4-FFF2-40B4-BE49-F238E27FC236}">
                <a16:creationId xmlns:a16="http://schemas.microsoft.com/office/drawing/2014/main" id="{1F81EA47-B065-174C-9CDB-C05306CA1F0F}"/>
              </a:ext>
            </a:extLst>
          </p:cNvPr>
          <p:cNvSpPr>
            <a:spLocks noChangeArrowheads="1"/>
          </p:cNvSpPr>
          <p:nvPr/>
        </p:nvSpPr>
        <p:spPr bwMode="auto">
          <a:xfrm>
            <a:off x="4078993" y="2867234"/>
            <a:ext cx="1051865" cy="1051865"/>
          </a:xfrm>
          <a:custGeom>
            <a:avLst/>
            <a:gdLst>
              <a:gd name="T0" fmla="*/ 0 w 2379"/>
              <a:gd name="T1" fmla="*/ 855303 h 2379"/>
              <a:gd name="T2" fmla="*/ 0 w 2379"/>
              <a:gd name="T3" fmla="*/ 829407 h 2379"/>
              <a:gd name="T4" fmla="*/ 0 w 2379"/>
              <a:gd name="T5" fmla="*/ 829407 h 2379"/>
              <a:gd name="T6" fmla="*/ 829047 w 2379"/>
              <a:gd name="T7" fmla="*/ 0 h 2379"/>
              <a:gd name="T8" fmla="*/ 855303 w 2379"/>
              <a:gd name="T9" fmla="*/ 0 h 2379"/>
              <a:gd name="T10" fmla="*/ 855303 w 2379"/>
              <a:gd name="T11" fmla="*/ 0 h 2379"/>
              <a:gd name="T12" fmla="*/ 604971 w 2379"/>
              <a:gd name="T13" fmla="*/ 604611 h 2379"/>
              <a:gd name="T14" fmla="*/ 604971 w 2379"/>
              <a:gd name="T15" fmla="*/ 604611 h 2379"/>
              <a:gd name="T16" fmla="*/ 0 w 2379"/>
              <a:gd name="T17" fmla="*/ 855303 h 23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79" h="2379">
                <a:moveTo>
                  <a:pt x="0" y="2378"/>
                </a:moveTo>
                <a:lnTo>
                  <a:pt x="0" y="2306"/>
                </a:lnTo>
                <a:cubicBezTo>
                  <a:pt x="1271" y="2306"/>
                  <a:pt x="2305" y="1271"/>
                  <a:pt x="2305" y="0"/>
                </a:cubicBezTo>
                <a:lnTo>
                  <a:pt x="2378" y="0"/>
                </a:lnTo>
                <a:cubicBezTo>
                  <a:pt x="2378" y="635"/>
                  <a:pt x="2131" y="1232"/>
                  <a:pt x="1682" y="1681"/>
                </a:cubicBezTo>
                <a:cubicBezTo>
                  <a:pt x="1233" y="2130"/>
                  <a:pt x="635" y="2378"/>
                  <a:pt x="0" y="2378"/>
                </a:cubicBezTo>
              </a:path>
            </a:pathLst>
          </a:custGeom>
          <a:solidFill>
            <a:schemeClr val="accent2"/>
          </a:solidFill>
          <a:ln>
            <a:noFill/>
          </a:ln>
          <a:effectLst/>
        </p:spPr>
        <p:txBody>
          <a:bodyPr wrap="none" anchor="ctr"/>
          <a:lstStyle/>
          <a:p>
            <a:endParaRPr lang="en-US" sz="3178"/>
          </a:p>
        </p:txBody>
      </p:sp>
      <p:sp>
        <p:nvSpPr>
          <p:cNvPr id="97" name="Freeform 9">
            <a:extLst>
              <a:ext uri="{FF2B5EF4-FFF2-40B4-BE49-F238E27FC236}">
                <a16:creationId xmlns:a16="http://schemas.microsoft.com/office/drawing/2014/main" id="{C8149A0E-C1F4-514D-B34F-9FB473423732}"/>
              </a:ext>
            </a:extLst>
          </p:cNvPr>
          <p:cNvSpPr>
            <a:spLocks noChangeArrowheads="1"/>
          </p:cNvSpPr>
          <p:nvPr/>
        </p:nvSpPr>
        <p:spPr bwMode="auto">
          <a:xfrm>
            <a:off x="3027130" y="1815371"/>
            <a:ext cx="1053816" cy="1053816"/>
          </a:xfrm>
          <a:custGeom>
            <a:avLst/>
            <a:gdLst>
              <a:gd name="T0" fmla="*/ 25934 w 2380"/>
              <a:gd name="T1" fmla="*/ 856890 h 2380"/>
              <a:gd name="T2" fmla="*/ 0 w 2380"/>
              <a:gd name="T3" fmla="*/ 856890 h 2380"/>
              <a:gd name="T4" fmla="*/ 0 w 2380"/>
              <a:gd name="T5" fmla="*/ 856890 h 2380"/>
              <a:gd name="T6" fmla="*/ 251052 w 2380"/>
              <a:gd name="T7" fmla="*/ 251052 h 2380"/>
              <a:gd name="T8" fmla="*/ 251052 w 2380"/>
              <a:gd name="T9" fmla="*/ 251052 h 2380"/>
              <a:gd name="T10" fmla="*/ 856890 w 2380"/>
              <a:gd name="T11" fmla="*/ 0 h 2380"/>
              <a:gd name="T12" fmla="*/ 856890 w 2380"/>
              <a:gd name="T13" fmla="*/ 26294 h 2380"/>
              <a:gd name="T14" fmla="*/ 856890 w 2380"/>
              <a:gd name="T15" fmla="*/ 26294 h 2380"/>
              <a:gd name="T16" fmla="*/ 25934 w 2380"/>
              <a:gd name="T17" fmla="*/ 856890 h 23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80" h="2380">
                <a:moveTo>
                  <a:pt x="72" y="2379"/>
                </a:moveTo>
                <a:lnTo>
                  <a:pt x="0" y="2379"/>
                </a:lnTo>
                <a:cubicBezTo>
                  <a:pt x="0" y="1744"/>
                  <a:pt x="247" y="1146"/>
                  <a:pt x="697" y="697"/>
                </a:cubicBezTo>
                <a:cubicBezTo>
                  <a:pt x="1146" y="247"/>
                  <a:pt x="1743" y="0"/>
                  <a:pt x="2379" y="0"/>
                </a:cubicBezTo>
                <a:lnTo>
                  <a:pt x="2379" y="73"/>
                </a:lnTo>
                <a:cubicBezTo>
                  <a:pt x="1107" y="73"/>
                  <a:pt x="72" y="1107"/>
                  <a:pt x="72" y="2379"/>
                </a:cubicBezTo>
              </a:path>
            </a:pathLst>
          </a:custGeom>
          <a:solidFill>
            <a:schemeClr val="accent2"/>
          </a:solidFill>
          <a:ln>
            <a:noFill/>
          </a:ln>
          <a:effectLst/>
        </p:spPr>
        <p:txBody>
          <a:bodyPr wrap="none" anchor="ctr"/>
          <a:lstStyle/>
          <a:p>
            <a:endParaRPr lang="en-US" sz="3178"/>
          </a:p>
        </p:txBody>
      </p:sp>
      <p:sp>
        <p:nvSpPr>
          <p:cNvPr id="98" name="Freeform 11">
            <a:extLst>
              <a:ext uri="{FF2B5EF4-FFF2-40B4-BE49-F238E27FC236}">
                <a16:creationId xmlns:a16="http://schemas.microsoft.com/office/drawing/2014/main" id="{94D3378A-119B-5748-9EE8-87F8EDBCE8DB}"/>
              </a:ext>
            </a:extLst>
          </p:cNvPr>
          <p:cNvSpPr>
            <a:spLocks noChangeArrowheads="1"/>
          </p:cNvSpPr>
          <p:nvPr/>
        </p:nvSpPr>
        <p:spPr bwMode="auto">
          <a:xfrm>
            <a:off x="4078993" y="1770486"/>
            <a:ext cx="105382" cy="120994"/>
          </a:xfrm>
          <a:custGeom>
            <a:avLst/>
            <a:gdLst>
              <a:gd name="T0" fmla="*/ 85363 w 237"/>
              <a:gd name="T1" fmla="*/ 48853 h 274"/>
              <a:gd name="T2" fmla="*/ 0 w 237"/>
              <a:gd name="T3" fmla="*/ 0 h 274"/>
              <a:gd name="T4" fmla="*/ 0 w 237"/>
              <a:gd name="T5" fmla="*/ 48853 h 274"/>
              <a:gd name="T6" fmla="*/ 0 w 237"/>
              <a:gd name="T7" fmla="*/ 98066 h 274"/>
              <a:gd name="T8" fmla="*/ 85363 w 237"/>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274">
                <a:moveTo>
                  <a:pt x="236" y="136"/>
                </a:moveTo>
                <a:lnTo>
                  <a:pt x="0" y="0"/>
                </a:lnTo>
                <a:lnTo>
                  <a:pt x="0" y="136"/>
                </a:lnTo>
                <a:lnTo>
                  <a:pt x="0" y="273"/>
                </a:lnTo>
                <a:lnTo>
                  <a:pt x="236" y="136"/>
                </a:lnTo>
              </a:path>
            </a:pathLst>
          </a:custGeom>
          <a:solidFill>
            <a:schemeClr val="accent2"/>
          </a:solidFill>
          <a:ln>
            <a:noFill/>
          </a:ln>
          <a:effectLst/>
        </p:spPr>
        <p:txBody>
          <a:bodyPr wrap="none" anchor="ctr"/>
          <a:lstStyle/>
          <a:p>
            <a:endParaRPr lang="en-US" sz="3178"/>
          </a:p>
        </p:txBody>
      </p:sp>
      <p:sp>
        <p:nvSpPr>
          <p:cNvPr id="99" name="Freeform 12">
            <a:extLst>
              <a:ext uri="{FF2B5EF4-FFF2-40B4-BE49-F238E27FC236}">
                <a16:creationId xmlns:a16="http://schemas.microsoft.com/office/drawing/2014/main" id="{64D13778-3810-514A-9A81-E0FDAFB3D28F}"/>
              </a:ext>
            </a:extLst>
          </p:cNvPr>
          <p:cNvSpPr>
            <a:spLocks noChangeArrowheads="1"/>
          </p:cNvSpPr>
          <p:nvPr/>
        </p:nvSpPr>
        <p:spPr bwMode="auto">
          <a:xfrm>
            <a:off x="3975564" y="3842990"/>
            <a:ext cx="105382" cy="120994"/>
          </a:xfrm>
          <a:custGeom>
            <a:avLst/>
            <a:gdLst>
              <a:gd name="T0" fmla="*/ 0 w 237"/>
              <a:gd name="T1" fmla="*/ 48853 h 274"/>
              <a:gd name="T2" fmla="*/ 85363 w 237"/>
              <a:gd name="T3" fmla="*/ 0 h 274"/>
              <a:gd name="T4" fmla="*/ 85363 w 237"/>
              <a:gd name="T5" fmla="*/ 48853 h 274"/>
              <a:gd name="T6" fmla="*/ 85363 w 237"/>
              <a:gd name="T7" fmla="*/ 98066 h 274"/>
              <a:gd name="T8" fmla="*/ 0 w 237"/>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274">
                <a:moveTo>
                  <a:pt x="0" y="136"/>
                </a:moveTo>
                <a:lnTo>
                  <a:pt x="236" y="0"/>
                </a:lnTo>
                <a:lnTo>
                  <a:pt x="236" y="136"/>
                </a:lnTo>
                <a:lnTo>
                  <a:pt x="236" y="273"/>
                </a:lnTo>
                <a:lnTo>
                  <a:pt x="0" y="136"/>
                </a:lnTo>
              </a:path>
            </a:pathLst>
          </a:custGeom>
          <a:solidFill>
            <a:schemeClr val="accent2"/>
          </a:solidFill>
          <a:ln>
            <a:noFill/>
          </a:ln>
          <a:effectLst/>
        </p:spPr>
        <p:txBody>
          <a:bodyPr wrap="none" anchor="ctr"/>
          <a:lstStyle/>
          <a:p>
            <a:endParaRPr lang="en-US" sz="3178"/>
          </a:p>
        </p:txBody>
      </p:sp>
      <p:sp>
        <p:nvSpPr>
          <p:cNvPr id="100" name="Freeform 14">
            <a:extLst>
              <a:ext uri="{FF2B5EF4-FFF2-40B4-BE49-F238E27FC236}">
                <a16:creationId xmlns:a16="http://schemas.microsoft.com/office/drawing/2014/main" id="{E854754E-AC34-EA44-B1F0-41E87E07E0A8}"/>
              </a:ext>
            </a:extLst>
          </p:cNvPr>
          <p:cNvSpPr>
            <a:spLocks noChangeArrowheads="1"/>
          </p:cNvSpPr>
          <p:nvPr/>
        </p:nvSpPr>
        <p:spPr bwMode="auto">
          <a:xfrm>
            <a:off x="3753093" y="2012473"/>
            <a:ext cx="651805" cy="784508"/>
          </a:xfrm>
          <a:custGeom>
            <a:avLst/>
            <a:gdLst>
              <a:gd name="T0" fmla="*/ 529865 w 1474"/>
              <a:gd name="T1" fmla="*/ 52162 h 1774"/>
              <a:gd name="T2" fmla="*/ 529865 w 1474"/>
              <a:gd name="T3" fmla="*/ 372688 h 1774"/>
              <a:gd name="T4" fmla="*/ 529865 w 1474"/>
              <a:gd name="T5" fmla="*/ 372688 h 1774"/>
              <a:gd name="T6" fmla="*/ 265113 w 1474"/>
              <a:gd name="T7" fmla="*/ 637815 h 1774"/>
              <a:gd name="T8" fmla="*/ 265113 w 1474"/>
              <a:gd name="T9" fmla="*/ 637815 h 1774"/>
              <a:gd name="T10" fmla="*/ 0 w 1474"/>
              <a:gd name="T11" fmla="*/ 372688 h 1774"/>
              <a:gd name="T12" fmla="*/ 0 w 1474"/>
              <a:gd name="T13" fmla="*/ 52162 h 1774"/>
              <a:gd name="T14" fmla="*/ 0 w 1474"/>
              <a:gd name="T15" fmla="*/ 52162 h 1774"/>
              <a:gd name="T16" fmla="*/ 265113 w 1474"/>
              <a:gd name="T17" fmla="*/ 0 h 1774"/>
              <a:gd name="T18" fmla="*/ 265113 w 1474"/>
              <a:gd name="T19" fmla="*/ 0 h 1774"/>
              <a:gd name="T20" fmla="*/ 529865 w 1474"/>
              <a:gd name="T21" fmla="*/ 52162 h 17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4" h="1774">
                <a:moveTo>
                  <a:pt x="1473" y="145"/>
                </a:moveTo>
                <a:lnTo>
                  <a:pt x="1473" y="1036"/>
                </a:lnTo>
                <a:cubicBezTo>
                  <a:pt x="1473" y="1442"/>
                  <a:pt x="1143" y="1773"/>
                  <a:pt x="737" y="1773"/>
                </a:cubicBezTo>
                <a:cubicBezTo>
                  <a:pt x="330" y="1773"/>
                  <a:pt x="0" y="1442"/>
                  <a:pt x="0" y="1036"/>
                </a:cubicBezTo>
                <a:lnTo>
                  <a:pt x="0" y="145"/>
                </a:lnTo>
                <a:cubicBezTo>
                  <a:pt x="227" y="52"/>
                  <a:pt x="476" y="0"/>
                  <a:pt x="737" y="0"/>
                </a:cubicBezTo>
                <a:cubicBezTo>
                  <a:pt x="998" y="0"/>
                  <a:pt x="1246" y="52"/>
                  <a:pt x="1473" y="145"/>
                </a:cubicBezTo>
              </a:path>
            </a:pathLst>
          </a:custGeom>
          <a:solidFill>
            <a:schemeClr val="accent2"/>
          </a:solidFill>
          <a:ln>
            <a:noFill/>
          </a:ln>
          <a:effectLst/>
        </p:spPr>
        <p:txBody>
          <a:bodyPr wrap="none" anchor="ctr"/>
          <a:lstStyle/>
          <a:p>
            <a:endParaRPr lang="en-US" sz="3178"/>
          </a:p>
        </p:txBody>
      </p:sp>
      <p:sp>
        <p:nvSpPr>
          <p:cNvPr id="101" name="Freeform 16">
            <a:extLst>
              <a:ext uri="{FF2B5EF4-FFF2-40B4-BE49-F238E27FC236}">
                <a16:creationId xmlns:a16="http://schemas.microsoft.com/office/drawing/2014/main" id="{F6469AF7-8D14-E543-8267-5835AB55912C}"/>
              </a:ext>
            </a:extLst>
          </p:cNvPr>
          <p:cNvSpPr>
            <a:spLocks noChangeArrowheads="1"/>
          </p:cNvSpPr>
          <p:nvPr/>
        </p:nvSpPr>
        <p:spPr bwMode="auto">
          <a:xfrm>
            <a:off x="6153450" y="2867234"/>
            <a:ext cx="1051864" cy="1051865"/>
          </a:xfrm>
          <a:custGeom>
            <a:avLst/>
            <a:gdLst>
              <a:gd name="T0" fmla="*/ 0 w 2379"/>
              <a:gd name="T1" fmla="*/ 855303 h 2379"/>
              <a:gd name="T2" fmla="*/ 0 w 2379"/>
              <a:gd name="T3" fmla="*/ 829407 h 2379"/>
              <a:gd name="T4" fmla="*/ 0 w 2379"/>
              <a:gd name="T5" fmla="*/ 829407 h 2379"/>
              <a:gd name="T6" fmla="*/ 829406 w 2379"/>
              <a:gd name="T7" fmla="*/ 0 h 2379"/>
              <a:gd name="T8" fmla="*/ 855302 w 2379"/>
              <a:gd name="T9" fmla="*/ 0 h 2379"/>
              <a:gd name="T10" fmla="*/ 855302 w 2379"/>
              <a:gd name="T11" fmla="*/ 0 h 2379"/>
              <a:gd name="T12" fmla="*/ 604970 w 2379"/>
              <a:gd name="T13" fmla="*/ 604611 h 2379"/>
              <a:gd name="T14" fmla="*/ 604970 w 2379"/>
              <a:gd name="T15" fmla="*/ 604611 h 2379"/>
              <a:gd name="T16" fmla="*/ 0 w 2379"/>
              <a:gd name="T17" fmla="*/ 855303 h 23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79" h="2379">
                <a:moveTo>
                  <a:pt x="0" y="2378"/>
                </a:moveTo>
                <a:lnTo>
                  <a:pt x="0" y="2306"/>
                </a:lnTo>
                <a:cubicBezTo>
                  <a:pt x="1271" y="2306"/>
                  <a:pt x="2306" y="1271"/>
                  <a:pt x="2306" y="0"/>
                </a:cubicBezTo>
                <a:lnTo>
                  <a:pt x="2378" y="0"/>
                </a:lnTo>
                <a:cubicBezTo>
                  <a:pt x="2378" y="635"/>
                  <a:pt x="2131" y="1232"/>
                  <a:pt x="1682" y="1681"/>
                </a:cubicBezTo>
                <a:cubicBezTo>
                  <a:pt x="1232" y="2130"/>
                  <a:pt x="635" y="2378"/>
                  <a:pt x="0" y="2378"/>
                </a:cubicBezTo>
              </a:path>
            </a:pathLst>
          </a:custGeom>
          <a:solidFill>
            <a:schemeClr val="accent3"/>
          </a:solidFill>
          <a:ln>
            <a:noFill/>
          </a:ln>
          <a:effectLst/>
        </p:spPr>
        <p:txBody>
          <a:bodyPr wrap="none" anchor="ctr"/>
          <a:lstStyle/>
          <a:p>
            <a:endParaRPr lang="en-US" sz="3178"/>
          </a:p>
        </p:txBody>
      </p:sp>
      <p:sp>
        <p:nvSpPr>
          <p:cNvPr id="102" name="Freeform 17">
            <a:extLst>
              <a:ext uri="{FF2B5EF4-FFF2-40B4-BE49-F238E27FC236}">
                <a16:creationId xmlns:a16="http://schemas.microsoft.com/office/drawing/2014/main" id="{BCD4F64E-FD50-0146-9F0A-132A908A404E}"/>
              </a:ext>
            </a:extLst>
          </p:cNvPr>
          <p:cNvSpPr>
            <a:spLocks noChangeArrowheads="1"/>
          </p:cNvSpPr>
          <p:nvPr/>
        </p:nvSpPr>
        <p:spPr bwMode="auto">
          <a:xfrm>
            <a:off x="5099634" y="1815371"/>
            <a:ext cx="1053816" cy="1053816"/>
          </a:xfrm>
          <a:custGeom>
            <a:avLst/>
            <a:gdLst>
              <a:gd name="T0" fmla="*/ 26283 w 2381"/>
              <a:gd name="T1" fmla="*/ 856890 h 2380"/>
              <a:gd name="T2" fmla="*/ 0 w 2381"/>
              <a:gd name="T3" fmla="*/ 856890 h 2380"/>
              <a:gd name="T4" fmla="*/ 0 w 2381"/>
              <a:gd name="T5" fmla="*/ 856890 h 2380"/>
              <a:gd name="T6" fmla="*/ 250946 w 2381"/>
              <a:gd name="T7" fmla="*/ 251052 h 2380"/>
              <a:gd name="T8" fmla="*/ 250946 w 2381"/>
              <a:gd name="T9" fmla="*/ 251052 h 2380"/>
              <a:gd name="T10" fmla="*/ 856890 w 2381"/>
              <a:gd name="T11" fmla="*/ 0 h 2380"/>
              <a:gd name="T12" fmla="*/ 856890 w 2381"/>
              <a:gd name="T13" fmla="*/ 26294 h 2380"/>
              <a:gd name="T14" fmla="*/ 856890 w 2381"/>
              <a:gd name="T15" fmla="*/ 26294 h 2380"/>
              <a:gd name="T16" fmla="*/ 26283 w 2381"/>
              <a:gd name="T17" fmla="*/ 856890 h 23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81" h="2380">
                <a:moveTo>
                  <a:pt x="73" y="2379"/>
                </a:moveTo>
                <a:lnTo>
                  <a:pt x="0" y="2379"/>
                </a:lnTo>
                <a:cubicBezTo>
                  <a:pt x="0" y="1744"/>
                  <a:pt x="248" y="1146"/>
                  <a:pt x="697" y="697"/>
                </a:cubicBezTo>
                <a:cubicBezTo>
                  <a:pt x="1147" y="247"/>
                  <a:pt x="1744" y="0"/>
                  <a:pt x="2380" y="0"/>
                </a:cubicBezTo>
                <a:lnTo>
                  <a:pt x="2380" y="73"/>
                </a:lnTo>
                <a:cubicBezTo>
                  <a:pt x="1107" y="73"/>
                  <a:pt x="73" y="1107"/>
                  <a:pt x="73" y="2379"/>
                </a:cubicBezTo>
              </a:path>
            </a:pathLst>
          </a:custGeom>
          <a:solidFill>
            <a:schemeClr val="accent3"/>
          </a:solidFill>
          <a:ln>
            <a:noFill/>
          </a:ln>
          <a:effectLst/>
        </p:spPr>
        <p:txBody>
          <a:bodyPr wrap="none" anchor="ctr"/>
          <a:lstStyle/>
          <a:p>
            <a:endParaRPr lang="en-US" sz="3178"/>
          </a:p>
        </p:txBody>
      </p:sp>
      <p:sp>
        <p:nvSpPr>
          <p:cNvPr id="103" name="Freeform 18">
            <a:extLst>
              <a:ext uri="{FF2B5EF4-FFF2-40B4-BE49-F238E27FC236}">
                <a16:creationId xmlns:a16="http://schemas.microsoft.com/office/drawing/2014/main" id="{D11D3991-FB41-EB43-A7FE-02B65E6E55F7}"/>
              </a:ext>
            </a:extLst>
          </p:cNvPr>
          <p:cNvSpPr>
            <a:spLocks noChangeArrowheads="1"/>
          </p:cNvSpPr>
          <p:nvPr/>
        </p:nvSpPr>
        <p:spPr bwMode="auto">
          <a:xfrm>
            <a:off x="6153451" y="1770486"/>
            <a:ext cx="105382" cy="120994"/>
          </a:xfrm>
          <a:custGeom>
            <a:avLst/>
            <a:gdLst>
              <a:gd name="T0" fmla="*/ 85362 w 236"/>
              <a:gd name="T1" fmla="*/ 48853 h 274"/>
              <a:gd name="T2" fmla="*/ 0 w 236"/>
              <a:gd name="T3" fmla="*/ 0 h 274"/>
              <a:gd name="T4" fmla="*/ 0 w 236"/>
              <a:gd name="T5" fmla="*/ 48853 h 274"/>
              <a:gd name="T6" fmla="*/ 0 w 236"/>
              <a:gd name="T7" fmla="*/ 98066 h 274"/>
              <a:gd name="T8" fmla="*/ 85362 w 236"/>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274">
                <a:moveTo>
                  <a:pt x="235" y="136"/>
                </a:moveTo>
                <a:lnTo>
                  <a:pt x="0" y="0"/>
                </a:lnTo>
                <a:lnTo>
                  <a:pt x="0" y="136"/>
                </a:lnTo>
                <a:lnTo>
                  <a:pt x="0" y="273"/>
                </a:lnTo>
                <a:lnTo>
                  <a:pt x="235" y="136"/>
                </a:lnTo>
              </a:path>
            </a:pathLst>
          </a:custGeom>
          <a:solidFill>
            <a:schemeClr val="accent3"/>
          </a:solidFill>
          <a:ln>
            <a:noFill/>
          </a:ln>
          <a:effectLst/>
        </p:spPr>
        <p:txBody>
          <a:bodyPr wrap="none" anchor="ctr"/>
          <a:lstStyle/>
          <a:p>
            <a:endParaRPr lang="en-US" sz="3178"/>
          </a:p>
        </p:txBody>
      </p:sp>
      <p:sp>
        <p:nvSpPr>
          <p:cNvPr id="104" name="Freeform 19">
            <a:extLst>
              <a:ext uri="{FF2B5EF4-FFF2-40B4-BE49-F238E27FC236}">
                <a16:creationId xmlns:a16="http://schemas.microsoft.com/office/drawing/2014/main" id="{90C4647E-698E-2F48-95F3-317DAE7E3768}"/>
              </a:ext>
            </a:extLst>
          </p:cNvPr>
          <p:cNvSpPr>
            <a:spLocks noChangeArrowheads="1"/>
          </p:cNvSpPr>
          <p:nvPr/>
        </p:nvSpPr>
        <p:spPr bwMode="auto">
          <a:xfrm>
            <a:off x="6048069" y="3842990"/>
            <a:ext cx="105382" cy="120994"/>
          </a:xfrm>
          <a:custGeom>
            <a:avLst/>
            <a:gdLst>
              <a:gd name="T0" fmla="*/ 0 w 238"/>
              <a:gd name="T1" fmla="*/ 48853 h 274"/>
              <a:gd name="T2" fmla="*/ 85365 w 238"/>
              <a:gd name="T3" fmla="*/ 0 h 274"/>
              <a:gd name="T4" fmla="*/ 85365 w 238"/>
              <a:gd name="T5" fmla="*/ 48853 h 274"/>
              <a:gd name="T6" fmla="*/ 85365 w 238"/>
              <a:gd name="T7" fmla="*/ 98066 h 274"/>
              <a:gd name="T8" fmla="*/ 0 w 238"/>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274">
                <a:moveTo>
                  <a:pt x="0" y="136"/>
                </a:moveTo>
                <a:lnTo>
                  <a:pt x="237" y="0"/>
                </a:lnTo>
                <a:lnTo>
                  <a:pt x="237" y="136"/>
                </a:lnTo>
                <a:lnTo>
                  <a:pt x="237" y="273"/>
                </a:lnTo>
                <a:lnTo>
                  <a:pt x="0" y="136"/>
                </a:lnTo>
              </a:path>
            </a:pathLst>
          </a:custGeom>
          <a:solidFill>
            <a:schemeClr val="accent3"/>
          </a:solidFill>
          <a:ln>
            <a:noFill/>
          </a:ln>
          <a:effectLst/>
        </p:spPr>
        <p:txBody>
          <a:bodyPr wrap="none" anchor="ctr"/>
          <a:lstStyle/>
          <a:p>
            <a:endParaRPr lang="en-US" sz="3178"/>
          </a:p>
        </p:txBody>
      </p:sp>
      <p:sp>
        <p:nvSpPr>
          <p:cNvPr id="105" name="Freeform 20">
            <a:extLst>
              <a:ext uri="{FF2B5EF4-FFF2-40B4-BE49-F238E27FC236}">
                <a16:creationId xmlns:a16="http://schemas.microsoft.com/office/drawing/2014/main" id="{3A04C5D6-9696-2A43-B429-68870562AA06}"/>
              </a:ext>
            </a:extLst>
          </p:cNvPr>
          <p:cNvSpPr>
            <a:spLocks noChangeArrowheads="1"/>
          </p:cNvSpPr>
          <p:nvPr/>
        </p:nvSpPr>
        <p:spPr bwMode="auto">
          <a:xfrm>
            <a:off x="5825596" y="2012473"/>
            <a:ext cx="651805" cy="784508"/>
          </a:xfrm>
          <a:custGeom>
            <a:avLst/>
            <a:gdLst>
              <a:gd name="T0" fmla="*/ 529866 w 1475"/>
              <a:gd name="T1" fmla="*/ 52162 h 1774"/>
              <a:gd name="T2" fmla="*/ 529866 w 1475"/>
              <a:gd name="T3" fmla="*/ 372688 h 1774"/>
              <a:gd name="T4" fmla="*/ 529866 w 1475"/>
              <a:gd name="T5" fmla="*/ 372688 h 1774"/>
              <a:gd name="T6" fmla="*/ 265292 w 1475"/>
              <a:gd name="T7" fmla="*/ 637815 h 1774"/>
              <a:gd name="T8" fmla="*/ 265292 w 1475"/>
              <a:gd name="T9" fmla="*/ 637815 h 1774"/>
              <a:gd name="T10" fmla="*/ 0 w 1475"/>
              <a:gd name="T11" fmla="*/ 372688 h 1774"/>
              <a:gd name="T12" fmla="*/ 0 w 1475"/>
              <a:gd name="T13" fmla="*/ 52162 h 1774"/>
              <a:gd name="T14" fmla="*/ 0 w 1475"/>
              <a:gd name="T15" fmla="*/ 52162 h 1774"/>
              <a:gd name="T16" fmla="*/ 265292 w 1475"/>
              <a:gd name="T17" fmla="*/ 0 h 1774"/>
              <a:gd name="T18" fmla="*/ 265292 w 1475"/>
              <a:gd name="T19" fmla="*/ 0 h 1774"/>
              <a:gd name="T20" fmla="*/ 529866 w 1475"/>
              <a:gd name="T21" fmla="*/ 52162 h 17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5" h="1774">
                <a:moveTo>
                  <a:pt x="1474" y="145"/>
                </a:moveTo>
                <a:lnTo>
                  <a:pt x="1474" y="1036"/>
                </a:lnTo>
                <a:cubicBezTo>
                  <a:pt x="1474" y="1442"/>
                  <a:pt x="1144" y="1773"/>
                  <a:pt x="738" y="1773"/>
                </a:cubicBezTo>
                <a:cubicBezTo>
                  <a:pt x="331" y="1773"/>
                  <a:pt x="0" y="1442"/>
                  <a:pt x="0" y="1036"/>
                </a:cubicBezTo>
                <a:lnTo>
                  <a:pt x="0" y="145"/>
                </a:lnTo>
                <a:cubicBezTo>
                  <a:pt x="228" y="52"/>
                  <a:pt x="477" y="0"/>
                  <a:pt x="738" y="0"/>
                </a:cubicBezTo>
                <a:cubicBezTo>
                  <a:pt x="998" y="0"/>
                  <a:pt x="1247" y="52"/>
                  <a:pt x="1474" y="145"/>
                </a:cubicBezTo>
              </a:path>
            </a:pathLst>
          </a:custGeom>
          <a:solidFill>
            <a:schemeClr val="accent3"/>
          </a:solidFill>
          <a:ln>
            <a:noFill/>
          </a:ln>
          <a:effectLst/>
        </p:spPr>
        <p:txBody>
          <a:bodyPr wrap="none" anchor="ctr"/>
          <a:lstStyle/>
          <a:p>
            <a:endParaRPr lang="en-US" sz="3178"/>
          </a:p>
        </p:txBody>
      </p:sp>
      <p:sp>
        <p:nvSpPr>
          <p:cNvPr id="106" name="Freeform 22">
            <a:extLst>
              <a:ext uri="{FF2B5EF4-FFF2-40B4-BE49-F238E27FC236}">
                <a16:creationId xmlns:a16="http://schemas.microsoft.com/office/drawing/2014/main" id="{B880FB6F-8A20-2542-9B64-7B4994BA544E}"/>
              </a:ext>
            </a:extLst>
          </p:cNvPr>
          <p:cNvSpPr>
            <a:spLocks noChangeArrowheads="1"/>
          </p:cNvSpPr>
          <p:nvPr/>
        </p:nvSpPr>
        <p:spPr bwMode="auto">
          <a:xfrm>
            <a:off x="9246618" y="1815371"/>
            <a:ext cx="1053816" cy="1053816"/>
          </a:xfrm>
          <a:custGeom>
            <a:avLst/>
            <a:gdLst>
              <a:gd name="T0" fmla="*/ 25934 w 2380"/>
              <a:gd name="T1" fmla="*/ 856890 h 2380"/>
              <a:gd name="T2" fmla="*/ 0 w 2380"/>
              <a:gd name="T3" fmla="*/ 856890 h 2380"/>
              <a:gd name="T4" fmla="*/ 0 w 2380"/>
              <a:gd name="T5" fmla="*/ 856890 h 2380"/>
              <a:gd name="T6" fmla="*/ 251052 w 2380"/>
              <a:gd name="T7" fmla="*/ 251052 h 2380"/>
              <a:gd name="T8" fmla="*/ 251052 w 2380"/>
              <a:gd name="T9" fmla="*/ 251052 h 2380"/>
              <a:gd name="T10" fmla="*/ 856890 w 2380"/>
              <a:gd name="T11" fmla="*/ 0 h 2380"/>
              <a:gd name="T12" fmla="*/ 856890 w 2380"/>
              <a:gd name="T13" fmla="*/ 26294 h 2380"/>
              <a:gd name="T14" fmla="*/ 856890 w 2380"/>
              <a:gd name="T15" fmla="*/ 26294 h 2380"/>
              <a:gd name="T16" fmla="*/ 25934 w 2380"/>
              <a:gd name="T17" fmla="*/ 856890 h 23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80" h="2380">
                <a:moveTo>
                  <a:pt x="72" y="2379"/>
                </a:moveTo>
                <a:lnTo>
                  <a:pt x="0" y="2379"/>
                </a:lnTo>
                <a:cubicBezTo>
                  <a:pt x="0" y="1744"/>
                  <a:pt x="248" y="1146"/>
                  <a:pt x="697" y="697"/>
                </a:cubicBezTo>
                <a:cubicBezTo>
                  <a:pt x="1146" y="247"/>
                  <a:pt x="1744" y="0"/>
                  <a:pt x="2379" y="0"/>
                </a:cubicBezTo>
                <a:lnTo>
                  <a:pt x="2379" y="73"/>
                </a:lnTo>
                <a:cubicBezTo>
                  <a:pt x="1107" y="73"/>
                  <a:pt x="72" y="1107"/>
                  <a:pt x="72" y="2379"/>
                </a:cubicBezTo>
              </a:path>
            </a:pathLst>
          </a:custGeom>
          <a:solidFill>
            <a:schemeClr val="accent5"/>
          </a:solidFill>
          <a:ln>
            <a:noFill/>
          </a:ln>
          <a:effectLst/>
        </p:spPr>
        <p:txBody>
          <a:bodyPr wrap="none" anchor="ctr"/>
          <a:lstStyle/>
          <a:p>
            <a:endParaRPr lang="en-US" sz="3178"/>
          </a:p>
        </p:txBody>
      </p:sp>
      <p:sp>
        <p:nvSpPr>
          <p:cNvPr id="107" name="Freeform 23">
            <a:extLst>
              <a:ext uri="{FF2B5EF4-FFF2-40B4-BE49-F238E27FC236}">
                <a16:creationId xmlns:a16="http://schemas.microsoft.com/office/drawing/2014/main" id="{A0A5258E-4B5E-F449-ABED-4D3140D706C3}"/>
              </a:ext>
            </a:extLst>
          </p:cNvPr>
          <p:cNvSpPr>
            <a:spLocks noChangeArrowheads="1"/>
          </p:cNvSpPr>
          <p:nvPr/>
        </p:nvSpPr>
        <p:spPr bwMode="auto">
          <a:xfrm>
            <a:off x="10298484" y="1770486"/>
            <a:ext cx="105382" cy="120994"/>
          </a:xfrm>
          <a:custGeom>
            <a:avLst/>
            <a:gdLst>
              <a:gd name="T0" fmla="*/ 85363 w 237"/>
              <a:gd name="T1" fmla="*/ 48853 h 274"/>
              <a:gd name="T2" fmla="*/ 0 w 237"/>
              <a:gd name="T3" fmla="*/ 0 h 274"/>
              <a:gd name="T4" fmla="*/ 0 w 237"/>
              <a:gd name="T5" fmla="*/ 48853 h 274"/>
              <a:gd name="T6" fmla="*/ 0 w 237"/>
              <a:gd name="T7" fmla="*/ 98066 h 274"/>
              <a:gd name="T8" fmla="*/ 85363 w 237"/>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274">
                <a:moveTo>
                  <a:pt x="236" y="136"/>
                </a:moveTo>
                <a:lnTo>
                  <a:pt x="0" y="0"/>
                </a:lnTo>
                <a:lnTo>
                  <a:pt x="0" y="136"/>
                </a:lnTo>
                <a:lnTo>
                  <a:pt x="0" y="273"/>
                </a:lnTo>
                <a:lnTo>
                  <a:pt x="236" y="136"/>
                </a:lnTo>
              </a:path>
            </a:pathLst>
          </a:custGeom>
          <a:solidFill>
            <a:schemeClr val="accent5"/>
          </a:solidFill>
          <a:ln>
            <a:noFill/>
          </a:ln>
          <a:effectLst/>
        </p:spPr>
        <p:txBody>
          <a:bodyPr wrap="none" anchor="ctr"/>
          <a:lstStyle/>
          <a:p>
            <a:endParaRPr lang="en-US" sz="3178"/>
          </a:p>
        </p:txBody>
      </p:sp>
      <p:sp>
        <p:nvSpPr>
          <p:cNvPr id="108" name="Freeform 24">
            <a:extLst>
              <a:ext uri="{FF2B5EF4-FFF2-40B4-BE49-F238E27FC236}">
                <a16:creationId xmlns:a16="http://schemas.microsoft.com/office/drawing/2014/main" id="{D7CDE46B-C819-324B-BE54-97402E743D56}"/>
              </a:ext>
            </a:extLst>
          </p:cNvPr>
          <p:cNvSpPr>
            <a:spLocks noChangeArrowheads="1"/>
          </p:cNvSpPr>
          <p:nvPr/>
        </p:nvSpPr>
        <p:spPr bwMode="auto">
          <a:xfrm>
            <a:off x="9972582" y="2012473"/>
            <a:ext cx="651805" cy="784508"/>
          </a:xfrm>
          <a:custGeom>
            <a:avLst/>
            <a:gdLst>
              <a:gd name="T0" fmla="*/ 529865 w 1474"/>
              <a:gd name="T1" fmla="*/ 52162 h 1774"/>
              <a:gd name="T2" fmla="*/ 529865 w 1474"/>
              <a:gd name="T3" fmla="*/ 372688 h 1774"/>
              <a:gd name="T4" fmla="*/ 529865 w 1474"/>
              <a:gd name="T5" fmla="*/ 372688 h 1774"/>
              <a:gd name="T6" fmla="*/ 265113 w 1474"/>
              <a:gd name="T7" fmla="*/ 637815 h 1774"/>
              <a:gd name="T8" fmla="*/ 265113 w 1474"/>
              <a:gd name="T9" fmla="*/ 637815 h 1774"/>
              <a:gd name="T10" fmla="*/ 0 w 1474"/>
              <a:gd name="T11" fmla="*/ 372688 h 1774"/>
              <a:gd name="T12" fmla="*/ 0 w 1474"/>
              <a:gd name="T13" fmla="*/ 52162 h 1774"/>
              <a:gd name="T14" fmla="*/ 0 w 1474"/>
              <a:gd name="T15" fmla="*/ 52162 h 1774"/>
              <a:gd name="T16" fmla="*/ 265113 w 1474"/>
              <a:gd name="T17" fmla="*/ 0 h 1774"/>
              <a:gd name="T18" fmla="*/ 265113 w 1474"/>
              <a:gd name="T19" fmla="*/ 0 h 1774"/>
              <a:gd name="T20" fmla="*/ 529865 w 1474"/>
              <a:gd name="T21" fmla="*/ 52162 h 17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4" h="1774">
                <a:moveTo>
                  <a:pt x="1473" y="145"/>
                </a:moveTo>
                <a:lnTo>
                  <a:pt x="1473" y="1036"/>
                </a:lnTo>
                <a:cubicBezTo>
                  <a:pt x="1473" y="1442"/>
                  <a:pt x="1144" y="1773"/>
                  <a:pt x="737" y="1773"/>
                </a:cubicBezTo>
                <a:cubicBezTo>
                  <a:pt x="330" y="1773"/>
                  <a:pt x="0" y="1442"/>
                  <a:pt x="0" y="1036"/>
                </a:cubicBezTo>
                <a:lnTo>
                  <a:pt x="0" y="145"/>
                </a:lnTo>
                <a:cubicBezTo>
                  <a:pt x="227" y="52"/>
                  <a:pt x="476" y="0"/>
                  <a:pt x="737" y="0"/>
                </a:cubicBezTo>
                <a:cubicBezTo>
                  <a:pt x="998" y="0"/>
                  <a:pt x="1246" y="52"/>
                  <a:pt x="1473" y="145"/>
                </a:cubicBezTo>
              </a:path>
            </a:pathLst>
          </a:custGeom>
          <a:solidFill>
            <a:schemeClr val="accent5"/>
          </a:solidFill>
          <a:ln>
            <a:noFill/>
          </a:ln>
          <a:effectLst/>
        </p:spPr>
        <p:txBody>
          <a:bodyPr wrap="none" anchor="ctr"/>
          <a:lstStyle/>
          <a:p>
            <a:endParaRPr lang="en-US" sz="3178"/>
          </a:p>
        </p:txBody>
      </p:sp>
      <p:sp>
        <p:nvSpPr>
          <p:cNvPr id="109" name="Freeform 16">
            <a:extLst>
              <a:ext uri="{FF2B5EF4-FFF2-40B4-BE49-F238E27FC236}">
                <a16:creationId xmlns:a16="http://schemas.microsoft.com/office/drawing/2014/main" id="{37685815-4227-D84F-AA6D-DD6A43D7BD7A}"/>
              </a:ext>
            </a:extLst>
          </p:cNvPr>
          <p:cNvSpPr>
            <a:spLocks noChangeArrowheads="1"/>
          </p:cNvSpPr>
          <p:nvPr/>
        </p:nvSpPr>
        <p:spPr bwMode="auto">
          <a:xfrm>
            <a:off x="8228018" y="2867234"/>
            <a:ext cx="1051864" cy="1051865"/>
          </a:xfrm>
          <a:custGeom>
            <a:avLst/>
            <a:gdLst>
              <a:gd name="T0" fmla="*/ 0 w 2379"/>
              <a:gd name="T1" fmla="*/ 855303 h 2379"/>
              <a:gd name="T2" fmla="*/ 0 w 2379"/>
              <a:gd name="T3" fmla="*/ 829407 h 2379"/>
              <a:gd name="T4" fmla="*/ 0 w 2379"/>
              <a:gd name="T5" fmla="*/ 829407 h 2379"/>
              <a:gd name="T6" fmla="*/ 829406 w 2379"/>
              <a:gd name="T7" fmla="*/ 0 h 2379"/>
              <a:gd name="T8" fmla="*/ 855302 w 2379"/>
              <a:gd name="T9" fmla="*/ 0 h 2379"/>
              <a:gd name="T10" fmla="*/ 855302 w 2379"/>
              <a:gd name="T11" fmla="*/ 0 h 2379"/>
              <a:gd name="T12" fmla="*/ 604970 w 2379"/>
              <a:gd name="T13" fmla="*/ 604611 h 2379"/>
              <a:gd name="T14" fmla="*/ 604970 w 2379"/>
              <a:gd name="T15" fmla="*/ 604611 h 2379"/>
              <a:gd name="T16" fmla="*/ 0 w 2379"/>
              <a:gd name="T17" fmla="*/ 855303 h 23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79" h="2379">
                <a:moveTo>
                  <a:pt x="0" y="2378"/>
                </a:moveTo>
                <a:lnTo>
                  <a:pt x="0" y="2306"/>
                </a:lnTo>
                <a:cubicBezTo>
                  <a:pt x="1271" y="2306"/>
                  <a:pt x="2306" y="1271"/>
                  <a:pt x="2306" y="0"/>
                </a:cubicBezTo>
                <a:lnTo>
                  <a:pt x="2378" y="0"/>
                </a:lnTo>
                <a:cubicBezTo>
                  <a:pt x="2378" y="635"/>
                  <a:pt x="2131" y="1232"/>
                  <a:pt x="1682" y="1681"/>
                </a:cubicBezTo>
                <a:cubicBezTo>
                  <a:pt x="1232" y="2130"/>
                  <a:pt x="635" y="2378"/>
                  <a:pt x="0" y="2378"/>
                </a:cubicBezTo>
              </a:path>
            </a:pathLst>
          </a:custGeom>
          <a:solidFill>
            <a:schemeClr val="accent4"/>
          </a:solidFill>
          <a:ln>
            <a:noFill/>
          </a:ln>
          <a:effectLst/>
        </p:spPr>
        <p:txBody>
          <a:bodyPr wrap="none" anchor="ctr"/>
          <a:lstStyle/>
          <a:p>
            <a:endParaRPr lang="en-US" sz="3178"/>
          </a:p>
        </p:txBody>
      </p:sp>
      <p:sp>
        <p:nvSpPr>
          <p:cNvPr id="110" name="Freeform 17">
            <a:extLst>
              <a:ext uri="{FF2B5EF4-FFF2-40B4-BE49-F238E27FC236}">
                <a16:creationId xmlns:a16="http://schemas.microsoft.com/office/drawing/2014/main" id="{18876935-C25D-834E-AC6D-DA6010FBD0BD}"/>
              </a:ext>
            </a:extLst>
          </p:cNvPr>
          <p:cNvSpPr>
            <a:spLocks noChangeArrowheads="1"/>
          </p:cNvSpPr>
          <p:nvPr/>
        </p:nvSpPr>
        <p:spPr bwMode="auto">
          <a:xfrm>
            <a:off x="7174202" y="1815371"/>
            <a:ext cx="1053816" cy="1053816"/>
          </a:xfrm>
          <a:custGeom>
            <a:avLst/>
            <a:gdLst>
              <a:gd name="T0" fmla="*/ 26283 w 2381"/>
              <a:gd name="T1" fmla="*/ 856890 h 2380"/>
              <a:gd name="T2" fmla="*/ 0 w 2381"/>
              <a:gd name="T3" fmla="*/ 856890 h 2380"/>
              <a:gd name="T4" fmla="*/ 0 w 2381"/>
              <a:gd name="T5" fmla="*/ 856890 h 2380"/>
              <a:gd name="T6" fmla="*/ 250946 w 2381"/>
              <a:gd name="T7" fmla="*/ 251052 h 2380"/>
              <a:gd name="T8" fmla="*/ 250946 w 2381"/>
              <a:gd name="T9" fmla="*/ 251052 h 2380"/>
              <a:gd name="T10" fmla="*/ 856890 w 2381"/>
              <a:gd name="T11" fmla="*/ 0 h 2380"/>
              <a:gd name="T12" fmla="*/ 856890 w 2381"/>
              <a:gd name="T13" fmla="*/ 26294 h 2380"/>
              <a:gd name="T14" fmla="*/ 856890 w 2381"/>
              <a:gd name="T15" fmla="*/ 26294 h 2380"/>
              <a:gd name="T16" fmla="*/ 26283 w 2381"/>
              <a:gd name="T17" fmla="*/ 856890 h 23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81" h="2380">
                <a:moveTo>
                  <a:pt x="73" y="2379"/>
                </a:moveTo>
                <a:lnTo>
                  <a:pt x="0" y="2379"/>
                </a:lnTo>
                <a:cubicBezTo>
                  <a:pt x="0" y="1744"/>
                  <a:pt x="248" y="1146"/>
                  <a:pt x="697" y="697"/>
                </a:cubicBezTo>
                <a:cubicBezTo>
                  <a:pt x="1147" y="247"/>
                  <a:pt x="1744" y="0"/>
                  <a:pt x="2380" y="0"/>
                </a:cubicBezTo>
                <a:lnTo>
                  <a:pt x="2380" y="73"/>
                </a:lnTo>
                <a:cubicBezTo>
                  <a:pt x="1107" y="73"/>
                  <a:pt x="73" y="1107"/>
                  <a:pt x="73" y="2379"/>
                </a:cubicBezTo>
              </a:path>
            </a:pathLst>
          </a:custGeom>
          <a:solidFill>
            <a:schemeClr val="accent4"/>
          </a:solidFill>
          <a:ln>
            <a:noFill/>
          </a:ln>
          <a:effectLst/>
        </p:spPr>
        <p:txBody>
          <a:bodyPr wrap="none" anchor="ctr"/>
          <a:lstStyle/>
          <a:p>
            <a:endParaRPr lang="en-US" sz="3178"/>
          </a:p>
        </p:txBody>
      </p:sp>
      <p:sp>
        <p:nvSpPr>
          <p:cNvPr id="111" name="Freeform 18">
            <a:extLst>
              <a:ext uri="{FF2B5EF4-FFF2-40B4-BE49-F238E27FC236}">
                <a16:creationId xmlns:a16="http://schemas.microsoft.com/office/drawing/2014/main" id="{5B3DFEFD-E410-674F-9435-4A13D14BFAB5}"/>
              </a:ext>
            </a:extLst>
          </p:cNvPr>
          <p:cNvSpPr>
            <a:spLocks noChangeArrowheads="1"/>
          </p:cNvSpPr>
          <p:nvPr/>
        </p:nvSpPr>
        <p:spPr bwMode="auto">
          <a:xfrm>
            <a:off x="8228019" y="1770486"/>
            <a:ext cx="105382" cy="120994"/>
          </a:xfrm>
          <a:custGeom>
            <a:avLst/>
            <a:gdLst>
              <a:gd name="T0" fmla="*/ 85362 w 236"/>
              <a:gd name="T1" fmla="*/ 48853 h 274"/>
              <a:gd name="T2" fmla="*/ 0 w 236"/>
              <a:gd name="T3" fmla="*/ 0 h 274"/>
              <a:gd name="T4" fmla="*/ 0 w 236"/>
              <a:gd name="T5" fmla="*/ 48853 h 274"/>
              <a:gd name="T6" fmla="*/ 0 w 236"/>
              <a:gd name="T7" fmla="*/ 98066 h 274"/>
              <a:gd name="T8" fmla="*/ 85362 w 236"/>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274">
                <a:moveTo>
                  <a:pt x="235" y="136"/>
                </a:moveTo>
                <a:lnTo>
                  <a:pt x="0" y="0"/>
                </a:lnTo>
                <a:lnTo>
                  <a:pt x="0" y="136"/>
                </a:lnTo>
                <a:lnTo>
                  <a:pt x="0" y="273"/>
                </a:lnTo>
                <a:lnTo>
                  <a:pt x="235" y="136"/>
                </a:lnTo>
              </a:path>
            </a:pathLst>
          </a:custGeom>
          <a:solidFill>
            <a:schemeClr val="accent4"/>
          </a:solidFill>
          <a:ln>
            <a:noFill/>
          </a:ln>
          <a:effectLst/>
        </p:spPr>
        <p:txBody>
          <a:bodyPr wrap="none" anchor="ctr"/>
          <a:lstStyle/>
          <a:p>
            <a:endParaRPr lang="en-US" sz="3178"/>
          </a:p>
        </p:txBody>
      </p:sp>
      <p:sp>
        <p:nvSpPr>
          <p:cNvPr id="112" name="Freeform 19">
            <a:extLst>
              <a:ext uri="{FF2B5EF4-FFF2-40B4-BE49-F238E27FC236}">
                <a16:creationId xmlns:a16="http://schemas.microsoft.com/office/drawing/2014/main" id="{C57C323A-933B-6F44-90E9-2C68ABEB6452}"/>
              </a:ext>
            </a:extLst>
          </p:cNvPr>
          <p:cNvSpPr>
            <a:spLocks noChangeArrowheads="1"/>
          </p:cNvSpPr>
          <p:nvPr/>
        </p:nvSpPr>
        <p:spPr bwMode="auto">
          <a:xfrm>
            <a:off x="8122637" y="3842990"/>
            <a:ext cx="105382" cy="120994"/>
          </a:xfrm>
          <a:custGeom>
            <a:avLst/>
            <a:gdLst>
              <a:gd name="T0" fmla="*/ 0 w 238"/>
              <a:gd name="T1" fmla="*/ 48853 h 274"/>
              <a:gd name="T2" fmla="*/ 85365 w 238"/>
              <a:gd name="T3" fmla="*/ 0 h 274"/>
              <a:gd name="T4" fmla="*/ 85365 w 238"/>
              <a:gd name="T5" fmla="*/ 48853 h 274"/>
              <a:gd name="T6" fmla="*/ 85365 w 238"/>
              <a:gd name="T7" fmla="*/ 98066 h 274"/>
              <a:gd name="T8" fmla="*/ 0 w 238"/>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274">
                <a:moveTo>
                  <a:pt x="0" y="136"/>
                </a:moveTo>
                <a:lnTo>
                  <a:pt x="237" y="0"/>
                </a:lnTo>
                <a:lnTo>
                  <a:pt x="237" y="136"/>
                </a:lnTo>
                <a:lnTo>
                  <a:pt x="237" y="273"/>
                </a:lnTo>
                <a:lnTo>
                  <a:pt x="0" y="136"/>
                </a:lnTo>
              </a:path>
            </a:pathLst>
          </a:custGeom>
          <a:solidFill>
            <a:schemeClr val="accent4"/>
          </a:solidFill>
          <a:ln>
            <a:noFill/>
          </a:ln>
          <a:effectLst/>
        </p:spPr>
        <p:txBody>
          <a:bodyPr wrap="none" anchor="ctr"/>
          <a:lstStyle/>
          <a:p>
            <a:endParaRPr lang="en-US" sz="3178"/>
          </a:p>
        </p:txBody>
      </p:sp>
      <p:sp>
        <p:nvSpPr>
          <p:cNvPr id="113" name="Freeform 20">
            <a:extLst>
              <a:ext uri="{FF2B5EF4-FFF2-40B4-BE49-F238E27FC236}">
                <a16:creationId xmlns:a16="http://schemas.microsoft.com/office/drawing/2014/main" id="{9834E965-761C-9145-A8B0-C9681F09AB92}"/>
              </a:ext>
            </a:extLst>
          </p:cNvPr>
          <p:cNvSpPr>
            <a:spLocks noChangeArrowheads="1"/>
          </p:cNvSpPr>
          <p:nvPr/>
        </p:nvSpPr>
        <p:spPr bwMode="auto">
          <a:xfrm>
            <a:off x="7900164" y="2012473"/>
            <a:ext cx="651805" cy="784508"/>
          </a:xfrm>
          <a:custGeom>
            <a:avLst/>
            <a:gdLst>
              <a:gd name="T0" fmla="*/ 529866 w 1475"/>
              <a:gd name="T1" fmla="*/ 52162 h 1774"/>
              <a:gd name="T2" fmla="*/ 529866 w 1475"/>
              <a:gd name="T3" fmla="*/ 372688 h 1774"/>
              <a:gd name="T4" fmla="*/ 529866 w 1475"/>
              <a:gd name="T5" fmla="*/ 372688 h 1774"/>
              <a:gd name="T6" fmla="*/ 265292 w 1475"/>
              <a:gd name="T7" fmla="*/ 637815 h 1774"/>
              <a:gd name="T8" fmla="*/ 265292 w 1475"/>
              <a:gd name="T9" fmla="*/ 637815 h 1774"/>
              <a:gd name="T10" fmla="*/ 0 w 1475"/>
              <a:gd name="T11" fmla="*/ 372688 h 1774"/>
              <a:gd name="T12" fmla="*/ 0 w 1475"/>
              <a:gd name="T13" fmla="*/ 52162 h 1774"/>
              <a:gd name="T14" fmla="*/ 0 w 1475"/>
              <a:gd name="T15" fmla="*/ 52162 h 1774"/>
              <a:gd name="T16" fmla="*/ 265292 w 1475"/>
              <a:gd name="T17" fmla="*/ 0 h 1774"/>
              <a:gd name="T18" fmla="*/ 265292 w 1475"/>
              <a:gd name="T19" fmla="*/ 0 h 1774"/>
              <a:gd name="T20" fmla="*/ 529866 w 1475"/>
              <a:gd name="T21" fmla="*/ 52162 h 17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5" h="1774">
                <a:moveTo>
                  <a:pt x="1474" y="145"/>
                </a:moveTo>
                <a:lnTo>
                  <a:pt x="1474" y="1036"/>
                </a:lnTo>
                <a:cubicBezTo>
                  <a:pt x="1474" y="1442"/>
                  <a:pt x="1144" y="1773"/>
                  <a:pt x="738" y="1773"/>
                </a:cubicBezTo>
                <a:cubicBezTo>
                  <a:pt x="331" y="1773"/>
                  <a:pt x="0" y="1442"/>
                  <a:pt x="0" y="1036"/>
                </a:cubicBezTo>
                <a:lnTo>
                  <a:pt x="0" y="145"/>
                </a:lnTo>
                <a:cubicBezTo>
                  <a:pt x="228" y="52"/>
                  <a:pt x="477" y="0"/>
                  <a:pt x="738" y="0"/>
                </a:cubicBezTo>
                <a:cubicBezTo>
                  <a:pt x="998" y="0"/>
                  <a:pt x="1247" y="52"/>
                  <a:pt x="1474" y="145"/>
                </a:cubicBezTo>
              </a:path>
            </a:pathLst>
          </a:custGeom>
          <a:solidFill>
            <a:schemeClr val="accent4"/>
          </a:solidFill>
          <a:ln>
            <a:noFill/>
          </a:ln>
          <a:effectLst/>
        </p:spPr>
        <p:txBody>
          <a:bodyPr wrap="none" anchor="ctr"/>
          <a:lstStyle/>
          <a:p>
            <a:endParaRPr lang="en-US" sz="3178"/>
          </a:p>
        </p:txBody>
      </p:sp>
      <p:sp>
        <p:nvSpPr>
          <p:cNvPr id="114" name="TextBox 113">
            <a:extLst>
              <a:ext uri="{FF2B5EF4-FFF2-40B4-BE49-F238E27FC236}">
                <a16:creationId xmlns:a16="http://schemas.microsoft.com/office/drawing/2014/main" id="{FE99778F-860A-E049-B7B1-4539A61BAD11}"/>
              </a:ext>
            </a:extLst>
          </p:cNvPr>
          <p:cNvSpPr txBox="1"/>
          <p:nvPr/>
        </p:nvSpPr>
        <p:spPr>
          <a:xfrm>
            <a:off x="1141393" y="2712817"/>
            <a:ext cx="1678204" cy="923330"/>
          </a:xfrm>
          <a:prstGeom prst="rect">
            <a:avLst/>
          </a:prstGeom>
          <a:noFill/>
        </p:spPr>
        <p:txBody>
          <a:bodyPr wrap="square" rtlCol="0" anchor="b" anchorCtr="0">
            <a:spAutoFit/>
          </a:bodyPr>
          <a:lstStyle/>
          <a:p>
            <a:pPr algn="ctr"/>
            <a:r>
              <a:rPr lang="en-US" sz="1800" b="1" dirty="0">
                <a:solidFill>
                  <a:schemeClr val="accent1"/>
                </a:solidFill>
                <a:latin typeface="Poppins" pitchFamily="2" charset="77"/>
                <a:ea typeface="League Spartan" charset="0"/>
                <a:cs typeface="Poppins" pitchFamily="2" charset="77"/>
              </a:rPr>
              <a:t> IAM Assessment Workshop</a:t>
            </a:r>
          </a:p>
        </p:txBody>
      </p:sp>
      <p:sp>
        <p:nvSpPr>
          <p:cNvPr id="115" name="Subtitle 2">
            <a:extLst>
              <a:ext uri="{FF2B5EF4-FFF2-40B4-BE49-F238E27FC236}">
                <a16:creationId xmlns:a16="http://schemas.microsoft.com/office/drawing/2014/main" id="{D6453719-BDB0-0747-9853-C54D0AFC42CB}"/>
              </a:ext>
            </a:extLst>
          </p:cNvPr>
          <p:cNvSpPr txBox="1">
            <a:spLocks/>
          </p:cNvSpPr>
          <p:nvPr/>
        </p:nvSpPr>
        <p:spPr>
          <a:xfrm>
            <a:off x="909206" y="4145365"/>
            <a:ext cx="2074014" cy="1557787"/>
          </a:xfrm>
          <a:prstGeom prst="rect">
            <a:avLst/>
          </a:prstGeom>
        </p:spPr>
        <p:txBody>
          <a:bodyPr vert="horz" wrap="square" lIns="44503" tIns="22251" rIns="44503" bIns="2225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Pre-Requisites Handover</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Analysis of current environment</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Workshop</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Gap Analysis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Verify Scope and Business Requirements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Infrastructure Requirements</a:t>
            </a:r>
          </a:p>
        </p:txBody>
      </p:sp>
      <p:sp>
        <p:nvSpPr>
          <p:cNvPr id="116" name="TextBox 115">
            <a:extLst>
              <a:ext uri="{FF2B5EF4-FFF2-40B4-BE49-F238E27FC236}">
                <a16:creationId xmlns:a16="http://schemas.microsoft.com/office/drawing/2014/main" id="{65F6E013-32D2-294D-9CE4-0D7351E58F9C}"/>
              </a:ext>
            </a:extLst>
          </p:cNvPr>
          <p:cNvSpPr txBox="1"/>
          <p:nvPr/>
        </p:nvSpPr>
        <p:spPr>
          <a:xfrm>
            <a:off x="3164222" y="2712817"/>
            <a:ext cx="1821620" cy="923330"/>
          </a:xfrm>
          <a:prstGeom prst="rect">
            <a:avLst/>
          </a:prstGeom>
          <a:noFill/>
        </p:spPr>
        <p:txBody>
          <a:bodyPr wrap="square" rtlCol="0" anchor="b" anchorCtr="0">
            <a:spAutoFit/>
          </a:bodyPr>
          <a:lstStyle/>
          <a:p>
            <a:pPr algn="ctr"/>
            <a:r>
              <a:rPr lang="en-US" sz="1800" b="1" dirty="0">
                <a:solidFill>
                  <a:schemeClr val="tx2"/>
                </a:solidFill>
                <a:latin typeface="Poppins" pitchFamily="2" charset="77"/>
                <a:ea typeface="League Spartan" charset="0"/>
                <a:cs typeface="Poppins" pitchFamily="2" charset="77"/>
              </a:rPr>
              <a:t>IAM Requirements Sign off</a:t>
            </a:r>
          </a:p>
        </p:txBody>
      </p:sp>
      <p:sp>
        <p:nvSpPr>
          <p:cNvPr id="117" name="Subtitle 2">
            <a:extLst>
              <a:ext uri="{FF2B5EF4-FFF2-40B4-BE49-F238E27FC236}">
                <a16:creationId xmlns:a16="http://schemas.microsoft.com/office/drawing/2014/main" id="{5E92E13F-15F3-7647-844F-2C62D15B5EB3}"/>
              </a:ext>
            </a:extLst>
          </p:cNvPr>
          <p:cNvSpPr txBox="1">
            <a:spLocks/>
          </p:cNvSpPr>
          <p:nvPr/>
        </p:nvSpPr>
        <p:spPr>
          <a:xfrm>
            <a:off x="3239891" y="4148047"/>
            <a:ext cx="1678204" cy="1726807"/>
          </a:xfrm>
          <a:prstGeom prst="rect">
            <a:avLst/>
          </a:prstGeom>
        </p:spPr>
        <p:txBody>
          <a:bodyPr vert="horz" wrap="square" lIns="44503" tIns="22251" rIns="44503" bIns="2225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Application Assessment, Filled Template collection from application owners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Requirement of IDAM/PAM</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Requirement Sign Off</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ea typeface="Lato Light" panose="020F0502020204030203" pitchFamily="34" charset="0"/>
                <a:cs typeface="Mukta ExtraLight" panose="020B0000000000000000" pitchFamily="34" charset="77"/>
              </a:rPr>
              <a:t>Roadmap and use case documents</a:t>
            </a:r>
            <a:endParaRPr lang="en-US" sz="1168"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18" name="TextBox 117">
            <a:extLst>
              <a:ext uri="{FF2B5EF4-FFF2-40B4-BE49-F238E27FC236}">
                <a16:creationId xmlns:a16="http://schemas.microsoft.com/office/drawing/2014/main" id="{EC75C364-A9F9-8747-B0B5-FDFEF0D44165}"/>
              </a:ext>
            </a:extLst>
          </p:cNvPr>
          <p:cNvSpPr txBox="1"/>
          <p:nvPr/>
        </p:nvSpPr>
        <p:spPr>
          <a:xfrm>
            <a:off x="5304057" y="3051307"/>
            <a:ext cx="1727569" cy="646331"/>
          </a:xfrm>
          <a:prstGeom prst="rect">
            <a:avLst/>
          </a:prstGeom>
          <a:noFill/>
        </p:spPr>
        <p:txBody>
          <a:bodyPr wrap="square" rtlCol="0" anchor="b" anchorCtr="0">
            <a:spAutoFit/>
          </a:bodyPr>
          <a:lstStyle/>
          <a:p>
            <a:pPr algn="ctr"/>
            <a:r>
              <a:rPr lang="en-US" sz="1800" b="1" dirty="0">
                <a:solidFill>
                  <a:srgbClr val="FFC000"/>
                </a:solidFill>
                <a:latin typeface="Poppins" pitchFamily="2" charset="77"/>
                <a:ea typeface="League Spartan" charset="0"/>
                <a:cs typeface="Poppins" pitchFamily="2" charset="77"/>
              </a:rPr>
              <a:t>Design &amp; Implementation</a:t>
            </a:r>
          </a:p>
        </p:txBody>
      </p:sp>
      <p:sp>
        <p:nvSpPr>
          <p:cNvPr id="119" name="Subtitle 2">
            <a:extLst>
              <a:ext uri="{FF2B5EF4-FFF2-40B4-BE49-F238E27FC236}">
                <a16:creationId xmlns:a16="http://schemas.microsoft.com/office/drawing/2014/main" id="{FD32AE74-D13F-C746-A770-A367D50EEAF5}"/>
              </a:ext>
            </a:extLst>
          </p:cNvPr>
          <p:cNvSpPr txBox="1">
            <a:spLocks/>
          </p:cNvSpPr>
          <p:nvPr/>
        </p:nvSpPr>
        <p:spPr>
          <a:xfrm>
            <a:off x="5174766" y="4150713"/>
            <a:ext cx="1999435" cy="1588564"/>
          </a:xfrm>
          <a:prstGeom prst="rect">
            <a:avLst/>
          </a:prstGeom>
        </p:spPr>
        <p:txBody>
          <a:bodyPr vert="horz" wrap="square" lIns="44503" tIns="22251" rIns="44503" bIns="2225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Implementation of IDAM/PAM signed off requirements.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Application integration</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Connectors configuration for automated provisioning and De-provisioning</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Email template for different communications</a:t>
            </a:r>
          </a:p>
        </p:txBody>
      </p:sp>
      <p:sp>
        <p:nvSpPr>
          <p:cNvPr id="120" name="TextBox 119">
            <a:extLst>
              <a:ext uri="{FF2B5EF4-FFF2-40B4-BE49-F238E27FC236}">
                <a16:creationId xmlns:a16="http://schemas.microsoft.com/office/drawing/2014/main" id="{5789F961-8B6F-AF48-816F-90357F557A5B}"/>
              </a:ext>
            </a:extLst>
          </p:cNvPr>
          <p:cNvSpPr txBox="1"/>
          <p:nvPr/>
        </p:nvSpPr>
        <p:spPr>
          <a:xfrm>
            <a:off x="7420330" y="2806964"/>
            <a:ext cx="1678204" cy="923330"/>
          </a:xfrm>
          <a:prstGeom prst="rect">
            <a:avLst/>
          </a:prstGeom>
          <a:noFill/>
        </p:spPr>
        <p:txBody>
          <a:bodyPr wrap="square" rtlCol="0" anchor="b" anchorCtr="0">
            <a:spAutoFit/>
          </a:bodyPr>
          <a:lstStyle/>
          <a:p>
            <a:pPr algn="ctr"/>
            <a:r>
              <a:rPr lang="en-US" sz="1800" b="1" dirty="0">
                <a:solidFill>
                  <a:srgbClr val="00B0B9"/>
                </a:solidFill>
                <a:latin typeface="Poppins" pitchFamily="2" charset="77"/>
                <a:ea typeface="League Spartan" charset="0"/>
                <a:cs typeface="Poppins" pitchFamily="2" charset="77"/>
              </a:rPr>
              <a:t>Integral Testing </a:t>
            </a:r>
          </a:p>
          <a:p>
            <a:pPr algn="ctr"/>
            <a:r>
              <a:rPr lang="en-US" sz="1800" b="1" dirty="0">
                <a:solidFill>
                  <a:srgbClr val="00B0B9"/>
                </a:solidFill>
                <a:latin typeface="Poppins" pitchFamily="2" charset="77"/>
                <a:ea typeface="League Spartan" charset="0"/>
                <a:cs typeface="Poppins" pitchFamily="2" charset="77"/>
              </a:rPr>
              <a:t>&amp; UAT</a:t>
            </a:r>
          </a:p>
        </p:txBody>
      </p:sp>
      <p:sp>
        <p:nvSpPr>
          <p:cNvPr id="121" name="Subtitle 2">
            <a:extLst>
              <a:ext uri="{FF2B5EF4-FFF2-40B4-BE49-F238E27FC236}">
                <a16:creationId xmlns:a16="http://schemas.microsoft.com/office/drawing/2014/main" id="{9C9A65DC-7712-F74A-8E62-8BE0A8115B78}"/>
              </a:ext>
            </a:extLst>
          </p:cNvPr>
          <p:cNvSpPr txBox="1">
            <a:spLocks/>
          </p:cNvSpPr>
          <p:nvPr/>
        </p:nvSpPr>
        <p:spPr>
          <a:xfrm>
            <a:off x="7601678" y="4145365"/>
            <a:ext cx="1678204" cy="1450321"/>
          </a:xfrm>
          <a:prstGeom prst="rect">
            <a:avLst/>
          </a:prstGeom>
        </p:spPr>
        <p:txBody>
          <a:bodyPr vert="horz" wrap="square" lIns="44503" tIns="22251" rIns="44503" bIns="2225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Unit and integration testing</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Demo to customer stakeholder(s)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Test case preparation and Assisted UAT with customer</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UAT Sign Off</a:t>
            </a:r>
            <a:endParaRPr lang="en-US" sz="1168"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22" name="TextBox 121">
            <a:extLst>
              <a:ext uri="{FF2B5EF4-FFF2-40B4-BE49-F238E27FC236}">
                <a16:creationId xmlns:a16="http://schemas.microsoft.com/office/drawing/2014/main" id="{D62F5CE1-A93B-2F47-9D97-0109E10DE88C}"/>
              </a:ext>
            </a:extLst>
          </p:cNvPr>
          <p:cNvSpPr txBox="1"/>
          <p:nvPr/>
        </p:nvSpPr>
        <p:spPr>
          <a:xfrm>
            <a:off x="9468961" y="2798134"/>
            <a:ext cx="1678204" cy="923330"/>
          </a:xfrm>
          <a:prstGeom prst="rect">
            <a:avLst/>
          </a:prstGeom>
          <a:noFill/>
        </p:spPr>
        <p:txBody>
          <a:bodyPr wrap="square" rtlCol="0" anchor="b" anchorCtr="0">
            <a:spAutoFit/>
          </a:bodyPr>
          <a:lstStyle/>
          <a:p>
            <a:r>
              <a:rPr lang="en-US" sz="1800" b="1" dirty="0"/>
              <a:t>Cutover </a:t>
            </a:r>
          </a:p>
          <a:p>
            <a:r>
              <a:rPr lang="en-US" sz="1800" b="1" dirty="0"/>
              <a:t>&amp; </a:t>
            </a:r>
          </a:p>
          <a:p>
            <a:r>
              <a:rPr lang="en-US" sz="1800" b="1" dirty="0"/>
              <a:t>Go-Live</a:t>
            </a:r>
          </a:p>
        </p:txBody>
      </p:sp>
      <p:sp>
        <p:nvSpPr>
          <p:cNvPr id="123" name="Subtitle 2">
            <a:extLst>
              <a:ext uri="{FF2B5EF4-FFF2-40B4-BE49-F238E27FC236}">
                <a16:creationId xmlns:a16="http://schemas.microsoft.com/office/drawing/2014/main" id="{5AF2CC9C-4A12-F940-AF9B-F754B02AE241}"/>
              </a:ext>
            </a:extLst>
          </p:cNvPr>
          <p:cNvSpPr txBox="1">
            <a:spLocks/>
          </p:cNvSpPr>
          <p:nvPr/>
        </p:nvSpPr>
        <p:spPr>
          <a:xfrm>
            <a:off x="9458938" y="4104375"/>
            <a:ext cx="1678204" cy="1780540"/>
          </a:xfrm>
          <a:prstGeom prst="rect">
            <a:avLst/>
          </a:prstGeom>
        </p:spPr>
        <p:txBody>
          <a:bodyPr vert="horz" wrap="square" lIns="44503" tIns="22251" rIns="44503" bIns="2225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Plan the cutover and Go-Live</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Communication between customer and LTI Stakeholders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Post Go-Live warranty support</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Transition to Run team.</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Enable Run team for steady state support.</a:t>
            </a:r>
          </a:p>
        </p:txBody>
      </p:sp>
      <p:sp>
        <p:nvSpPr>
          <p:cNvPr id="124" name="Freeform 978">
            <a:extLst>
              <a:ext uri="{FF2B5EF4-FFF2-40B4-BE49-F238E27FC236}">
                <a16:creationId xmlns:a16="http://schemas.microsoft.com/office/drawing/2014/main" id="{04F4FE85-C1B6-924D-AB20-97F1680752CF}"/>
              </a:ext>
            </a:extLst>
          </p:cNvPr>
          <p:cNvSpPr>
            <a:spLocks noChangeAspect="1"/>
          </p:cNvSpPr>
          <p:nvPr/>
        </p:nvSpPr>
        <p:spPr bwMode="auto">
          <a:xfrm>
            <a:off x="1836768" y="2240816"/>
            <a:ext cx="342635" cy="341607"/>
          </a:xfrm>
          <a:custGeom>
            <a:avLst/>
            <a:gdLst>
              <a:gd name="T0" fmla="*/ 8578795 w 291739"/>
              <a:gd name="T1" fmla="*/ 8901863 h 291739"/>
              <a:gd name="T2" fmla="*/ 9220578 w 291739"/>
              <a:gd name="T3" fmla="*/ 8901863 h 291739"/>
              <a:gd name="T4" fmla="*/ 8893105 w 291739"/>
              <a:gd name="T5" fmla="*/ 8284042 h 291739"/>
              <a:gd name="T6" fmla="*/ 8893105 w 291739"/>
              <a:gd name="T7" fmla="*/ 9519701 h 291739"/>
              <a:gd name="T8" fmla="*/ 5513743 w 291739"/>
              <a:gd name="T9" fmla="*/ 9053162 h 291739"/>
              <a:gd name="T10" fmla="*/ 5513743 w 291739"/>
              <a:gd name="T11" fmla="*/ 8750542 h 291739"/>
              <a:gd name="T12" fmla="*/ 8893105 w 291739"/>
              <a:gd name="T13" fmla="*/ 8284042 h 291739"/>
              <a:gd name="T14" fmla="*/ 6456830 w 291739"/>
              <a:gd name="T15" fmla="*/ 7313153 h 291739"/>
              <a:gd name="T16" fmla="*/ 7098660 w 291739"/>
              <a:gd name="T17" fmla="*/ 7313153 h 291739"/>
              <a:gd name="T18" fmla="*/ 6771186 w 291739"/>
              <a:gd name="T19" fmla="*/ 6695296 h 291739"/>
              <a:gd name="T20" fmla="*/ 9377770 w 291739"/>
              <a:gd name="T21" fmla="*/ 7161836 h 291739"/>
              <a:gd name="T22" fmla="*/ 9377770 w 291739"/>
              <a:gd name="T23" fmla="*/ 7477061 h 291739"/>
              <a:gd name="T24" fmla="*/ 6771186 w 291739"/>
              <a:gd name="T25" fmla="*/ 7930990 h 291739"/>
              <a:gd name="T26" fmla="*/ 5513743 w 291739"/>
              <a:gd name="T27" fmla="*/ 7477061 h 291739"/>
              <a:gd name="T28" fmla="*/ 5513743 w 291739"/>
              <a:gd name="T29" fmla="*/ 7161836 h 291739"/>
              <a:gd name="T30" fmla="*/ 6771186 w 291739"/>
              <a:gd name="T31" fmla="*/ 6695296 h 291739"/>
              <a:gd name="T32" fmla="*/ 7819077 w 291739"/>
              <a:gd name="T33" fmla="*/ 5724386 h 291739"/>
              <a:gd name="T34" fmla="*/ 8460924 w 291739"/>
              <a:gd name="T35" fmla="*/ 5724386 h 291739"/>
              <a:gd name="T36" fmla="*/ 8133398 w 291739"/>
              <a:gd name="T37" fmla="*/ 5106589 h 291739"/>
              <a:gd name="T38" fmla="*/ 9377770 w 291739"/>
              <a:gd name="T39" fmla="*/ 5573129 h 291739"/>
              <a:gd name="T40" fmla="*/ 9377770 w 291739"/>
              <a:gd name="T41" fmla="*/ 5875702 h 291739"/>
              <a:gd name="T42" fmla="*/ 8133398 w 291739"/>
              <a:gd name="T43" fmla="*/ 6342267 h 291739"/>
              <a:gd name="T44" fmla="*/ 5513743 w 291739"/>
              <a:gd name="T45" fmla="*/ 5875702 h 291739"/>
              <a:gd name="T46" fmla="*/ 5513743 w 291739"/>
              <a:gd name="T47" fmla="*/ 5573129 h 291739"/>
              <a:gd name="T48" fmla="*/ 8133398 w 291739"/>
              <a:gd name="T49" fmla="*/ 5106589 h 291739"/>
              <a:gd name="T50" fmla="*/ 4576350 w 291739"/>
              <a:gd name="T51" fmla="*/ 10130660 h 291739"/>
              <a:gd name="T52" fmla="*/ 10257586 w 291739"/>
              <a:gd name="T53" fmla="*/ 4521145 h 291739"/>
              <a:gd name="T54" fmla="*/ 4419250 w 291739"/>
              <a:gd name="T55" fmla="*/ 4198752 h 291739"/>
              <a:gd name="T56" fmla="*/ 10584782 w 291739"/>
              <a:gd name="T57" fmla="*/ 4366391 h 291739"/>
              <a:gd name="T58" fmla="*/ 10440839 w 291739"/>
              <a:gd name="T59" fmla="*/ 10427218 h 291739"/>
              <a:gd name="T60" fmla="*/ 4262205 w 291739"/>
              <a:gd name="T61" fmla="*/ 10285424 h 291739"/>
              <a:gd name="T62" fmla="*/ 4419250 w 291739"/>
              <a:gd name="T63" fmla="*/ 4198752 h 291739"/>
              <a:gd name="T64" fmla="*/ 2108489 w 291739"/>
              <a:gd name="T65" fmla="*/ 1576150 h 291739"/>
              <a:gd name="T66" fmla="*/ 2857820 w 291739"/>
              <a:gd name="T67" fmla="*/ 1576150 h 291739"/>
              <a:gd name="T68" fmla="*/ 2483168 w 291739"/>
              <a:gd name="T69" fmla="*/ 907875 h 291739"/>
              <a:gd name="T70" fmla="*/ 2483168 w 291739"/>
              <a:gd name="T71" fmla="*/ 2256966 h 291739"/>
              <a:gd name="T72" fmla="*/ 2483168 w 291739"/>
              <a:gd name="T73" fmla="*/ 907875 h 291739"/>
              <a:gd name="T74" fmla="*/ 6569451 w 291739"/>
              <a:gd name="T75" fmla="*/ 0 h 291739"/>
              <a:gd name="T76" fmla="*/ 6725896 w 291739"/>
              <a:gd name="T77" fmla="*/ 3524285 h 291739"/>
              <a:gd name="T78" fmla="*/ 6413069 w 291739"/>
              <a:gd name="T79" fmla="*/ 3524285 h 291739"/>
              <a:gd name="T80" fmla="*/ 325811 w 291739"/>
              <a:gd name="T81" fmla="*/ 320351 h 291739"/>
              <a:gd name="T82" fmla="*/ 1668393 w 291739"/>
              <a:gd name="T83" fmla="*/ 2845151 h 291739"/>
              <a:gd name="T84" fmla="*/ 1929112 w 291739"/>
              <a:gd name="T85" fmla="*/ 2845151 h 291739"/>
              <a:gd name="T86" fmla="*/ 4496930 w 291739"/>
              <a:gd name="T87" fmla="*/ 1589109 h 291739"/>
              <a:gd name="T88" fmla="*/ 6074107 w 291739"/>
              <a:gd name="T89" fmla="*/ 3434603 h 291739"/>
              <a:gd name="T90" fmla="*/ 5813481 w 291739"/>
              <a:gd name="T91" fmla="*/ 3614011 h 291739"/>
              <a:gd name="T92" fmla="*/ 2958834 w 291739"/>
              <a:gd name="T93" fmla="*/ 4306078 h 291739"/>
              <a:gd name="T94" fmla="*/ 3662734 w 291739"/>
              <a:gd name="T95" fmla="*/ 5574824 h 291739"/>
              <a:gd name="T96" fmla="*/ 3454182 w 291739"/>
              <a:gd name="T97" fmla="*/ 5536400 h 291739"/>
              <a:gd name="T98" fmla="*/ 325811 w 291739"/>
              <a:gd name="T99" fmla="*/ 5292870 h 291739"/>
              <a:gd name="T100" fmla="*/ 3584545 w 291739"/>
              <a:gd name="T101" fmla="*/ 6305342 h 291739"/>
              <a:gd name="T102" fmla="*/ 3584545 w 291739"/>
              <a:gd name="T103" fmla="*/ 6625739 h 291739"/>
              <a:gd name="T104" fmla="*/ 0 w 291739"/>
              <a:gd name="T105" fmla="*/ 6471939 h 291739"/>
              <a:gd name="T106" fmla="*/ 156340 w 291739"/>
              <a:gd name="T107" fmla="*/ 0 h 29173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1739" h="291739">
                <a:moveTo>
                  <a:pt x="245113" y="240242"/>
                </a:moveTo>
                <a:cubicBezTo>
                  <a:pt x="240059" y="240242"/>
                  <a:pt x="236449" y="244122"/>
                  <a:pt x="236449" y="249061"/>
                </a:cubicBezTo>
                <a:cubicBezTo>
                  <a:pt x="236449" y="254000"/>
                  <a:pt x="240059" y="257528"/>
                  <a:pt x="245113" y="257528"/>
                </a:cubicBezTo>
                <a:cubicBezTo>
                  <a:pt x="249807" y="257528"/>
                  <a:pt x="254139" y="254000"/>
                  <a:pt x="254139" y="249061"/>
                </a:cubicBezTo>
                <a:cubicBezTo>
                  <a:pt x="254139" y="244122"/>
                  <a:pt x="249807" y="240242"/>
                  <a:pt x="245113" y="240242"/>
                </a:cubicBezTo>
                <a:close/>
                <a:moveTo>
                  <a:pt x="245113" y="231775"/>
                </a:moveTo>
                <a:cubicBezTo>
                  <a:pt x="255222" y="231775"/>
                  <a:pt x="263164" y="239536"/>
                  <a:pt x="263164" y="249061"/>
                </a:cubicBezTo>
                <a:cubicBezTo>
                  <a:pt x="263164" y="258586"/>
                  <a:pt x="255222" y="266347"/>
                  <a:pt x="245113" y="266347"/>
                </a:cubicBezTo>
                <a:cubicBezTo>
                  <a:pt x="236810" y="266347"/>
                  <a:pt x="230312" y="260703"/>
                  <a:pt x="227784" y="253295"/>
                </a:cubicBezTo>
                <a:lnTo>
                  <a:pt x="151970" y="253295"/>
                </a:lnTo>
                <a:cubicBezTo>
                  <a:pt x="149443" y="253295"/>
                  <a:pt x="147638" y="251531"/>
                  <a:pt x="147638" y="249061"/>
                </a:cubicBezTo>
                <a:cubicBezTo>
                  <a:pt x="147638" y="246592"/>
                  <a:pt x="149443" y="244828"/>
                  <a:pt x="151970" y="244828"/>
                </a:cubicBezTo>
                <a:lnTo>
                  <a:pt x="227784" y="244828"/>
                </a:lnTo>
                <a:cubicBezTo>
                  <a:pt x="230312" y="237420"/>
                  <a:pt x="236810" y="231775"/>
                  <a:pt x="245113" y="231775"/>
                </a:cubicBezTo>
                <a:close/>
                <a:moveTo>
                  <a:pt x="186628" y="195792"/>
                </a:moveTo>
                <a:cubicBezTo>
                  <a:pt x="181574" y="195792"/>
                  <a:pt x="177964" y="200025"/>
                  <a:pt x="177964" y="204611"/>
                </a:cubicBezTo>
                <a:cubicBezTo>
                  <a:pt x="177964" y="209550"/>
                  <a:pt x="181574" y="213078"/>
                  <a:pt x="186628" y="213078"/>
                </a:cubicBezTo>
                <a:cubicBezTo>
                  <a:pt x="191683" y="213078"/>
                  <a:pt x="195654" y="209550"/>
                  <a:pt x="195654" y="204611"/>
                </a:cubicBezTo>
                <a:cubicBezTo>
                  <a:pt x="195654" y="200025"/>
                  <a:pt x="191683" y="195792"/>
                  <a:pt x="186628" y="195792"/>
                </a:cubicBezTo>
                <a:close/>
                <a:moveTo>
                  <a:pt x="186628" y="187325"/>
                </a:moveTo>
                <a:cubicBezTo>
                  <a:pt x="195293" y="187325"/>
                  <a:pt x="201791" y="192617"/>
                  <a:pt x="203957" y="200378"/>
                </a:cubicBezTo>
                <a:lnTo>
                  <a:pt x="258471" y="200378"/>
                </a:lnTo>
                <a:cubicBezTo>
                  <a:pt x="260998" y="200378"/>
                  <a:pt x="263164" y="202494"/>
                  <a:pt x="263164" y="204611"/>
                </a:cubicBezTo>
                <a:cubicBezTo>
                  <a:pt x="263164" y="207080"/>
                  <a:pt x="260998" y="209197"/>
                  <a:pt x="258471" y="209197"/>
                </a:cubicBezTo>
                <a:lnTo>
                  <a:pt x="203957" y="209197"/>
                </a:lnTo>
                <a:cubicBezTo>
                  <a:pt x="201791" y="216605"/>
                  <a:pt x="195293" y="221897"/>
                  <a:pt x="186628" y="221897"/>
                </a:cubicBezTo>
                <a:cubicBezTo>
                  <a:pt x="178325" y="221897"/>
                  <a:pt x="171465" y="216605"/>
                  <a:pt x="170021" y="209197"/>
                </a:cubicBezTo>
                <a:lnTo>
                  <a:pt x="151970" y="209197"/>
                </a:lnTo>
                <a:cubicBezTo>
                  <a:pt x="149443" y="209197"/>
                  <a:pt x="147638" y="207080"/>
                  <a:pt x="147638" y="204611"/>
                </a:cubicBezTo>
                <a:cubicBezTo>
                  <a:pt x="147638" y="202494"/>
                  <a:pt x="149443" y="200378"/>
                  <a:pt x="151970" y="200378"/>
                </a:cubicBezTo>
                <a:lnTo>
                  <a:pt x="170021" y="200378"/>
                </a:lnTo>
                <a:cubicBezTo>
                  <a:pt x="171465" y="192617"/>
                  <a:pt x="178325" y="187325"/>
                  <a:pt x="186628" y="187325"/>
                </a:cubicBezTo>
                <a:close/>
                <a:moveTo>
                  <a:pt x="224174" y="151342"/>
                </a:moveTo>
                <a:cubicBezTo>
                  <a:pt x="219842" y="151342"/>
                  <a:pt x="215510" y="155222"/>
                  <a:pt x="215510" y="160161"/>
                </a:cubicBezTo>
                <a:cubicBezTo>
                  <a:pt x="215510" y="165100"/>
                  <a:pt x="219842" y="168980"/>
                  <a:pt x="224174" y="168980"/>
                </a:cubicBezTo>
                <a:cubicBezTo>
                  <a:pt x="229589" y="168980"/>
                  <a:pt x="233200" y="165100"/>
                  <a:pt x="233200" y="160161"/>
                </a:cubicBezTo>
                <a:cubicBezTo>
                  <a:pt x="233200" y="155222"/>
                  <a:pt x="229589" y="151342"/>
                  <a:pt x="224174" y="151342"/>
                </a:cubicBezTo>
                <a:close/>
                <a:moveTo>
                  <a:pt x="224174" y="142875"/>
                </a:moveTo>
                <a:cubicBezTo>
                  <a:pt x="232839" y="142875"/>
                  <a:pt x="239337" y="148167"/>
                  <a:pt x="241864" y="155928"/>
                </a:cubicBezTo>
                <a:lnTo>
                  <a:pt x="258471" y="155928"/>
                </a:lnTo>
                <a:cubicBezTo>
                  <a:pt x="260998" y="155928"/>
                  <a:pt x="263164" y="157692"/>
                  <a:pt x="263164" y="160161"/>
                </a:cubicBezTo>
                <a:cubicBezTo>
                  <a:pt x="263164" y="162630"/>
                  <a:pt x="260998" y="164394"/>
                  <a:pt x="258471" y="164394"/>
                </a:cubicBezTo>
                <a:lnTo>
                  <a:pt x="241864" y="164394"/>
                </a:lnTo>
                <a:cubicBezTo>
                  <a:pt x="239337" y="172155"/>
                  <a:pt x="232839" y="177447"/>
                  <a:pt x="224174" y="177447"/>
                </a:cubicBezTo>
                <a:cubicBezTo>
                  <a:pt x="215871" y="177447"/>
                  <a:pt x="209011" y="172155"/>
                  <a:pt x="207567" y="164394"/>
                </a:cubicBezTo>
                <a:lnTo>
                  <a:pt x="151970" y="164394"/>
                </a:lnTo>
                <a:cubicBezTo>
                  <a:pt x="149443" y="164394"/>
                  <a:pt x="147638" y="162630"/>
                  <a:pt x="147638" y="160161"/>
                </a:cubicBezTo>
                <a:cubicBezTo>
                  <a:pt x="147638" y="157692"/>
                  <a:pt x="149443" y="155928"/>
                  <a:pt x="151970" y="155928"/>
                </a:cubicBezTo>
                <a:lnTo>
                  <a:pt x="207567" y="155928"/>
                </a:lnTo>
                <a:cubicBezTo>
                  <a:pt x="209011" y="148167"/>
                  <a:pt x="215871" y="142875"/>
                  <a:pt x="224174" y="142875"/>
                </a:cubicBezTo>
                <a:close/>
                <a:moveTo>
                  <a:pt x="126134" y="126495"/>
                </a:moveTo>
                <a:lnTo>
                  <a:pt x="126134" y="283441"/>
                </a:lnTo>
                <a:lnTo>
                  <a:pt x="282720" y="283441"/>
                </a:lnTo>
                <a:lnTo>
                  <a:pt x="282720" y="126495"/>
                </a:lnTo>
                <a:lnTo>
                  <a:pt x="126134" y="126495"/>
                </a:lnTo>
                <a:close/>
                <a:moveTo>
                  <a:pt x="121804" y="117475"/>
                </a:moveTo>
                <a:lnTo>
                  <a:pt x="287771" y="117475"/>
                </a:lnTo>
                <a:cubicBezTo>
                  <a:pt x="289575" y="117475"/>
                  <a:pt x="291739" y="119640"/>
                  <a:pt x="291739" y="122165"/>
                </a:cubicBezTo>
                <a:lnTo>
                  <a:pt x="291739" y="287771"/>
                </a:lnTo>
                <a:cubicBezTo>
                  <a:pt x="291739" y="290296"/>
                  <a:pt x="289575" y="291739"/>
                  <a:pt x="287771" y="291739"/>
                </a:cubicBezTo>
                <a:lnTo>
                  <a:pt x="121804" y="291739"/>
                </a:lnTo>
                <a:cubicBezTo>
                  <a:pt x="119640" y="291739"/>
                  <a:pt x="117475" y="290296"/>
                  <a:pt x="117475" y="287771"/>
                </a:cubicBezTo>
                <a:lnTo>
                  <a:pt x="117475" y="122165"/>
                </a:lnTo>
                <a:cubicBezTo>
                  <a:pt x="117475" y="119640"/>
                  <a:pt x="119640" y="117475"/>
                  <a:pt x="121804" y="117475"/>
                </a:cubicBezTo>
                <a:close/>
                <a:moveTo>
                  <a:pt x="68441" y="33867"/>
                </a:moveTo>
                <a:cubicBezTo>
                  <a:pt x="62388" y="33867"/>
                  <a:pt x="58115" y="38805"/>
                  <a:pt x="58115" y="44097"/>
                </a:cubicBezTo>
                <a:cubicBezTo>
                  <a:pt x="58115" y="49742"/>
                  <a:pt x="62388" y="54328"/>
                  <a:pt x="68441" y="54328"/>
                </a:cubicBezTo>
                <a:cubicBezTo>
                  <a:pt x="73782" y="54328"/>
                  <a:pt x="78767" y="49742"/>
                  <a:pt x="78767" y="44097"/>
                </a:cubicBezTo>
                <a:cubicBezTo>
                  <a:pt x="78767" y="38805"/>
                  <a:pt x="73782" y="33867"/>
                  <a:pt x="68441" y="33867"/>
                </a:cubicBezTo>
                <a:close/>
                <a:moveTo>
                  <a:pt x="68441" y="25400"/>
                </a:moveTo>
                <a:cubicBezTo>
                  <a:pt x="78767" y="25400"/>
                  <a:pt x="86957" y="33867"/>
                  <a:pt x="86957" y="44097"/>
                </a:cubicBezTo>
                <a:cubicBezTo>
                  <a:pt x="86957" y="54680"/>
                  <a:pt x="78767" y="63147"/>
                  <a:pt x="68441" y="63147"/>
                </a:cubicBezTo>
                <a:cubicBezTo>
                  <a:pt x="58115" y="63147"/>
                  <a:pt x="49213" y="54680"/>
                  <a:pt x="49213" y="44097"/>
                </a:cubicBezTo>
                <a:cubicBezTo>
                  <a:pt x="49213" y="33867"/>
                  <a:pt x="58115" y="25400"/>
                  <a:pt x="68441" y="25400"/>
                </a:cubicBezTo>
                <a:close/>
                <a:moveTo>
                  <a:pt x="4311" y="0"/>
                </a:moveTo>
                <a:lnTo>
                  <a:pt x="181068" y="0"/>
                </a:lnTo>
                <a:cubicBezTo>
                  <a:pt x="183583" y="0"/>
                  <a:pt x="185379" y="2510"/>
                  <a:pt x="185379" y="4303"/>
                </a:cubicBezTo>
                <a:lnTo>
                  <a:pt x="185379" y="98605"/>
                </a:lnTo>
                <a:cubicBezTo>
                  <a:pt x="185379" y="101115"/>
                  <a:pt x="183583" y="102908"/>
                  <a:pt x="181068" y="102908"/>
                </a:cubicBezTo>
                <a:cubicBezTo>
                  <a:pt x="178194" y="102908"/>
                  <a:pt x="176757" y="101115"/>
                  <a:pt x="176757" y="98605"/>
                </a:cubicBezTo>
                <a:lnTo>
                  <a:pt x="176757" y="8964"/>
                </a:lnTo>
                <a:lnTo>
                  <a:pt x="8981" y="8964"/>
                </a:lnTo>
                <a:lnTo>
                  <a:pt x="8981" y="132669"/>
                </a:lnTo>
                <a:lnTo>
                  <a:pt x="45985" y="79602"/>
                </a:lnTo>
                <a:cubicBezTo>
                  <a:pt x="46704" y="78167"/>
                  <a:pt x="47781" y="77809"/>
                  <a:pt x="49578" y="77809"/>
                </a:cubicBezTo>
                <a:cubicBezTo>
                  <a:pt x="50656" y="77809"/>
                  <a:pt x="52452" y="78167"/>
                  <a:pt x="53170" y="79602"/>
                </a:cubicBezTo>
                <a:lnTo>
                  <a:pt x="75804" y="112231"/>
                </a:lnTo>
                <a:lnTo>
                  <a:pt x="123945" y="44462"/>
                </a:lnTo>
                <a:cubicBezTo>
                  <a:pt x="125382" y="41952"/>
                  <a:pt x="129693" y="41952"/>
                  <a:pt x="131130" y="44462"/>
                </a:cubicBezTo>
                <a:lnTo>
                  <a:pt x="167416" y="96096"/>
                </a:lnTo>
                <a:cubicBezTo>
                  <a:pt x="168494" y="98247"/>
                  <a:pt x="168134" y="101115"/>
                  <a:pt x="166338" y="102191"/>
                </a:cubicBezTo>
                <a:cubicBezTo>
                  <a:pt x="164183" y="103625"/>
                  <a:pt x="161668" y="102908"/>
                  <a:pt x="160231" y="101115"/>
                </a:cubicBezTo>
                <a:lnTo>
                  <a:pt x="127537" y="54860"/>
                </a:lnTo>
                <a:lnTo>
                  <a:pt x="81552" y="120478"/>
                </a:lnTo>
                <a:lnTo>
                  <a:pt x="102389" y="150239"/>
                </a:lnTo>
                <a:cubicBezTo>
                  <a:pt x="103467" y="151673"/>
                  <a:pt x="103108" y="154542"/>
                  <a:pt x="100952" y="155976"/>
                </a:cubicBezTo>
                <a:cubicBezTo>
                  <a:pt x="100234" y="156693"/>
                  <a:pt x="99515" y="157052"/>
                  <a:pt x="98797" y="157052"/>
                </a:cubicBezTo>
                <a:cubicBezTo>
                  <a:pt x="97000" y="157052"/>
                  <a:pt x="95922" y="156335"/>
                  <a:pt x="95204" y="154900"/>
                </a:cubicBezTo>
                <a:lnTo>
                  <a:pt x="49578" y="90000"/>
                </a:lnTo>
                <a:lnTo>
                  <a:pt x="8981" y="148088"/>
                </a:lnTo>
                <a:lnTo>
                  <a:pt x="8981" y="176414"/>
                </a:lnTo>
                <a:lnTo>
                  <a:pt x="98797" y="176414"/>
                </a:lnTo>
                <a:cubicBezTo>
                  <a:pt x="100593" y="176414"/>
                  <a:pt x="103108" y="178566"/>
                  <a:pt x="103108" y="181076"/>
                </a:cubicBezTo>
                <a:cubicBezTo>
                  <a:pt x="103108" y="183227"/>
                  <a:pt x="100593" y="185378"/>
                  <a:pt x="98797" y="185378"/>
                </a:cubicBezTo>
                <a:lnTo>
                  <a:pt x="4311" y="185378"/>
                </a:lnTo>
                <a:cubicBezTo>
                  <a:pt x="1796" y="185378"/>
                  <a:pt x="0" y="183227"/>
                  <a:pt x="0" y="181076"/>
                </a:cubicBezTo>
                <a:lnTo>
                  <a:pt x="0" y="4303"/>
                </a:lnTo>
                <a:cubicBezTo>
                  <a:pt x="0" y="2510"/>
                  <a:pt x="1796" y="0"/>
                  <a:pt x="4311" y="0"/>
                </a:cubicBezTo>
                <a:close/>
              </a:path>
            </a:pathLst>
          </a:custGeom>
          <a:solidFill>
            <a:schemeClr val="bg1"/>
          </a:solidFill>
          <a:ln>
            <a:noFill/>
          </a:ln>
        </p:spPr>
        <p:txBody>
          <a:bodyPr anchor="ctr"/>
          <a:lstStyle/>
          <a:p>
            <a:endParaRPr lang="en-US" sz="584"/>
          </a:p>
        </p:txBody>
      </p:sp>
      <p:sp>
        <p:nvSpPr>
          <p:cNvPr id="125" name="Freeform 255">
            <a:extLst>
              <a:ext uri="{FF2B5EF4-FFF2-40B4-BE49-F238E27FC236}">
                <a16:creationId xmlns:a16="http://schemas.microsoft.com/office/drawing/2014/main" id="{5F0425C9-9D53-8C45-B219-7B12EEFBCC91}"/>
              </a:ext>
            </a:extLst>
          </p:cNvPr>
          <p:cNvSpPr>
            <a:spLocks noChangeAspect="1"/>
          </p:cNvSpPr>
          <p:nvPr/>
        </p:nvSpPr>
        <p:spPr bwMode="auto">
          <a:xfrm>
            <a:off x="3905625" y="2239276"/>
            <a:ext cx="346739" cy="344687"/>
          </a:xfrm>
          <a:custGeom>
            <a:avLst/>
            <a:gdLst>
              <a:gd name="T0" fmla="*/ 2147483646 w 820"/>
              <a:gd name="T1" fmla="*/ 2147483646 h 817"/>
              <a:gd name="T2" fmla="*/ 2147483646 w 820"/>
              <a:gd name="T3" fmla="*/ 2147483646 h 817"/>
              <a:gd name="T4" fmla="*/ 2147483646 w 820"/>
              <a:gd name="T5" fmla="*/ 2147483646 h 817"/>
              <a:gd name="T6" fmla="*/ 2147483646 w 820"/>
              <a:gd name="T7" fmla="*/ 2147483646 h 817"/>
              <a:gd name="T8" fmla="*/ 2147483646 w 820"/>
              <a:gd name="T9" fmla="*/ 2147483646 h 817"/>
              <a:gd name="T10" fmla="*/ 2147483646 w 820"/>
              <a:gd name="T11" fmla="*/ 2147483646 h 817"/>
              <a:gd name="T12" fmla="*/ 2147483646 w 820"/>
              <a:gd name="T13" fmla="*/ 2147483646 h 817"/>
              <a:gd name="T14" fmla="*/ 2147483646 w 820"/>
              <a:gd name="T15" fmla="*/ 2147483646 h 817"/>
              <a:gd name="T16" fmla="*/ 2147483646 w 820"/>
              <a:gd name="T17" fmla="*/ 2147483646 h 817"/>
              <a:gd name="T18" fmla="*/ 2147483646 w 820"/>
              <a:gd name="T19" fmla="*/ 2147483646 h 817"/>
              <a:gd name="T20" fmla="*/ 2147483646 w 820"/>
              <a:gd name="T21" fmla="*/ 2147483646 h 817"/>
              <a:gd name="T22" fmla="*/ 2147483646 w 820"/>
              <a:gd name="T23" fmla="*/ 2147483646 h 817"/>
              <a:gd name="T24" fmla="*/ 2147483646 w 820"/>
              <a:gd name="T25" fmla="*/ 2147483646 h 817"/>
              <a:gd name="T26" fmla="*/ 2147483646 w 820"/>
              <a:gd name="T27" fmla="*/ 2147483646 h 817"/>
              <a:gd name="T28" fmla="*/ 2147483646 w 820"/>
              <a:gd name="T29" fmla="*/ 2147483646 h 817"/>
              <a:gd name="T30" fmla="*/ 2147483646 w 820"/>
              <a:gd name="T31" fmla="*/ 2147483646 h 817"/>
              <a:gd name="T32" fmla="*/ 2147483646 w 820"/>
              <a:gd name="T33" fmla="*/ 2147483646 h 817"/>
              <a:gd name="T34" fmla="*/ 2147483646 w 820"/>
              <a:gd name="T35" fmla="*/ 2147483646 h 817"/>
              <a:gd name="T36" fmla="*/ 2147483646 w 820"/>
              <a:gd name="T37" fmla="*/ 2147483646 h 817"/>
              <a:gd name="T38" fmla="*/ 2147483646 w 820"/>
              <a:gd name="T39" fmla="*/ 2147483646 h 817"/>
              <a:gd name="T40" fmla="*/ 2147483646 w 820"/>
              <a:gd name="T41" fmla="*/ 2147483646 h 817"/>
              <a:gd name="T42" fmla="*/ 2147483646 w 820"/>
              <a:gd name="T43" fmla="*/ 2147483646 h 817"/>
              <a:gd name="T44" fmla="*/ 2147483646 w 820"/>
              <a:gd name="T45" fmla="*/ 2147483646 h 817"/>
              <a:gd name="T46" fmla="*/ 2147483646 w 820"/>
              <a:gd name="T47" fmla="*/ 2147483646 h 817"/>
              <a:gd name="T48" fmla="*/ 2147483646 w 820"/>
              <a:gd name="T49" fmla="*/ 2147483646 h 817"/>
              <a:gd name="T50" fmla="*/ 2147483646 w 820"/>
              <a:gd name="T51" fmla="*/ 2147483646 h 817"/>
              <a:gd name="T52" fmla="*/ 2147483646 w 820"/>
              <a:gd name="T53" fmla="*/ 2147483646 h 817"/>
              <a:gd name="T54" fmla="*/ 2147483646 w 820"/>
              <a:gd name="T55" fmla="*/ 2147483646 h 817"/>
              <a:gd name="T56" fmla="*/ 2147483646 w 820"/>
              <a:gd name="T57" fmla="*/ 2147483646 h 817"/>
              <a:gd name="T58" fmla="*/ 2147483646 w 820"/>
              <a:gd name="T59" fmla="*/ 2147483646 h 817"/>
              <a:gd name="T60" fmla="*/ 2147483646 w 820"/>
              <a:gd name="T61" fmla="*/ 2147483646 h 817"/>
              <a:gd name="T62" fmla="*/ 2147483646 w 820"/>
              <a:gd name="T63" fmla="*/ 2147483646 h 817"/>
              <a:gd name="T64" fmla="*/ 2147483646 w 820"/>
              <a:gd name="T65" fmla="*/ 2147483646 h 817"/>
              <a:gd name="T66" fmla="*/ 2147483646 w 820"/>
              <a:gd name="T67" fmla="*/ 2147483646 h 817"/>
              <a:gd name="T68" fmla="*/ 2147483646 w 820"/>
              <a:gd name="T69" fmla="*/ 2147483646 h 817"/>
              <a:gd name="T70" fmla="*/ 2147483646 w 820"/>
              <a:gd name="T71" fmla="*/ 2147483646 h 817"/>
              <a:gd name="T72" fmla="*/ 2147483646 w 820"/>
              <a:gd name="T73" fmla="*/ 2147483646 h 817"/>
              <a:gd name="T74" fmla="*/ 2147483646 w 820"/>
              <a:gd name="T75" fmla="*/ 2147483646 h 817"/>
              <a:gd name="T76" fmla="*/ 2147483646 w 820"/>
              <a:gd name="T77" fmla="*/ 2147483646 h 817"/>
              <a:gd name="T78" fmla="*/ 2147483646 w 820"/>
              <a:gd name="T79" fmla="*/ 2147483646 h 817"/>
              <a:gd name="T80" fmla="*/ 2147483646 w 820"/>
              <a:gd name="T81" fmla="*/ 2147483646 h 817"/>
              <a:gd name="T82" fmla="*/ 2147483646 w 820"/>
              <a:gd name="T83" fmla="*/ 2147483646 h 817"/>
              <a:gd name="T84" fmla="*/ 2147483646 w 820"/>
              <a:gd name="T85" fmla="*/ 2147483646 h 817"/>
              <a:gd name="T86" fmla="*/ 2147483646 w 820"/>
              <a:gd name="T87" fmla="*/ 2147483646 h 817"/>
              <a:gd name="T88" fmla="*/ 2147483646 w 820"/>
              <a:gd name="T89" fmla="*/ 2147483646 h 817"/>
              <a:gd name="T90" fmla="*/ 2147483646 w 820"/>
              <a:gd name="T91" fmla="*/ 2147483646 h 817"/>
              <a:gd name="T92" fmla="*/ 2147483646 w 820"/>
              <a:gd name="T93" fmla="*/ 2147483646 h 817"/>
              <a:gd name="T94" fmla="*/ 2147483646 w 820"/>
              <a:gd name="T95" fmla="*/ 2147483646 h 8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0" h="817">
                <a:moveTo>
                  <a:pt x="734" y="367"/>
                </a:moveTo>
                <a:lnTo>
                  <a:pt x="679" y="314"/>
                </a:lnTo>
                <a:lnTo>
                  <a:pt x="734" y="258"/>
                </a:lnTo>
                <a:lnTo>
                  <a:pt x="788" y="314"/>
                </a:lnTo>
                <a:lnTo>
                  <a:pt x="734" y="367"/>
                </a:lnTo>
                <a:close/>
                <a:moveTo>
                  <a:pt x="543" y="404"/>
                </a:moveTo>
                <a:lnTo>
                  <a:pt x="452" y="445"/>
                </a:lnTo>
                <a:cubicBezTo>
                  <a:pt x="450" y="446"/>
                  <a:pt x="448" y="449"/>
                  <a:pt x="447" y="452"/>
                </a:cubicBezTo>
                <a:lnTo>
                  <a:pt x="406" y="542"/>
                </a:lnTo>
                <a:lnTo>
                  <a:pt x="335" y="333"/>
                </a:lnTo>
                <a:lnTo>
                  <a:pt x="543" y="404"/>
                </a:lnTo>
                <a:close/>
                <a:moveTo>
                  <a:pt x="278" y="332"/>
                </a:moveTo>
                <a:lnTo>
                  <a:pt x="225" y="278"/>
                </a:lnTo>
                <a:lnTo>
                  <a:pt x="278" y="223"/>
                </a:lnTo>
                <a:lnTo>
                  <a:pt x="334" y="278"/>
                </a:lnTo>
                <a:lnTo>
                  <a:pt x="278" y="332"/>
                </a:lnTo>
                <a:close/>
                <a:moveTo>
                  <a:pt x="314" y="678"/>
                </a:moveTo>
                <a:lnTo>
                  <a:pt x="369" y="733"/>
                </a:lnTo>
                <a:lnTo>
                  <a:pt x="314" y="787"/>
                </a:lnTo>
                <a:lnTo>
                  <a:pt x="260" y="733"/>
                </a:lnTo>
                <a:lnTo>
                  <a:pt x="314" y="678"/>
                </a:lnTo>
                <a:close/>
                <a:moveTo>
                  <a:pt x="96" y="514"/>
                </a:moveTo>
                <a:lnTo>
                  <a:pt x="96" y="514"/>
                </a:lnTo>
                <a:cubicBezTo>
                  <a:pt x="81" y="529"/>
                  <a:pt x="56" y="529"/>
                  <a:pt x="42" y="514"/>
                </a:cubicBezTo>
                <a:cubicBezTo>
                  <a:pt x="27" y="499"/>
                  <a:pt x="27" y="475"/>
                  <a:pt x="42" y="461"/>
                </a:cubicBezTo>
                <a:cubicBezTo>
                  <a:pt x="50" y="453"/>
                  <a:pt x="59" y="450"/>
                  <a:pt x="69" y="450"/>
                </a:cubicBezTo>
                <a:cubicBezTo>
                  <a:pt x="79" y="450"/>
                  <a:pt x="89" y="453"/>
                  <a:pt x="96" y="461"/>
                </a:cubicBezTo>
                <a:cubicBezTo>
                  <a:pt x="112" y="475"/>
                  <a:pt x="112" y="499"/>
                  <a:pt x="96" y="514"/>
                </a:cubicBezTo>
                <a:close/>
                <a:moveTo>
                  <a:pt x="461" y="41"/>
                </a:moveTo>
                <a:lnTo>
                  <a:pt x="461" y="41"/>
                </a:lnTo>
                <a:cubicBezTo>
                  <a:pt x="468" y="33"/>
                  <a:pt x="478" y="30"/>
                  <a:pt x="489" y="30"/>
                </a:cubicBezTo>
                <a:cubicBezTo>
                  <a:pt x="499" y="30"/>
                  <a:pt x="509" y="33"/>
                  <a:pt x="516" y="41"/>
                </a:cubicBezTo>
                <a:cubicBezTo>
                  <a:pt x="530" y="56"/>
                  <a:pt x="530" y="81"/>
                  <a:pt x="516" y="96"/>
                </a:cubicBezTo>
                <a:cubicBezTo>
                  <a:pt x="501" y="109"/>
                  <a:pt x="476" y="109"/>
                  <a:pt x="461" y="96"/>
                </a:cubicBezTo>
                <a:cubicBezTo>
                  <a:pt x="455" y="88"/>
                  <a:pt x="450" y="79"/>
                  <a:pt x="450" y="67"/>
                </a:cubicBezTo>
                <a:cubicBezTo>
                  <a:pt x="450" y="58"/>
                  <a:pt x="455" y="48"/>
                  <a:pt x="461" y="41"/>
                </a:cubicBezTo>
                <a:close/>
                <a:moveTo>
                  <a:pt x="814" y="305"/>
                </a:moveTo>
                <a:lnTo>
                  <a:pt x="742" y="234"/>
                </a:lnTo>
                <a:cubicBezTo>
                  <a:pt x="738" y="229"/>
                  <a:pt x="730" y="229"/>
                  <a:pt x="725" y="234"/>
                </a:cubicBezTo>
                <a:lnTo>
                  <a:pt x="698" y="261"/>
                </a:lnTo>
                <a:cubicBezTo>
                  <a:pt x="607" y="177"/>
                  <a:pt x="481" y="158"/>
                  <a:pt x="373" y="201"/>
                </a:cubicBezTo>
                <a:lnTo>
                  <a:pt x="454" y="120"/>
                </a:lnTo>
                <a:cubicBezTo>
                  <a:pt x="464" y="127"/>
                  <a:pt x="476" y="131"/>
                  <a:pt x="489" y="131"/>
                </a:cubicBezTo>
                <a:cubicBezTo>
                  <a:pt x="506" y="131"/>
                  <a:pt x="521" y="124"/>
                  <a:pt x="533" y="112"/>
                </a:cubicBezTo>
                <a:cubicBezTo>
                  <a:pt x="558" y="88"/>
                  <a:pt x="558" y="48"/>
                  <a:pt x="533" y="23"/>
                </a:cubicBezTo>
                <a:cubicBezTo>
                  <a:pt x="509" y="0"/>
                  <a:pt x="468" y="0"/>
                  <a:pt x="444" y="23"/>
                </a:cubicBezTo>
                <a:cubicBezTo>
                  <a:pt x="432" y="36"/>
                  <a:pt x="425" y="51"/>
                  <a:pt x="425" y="67"/>
                </a:cubicBezTo>
                <a:cubicBezTo>
                  <a:pt x="425" y="81"/>
                  <a:pt x="430" y="93"/>
                  <a:pt x="437" y="103"/>
                </a:cubicBezTo>
                <a:lnTo>
                  <a:pt x="314" y="225"/>
                </a:lnTo>
                <a:lnTo>
                  <a:pt x="287" y="197"/>
                </a:lnTo>
                <a:cubicBezTo>
                  <a:pt x="283" y="193"/>
                  <a:pt x="275" y="193"/>
                  <a:pt x="270" y="197"/>
                </a:cubicBezTo>
                <a:lnTo>
                  <a:pt x="199" y="269"/>
                </a:lnTo>
                <a:cubicBezTo>
                  <a:pt x="193" y="273"/>
                  <a:pt x="193" y="281"/>
                  <a:pt x="199" y="287"/>
                </a:cubicBezTo>
                <a:lnTo>
                  <a:pt x="226" y="314"/>
                </a:lnTo>
                <a:lnTo>
                  <a:pt x="104" y="435"/>
                </a:lnTo>
                <a:cubicBezTo>
                  <a:pt x="80" y="419"/>
                  <a:pt x="45" y="421"/>
                  <a:pt x="25" y="443"/>
                </a:cubicBezTo>
                <a:cubicBezTo>
                  <a:pt x="0" y="467"/>
                  <a:pt x="0" y="507"/>
                  <a:pt x="25" y="531"/>
                </a:cubicBezTo>
                <a:cubicBezTo>
                  <a:pt x="37" y="544"/>
                  <a:pt x="53" y="550"/>
                  <a:pt x="69" y="550"/>
                </a:cubicBezTo>
                <a:cubicBezTo>
                  <a:pt x="86" y="550"/>
                  <a:pt x="102" y="544"/>
                  <a:pt x="114" y="531"/>
                </a:cubicBezTo>
                <a:cubicBezTo>
                  <a:pt x="136" y="511"/>
                  <a:pt x="138" y="477"/>
                  <a:pt x="122" y="452"/>
                </a:cubicBezTo>
                <a:lnTo>
                  <a:pt x="202" y="372"/>
                </a:lnTo>
                <a:cubicBezTo>
                  <a:pt x="159" y="479"/>
                  <a:pt x="179" y="607"/>
                  <a:pt x="262" y="696"/>
                </a:cubicBezTo>
                <a:lnTo>
                  <a:pt x="234" y="725"/>
                </a:lnTo>
                <a:cubicBezTo>
                  <a:pt x="229" y="729"/>
                  <a:pt x="229" y="736"/>
                  <a:pt x="234" y="742"/>
                </a:cubicBezTo>
                <a:lnTo>
                  <a:pt x="306" y="813"/>
                </a:lnTo>
                <a:cubicBezTo>
                  <a:pt x="309" y="815"/>
                  <a:pt x="311" y="816"/>
                  <a:pt x="314" y="816"/>
                </a:cubicBezTo>
                <a:cubicBezTo>
                  <a:pt x="318" y="816"/>
                  <a:pt x="321" y="815"/>
                  <a:pt x="323" y="813"/>
                </a:cubicBezTo>
                <a:lnTo>
                  <a:pt x="395" y="742"/>
                </a:lnTo>
                <a:cubicBezTo>
                  <a:pt x="399" y="736"/>
                  <a:pt x="399" y="729"/>
                  <a:pt x="395" y="725"/>
                </a:cubicBezTo>
                <a:lnTo>
                  <a:pt x="323" y="652"/>
                </a:lnTo>
                <a:cubicBezTo>
                  <a:pt x="319" y="648"/>
                  <a:pt x="311" y="648"/>
                  <a:pt x="306" y="652"/>
                </a:cubicBezTo>
                <a:lnTo>
                  <a:pt x="279" y="679"/>
                </a:lnTo>
                <a:cubicBezTo>
                  <a:pt x="231" y="626"/>
                  <a:pt x="205" y="558"/>
                  <a:pt x="205" y="487"/>
                </a:cubicBezTo>
                <a:cubicBezTo>
                  <a:pt x="205" y="433"/>
                  <a:pt x="220" y="381"/>
                  <a:pt x="249" y="337"/>
                </a:cubicBezTo>
                <a:lnTo>
                  <a:pt x="270" y="358"/>
                </a:lnTo>
                <a:cubicBezTo>
                  <a:pt x="272" y="360"/>
                  <a:pt x="276" y="361"/>
                  <a:pt x="278" y="361"/>
                </a:cubicBezTo>
                <a:cubicBezTo>
                  <a:pt x="282" y="361"/>
                  <a:pt x="285" y="360"/>
                  <a:pt x="287" y="358"/>
                </a:cubicBezTo>
                <a:lnTo>
                  <a:pt x="309" y="337"/>
                </a:lnTo>
                <a:lnTo>
                  <a:pt x="392" y="580"/>
                </a:lnTo>
                <a:cubicBezTo>
                  <a:pt x="395" y="584"/>
                  <a:pt x="399" y="588"/>
                  <a:pt x="404" y="588"/>
                </a:cubicBezTo>
                <a:cubicBezTo>
                  <a:pt x="404" y="588"/>
                  <a:pt x="404" y="588"/>
                  <a:pt x="405" y="588"/>
                </a:cubicBezTo>
                <a:cubicBezTo>
                  <a:pt x="409" y="588"/>
                  <a:pt x="414" y="585"/>
                  <a:pt x="416" y="581"/>
                </a:cubicBezTo>
                <a:lnTo>
                  <a:pt x="467" y="466"/>
                </a:lnTo>
                <a:lnTo>
                  <a:pt x="581" y="415"/>
                </a:lnTo>
                <a:cubicBezTo>
                  <a:pt x="586" y="412"/>
                  <a:pt x="589" y="408"/>
                  <a:pt x="589" y="403"/>
                </a:cubicBezTo>
                <a:cubicBezTo>
                  <a:pt x="589" y="398"/>
                  <a:pt x="586" y="393"/>
                  <a:pt x="581" y="392"/>
                </a:cubicBezTo>
                <a:lnTo>
                  <a:pt x="337" y="308"/>
                </a:lnTo>
                <a:lnTo>
                  <a:pt x="358" y="287"/>
                </a:lnTo>
                <a:cubicBezTo>
                  <a:pt x="364" y="281"/>
                  <a:pt x="364" y="273"/>
                  <a:pt x="358" y="269"/>
                </a:cubicBezTo>
                <a:lnTo>
                  <a:pt x="337" y="247"/>
                </a:lnTo>
                <a:cubicBezTo>
                  <a:pt x="382" y="219"/>
                  <a:pt x="434" y="203"/>
                  <a:pt x="489" y="203"/>
                </a:cubicBezTo>
                <a:cubicBezTo>
                  <a:pt x="560" y="203"/>
                  <a:pt x="628" y="230"/>
                  <a:pt x="680" y="278"/>
                </a:cubicBezTo>
                <a:lnTo>
                  <a:pt x="654" y="305"/>
                </a:lnTo>
                <a:cubicBezTo>
                  <a:pt x="649" y="309"/>
                  <a:pt x="649" y="317"/>
                  <a:pt x="654" y="322"/>
                </a:cubicBezTo>
                <a:lnTo>
                  <a:pt x="725" y="393"/>
                </a:lnTo>
                <a:cubicBezTo>
                  <a:pt x="728" y="395"/>
                  <a:pt x="731" y="398"/>
                  <a:pt x="734" y="398"/>
                </a:cubicBezTo>
                <a:cubicBezTo>
                  <a:pt x="738" y="398"/>
                  <a:pt x="740" y="395"/>
                  <a:pt x="742" y="393"/>
                </a:cubicBezTo>
                <a:lnTo>
                  <a:pt x="814" y="322"/>
                </a:lnTo>
                <a:cubicBezTo>
                  <a:pt x="819" y="317"/>
                  <a:pt x="819" y="309"/>
                  <a:pt x="814" y="305"/>
                </a:cubicBezTo>
                <a:close/>
              </a:path>
            </a:pathLst>
          </a:custGeom>
          <a:solidFill>
            <a:schemeClr val="bg1"/>
          </a:solidFill>
          <a:ln>
            <a:noFill/>
          </a:ln>
        </p:spPr>
        <p:txBody>
          <a:bodyPr wrap="none" anchor="ctr"/>
          <a:lstStyle/>
          <a:p>
            <a:endParaRPr lang="en-US" sz="584"/>
          </a:p>
        </p:txBody>
      </p:sp>
      <p:sp>
        <p:nvSpPr>
          <p:cNvPr id="126" name="Freeform 979">
            <a:extLst>
              <a:ext uri="{FF2B5EF4-FFF2-40B4-BE49-F238E27FC236}">
                <a16:creationId xmlns:a16="http://schemas.microsoft.com/office/drawing/2014/main" id="{2598A37B-94EA-614E-B993-E90A4B236C76}"/>
              </a:ext>
            </a:extLst>
          </p:cNvPr>
          <p:cNvSpPr>
            <a:spLocks noChangeAspect="1"/>
          </p:cNvSpPr>
          <p:nvPr/>
        </p:nvSpPr>
        <p:spPr bwMode="auto">
          <a:xfrm>
            <a:off x="8052155" y="2240816"/>
            <a:ext cx="342635" cy="341607"/>
          </a:xfrm>
          <a:custGeom>
            <a:avLst/>
            <a:gdLst>
              <a:gd name="T0" fmla="*/ 7060345 w 291741"/>
              <a:gd name="T1" fmla="*/ 10131196 h 291740"/>
              <a:gd name="T2" fmla="*/ 326243 w 291741"/>
              <a:gd name="T3" fmla="*/ 7919759 h 291740"/>
              <a:gd name="T4" fmla="*/ 9996693 w 291741"/>
              <a:gd name="T5" fmla="*/ 8858328 h 291740"/>
              <a:gd name="T6" fmla="*/ 326243 w 291741"/>
              <a:gd name="T7" fmla="*/ 7919759 h 291740"/>
              <a:gd name="T8" fmla="*/ 10270767 w 291741"/>
              <a:gd name="T9" fmla="*/ 6325524 h 291740"/>
              <a:gd name="T10" fmla="*/ 8874334 w 291741"/>
              <a:gd name="T11" fmla="*/ 3278481 h 291740"/>
              <a:gd name="T12" fmla="*/ 10270767 w 291741"/>
              <a:gd name="T13" fmla="*/ 3278481 h 291740"/>
              <a:gd name="T14" fmla="*/ 4585235 w 291741"/>
              <a:gd name="T15" fmla="*/ 3811930 h 291740"/>
              <a:gd name="T16" fmla="*/ 6628202 w 291741"/>
              <a:gd name="T17" fmla="*/ 2898269 h 291740"/>
              <a:gd name="T18" fmla="*/ 4270908 w 291741"/>
              <a:gd name="T19" fmla="*/ 5973826 h 291740"/>
              <a:gd name="T20" fmla="*/ 4441193 w 291741"/>
              <a:gd name="T21" fmla="*/ 1765822 h 291740"/>
              <a:gd name="T22" fmla="*/ 6392464 w 291741"/>
              <a:gd name="T23" fmla="*/ 2640920 h 291740"/>
              <a:gd name="T24" fmla="*/ 8874334 w 291741"/>
              <a:gd name="T25" fmla="*/ 2957055 h 291740"/>
              <a:gd name="T26" fmla="*/ 8874334 w 291741"/>
              <a:gd name="T27" fmla="*/ 1581450 h 291740"/>
              <a:gd name="T28" fmla="*/ 6876999 w 291741"/>
              <a:gd name="T29" fmla="*/ 2512214 h 291740"/>
              <a:gd name="T30" fmla="*/ 6850824 w 291741"/>
              <a:gd name="T31" fmla="*/ 5304657 h 291740"/>
              <a:gd name="T32" fmla="*/ 4401852 w 291741"/>
              <a:gd name="T33" fmla="*/ 6385596 h 291740"/>
              <a:gd name="T34" fmla="*/ 2005266 w 291741"/>
              <a:gd name="T35" fmla="*/ 5304657 h 291740"/>
              <a:gd name="T36" fmla="*/ 1979075 w 291741"/>
              <a:gd name="T37" fmla="*/ 2512214 h 291740"/>
              <a:gd name="T38" fmla="*/ 326243 w 291741"/>
              <a:gd name="T39" fmla="*/ 578560 h 291740"/>
              <a:gd name="T40" fmla="*/ 743825 w 291741"/>
              <a:gd name="T41" fmla="*/ 1427092 h 291740"/>
              <a:gd name="T42" fmla="*/ 326243 w 291741"/>
              <a:gd name="T43" fmla="*/ 2532817 h 291740"/>
              <a:gd name="T44" fmla="*/ 587289 w 291741"/>
              <a:gd name="T45" fmla="*/ 2854243 h 291740"/>
              <a:gd name="T46" fmla="*/ 587289 w 291741"/>
              <a:gd name="T47" fmla="*/ 3792754 h 291740"/>
              <a:gd name="T48" fmla="*/ 326243 w 291741"/>
              <a:gd name="T49" fmla="*/ 4114156 h 291740"/>
              <a:gd name="T50" fmla="*/ 743825 w 291741"/>
              <a:gd name="T51" fmla="*/ 5219847 h 291740"/>
              <a:gd name="T52" fmla="*/ 326243 w 291741"/>
              <a:gd name="T53" fmla="*/ 6325524 h 291740"/>
              <a:gd name="T54" fmla="*/ 587289 w 291741"/>
              <a:gd name="T55" fmla="*/ 6646948 h 291740"/>
              <a:gd name="T56" fmla="*/ 1291995 w 291741"/>
              <a:gd name="T57" fmla="*/ 7598377 h 291740"/>
              <a:gd name="T58" fmla="*/ 1605264 w 291741"/>
              <a:gd name="T59" fmla="*/ 7328387 h 291740"/>
              <a:gd name="T60" fmla="*/ 2570966 w 291741"/>
              <a:gd name="T61" fmla="*/ 7328387 h 291740"/>
              <a:gd name="T62" fmla="*/ 2897241 w 291741"/>
              <a:gd name="T63" fmla="*/ 7598377 h 291740"/>
              <a:gd name="T64" fmla="*/ 4006526 w 291741"/>
              <a:gd name="T65" fmla="*/ 7174103 h 291740"/>
              <a:gd name="T66" fmla="*/ 5141878 w 291741"/>
              <a:gd name="T67" fmla="*/ 7598377 h 291740"/>
              <a:gd name="T68" fmla="*/ 5468183 w 291741"/>
              <a:gd name="T69" fmla="*/ 7328387 h 291740"/>
              <a:gd name="T70" fmla="*/ 6420878 w 291741"/>
              <a:gd name="T71" fmla="*/ 7328387 h 291740"/>
              <a:gd name="T72" fmla="*/ 6734071 w 291741"/>
              <a:gd name="T73" fmla="*/ 7598377 h 291740"/>
              <a:gd name="T74" fmla="*/ 7856381 w 291741"/>
              <a:gd name="T75" fmla="*/ 7174103 h 291740"/>
              <a:gd name="T76" fmla="*/ 10270767 w 291741"/>
              <a:gd name="T77" fmla="*/ 7598377 h 291740"/>
              <a:gd name="T78" fmla="*/ 8548100 w 291741"/>
              <a:gd name="T79" fmla="*/ 6492671 h 291740"/>
              <a:gd name="T80" fmla="*/ 10270767 w 291741"/>
              <a:gd name="T81" fmla="*/ 1260069 h 291740"/>
              <a:gd name="T82" fmla="*/ 587289 w 291741"/>
              <a:gd name="T83" fmla="*/ 321382 h 291740"/>
              <a:gd name="T84" fmla="*/ 10583983 w 291741"/>
              <a:gd name="T85" fmla="*/ 578560 h 291740"/>
              <a:gd name="T86" fmla="*/ 7386628 w 291741"/>
              <a:gd name="T87" fmla="*/ 9166858 h 291740"/>
              <a:gd name="T88" fmla="*/ 8665552 w 291741"/>
              <a:gd name="T89" fmla="*/ 10285420 h 291740"/>
              <a:gd name="T90" fmla="*/ 1918358 w 291741"/>
              <a:gd name="T91" fmla="*/ 10285420 h 291740"/>
              <a:gd name="T92" fmla="*/ 3210429 w 291741"/>
              <a:gd name="T93" fmla="*/ 9166858 h 291740"/>
              <a:gd name="T94" fmla="*/ 0 w 291741"/>
              <a:gd name="T95" fmla="*/ 578560 h 2917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1741" h="291740">
                <a:moveTo>
                  <a:pt x="97487" y="256487"/>
                </a:moveTo>
                <a:lnTo>
                  <a:pt x="97487" y="283467"/>
                </a:lnTo>
                <a:lnTo>
                  <a:pt x="194614" y="283467"/>
                </a:lnTo>
                <a:lnTo>
                  <a:pt x="194614" y="256487"/>
                </a:lnTo>
                <a:lnTo>
                  <a:pt x="97487" y="256487"/>
                </a:lnTo>
                <a:close/>
                <a:moveTo>
                  <a:pt x="8993" y="221593"/>
                </a:moveTo>
                <a:lnTo>
                  <a:pt x="8993" y="240299"/>
                </a:lnTo>
                <a:cubicBezTo>
                  <a:pt x="8993" y="244256"/>
                  <a:pt x="12231" y="247853"/>
                  <a:pt x="16188" y="247853"/>
                </a:cubicBezTo>
                <a:lnTo>
                  <a:pt x="275553" y="247853"/>
                </a:lnTo>
                <a:cubicBezTo>
                  <a:pt x="279510" y="247853"/>
                  <a:pt x="283107" y="244256"/>
                  <a:pt x="283107" y="240299"/>
                </a:cubicBezTo>
                <a:lnTo>
                  <a:pt x="283107" y="221593"/>
                </a:lnTo>
                <a:lnTo>
                  <a:pt x="8993" y="221593"/>
                </a:lnTo>
                <a:close/>
                <a:moveTo>
                  <a:pt x="244616" y="138855"/>
                </a:moveTo>
                <a:lnTo>
                  <a:pt x="244616" y="176987"/>
                </a:lnTo>
                <a:lnTo>
                  <a:pt x="283107" y="176987"/>
                </a:lnTo>
                <a:lnTo>
                  <a:pt x="283107" y="138855"/>
                </a:lnTo>
                <a:lnTo>
                  <a:pt x="244616" y="138855"/>
                </a:lnTo>
                <a:close/>
                <a:moveTo>
                  <a:pt x="244616" y="91731"/>
                </a:moveTo>
                <a:lnTo>
                  <a:pt x="244616" y="129862"/>
                </a:lnTo>
                <a:lnTo>
                  <a:pt x="283107" y="129862"/>
                </a:lnTo>
                <a:lnTo>
                  <a:pt x="283107" y="91731"/>
                </a:lnTo>
                <a:lnTo>
                  <a:pt x="244616" y="91731"/>
                </a:lnTo>
                <a:close/>
                <a:moveTo>
                  <a:pt x="182702" y="81093"/>
                </a:moveTo>
                <a:lnTo>
                  <a:pt x="126389" y="106657"/>
                </a:lnTo>
                <a:lnTo>
                  <a:pt x="126389" y="167145"/>
                </a:lnTo>
                <a:lnTo>
                  <a:pt x="182702" y="141942"/>
                </a:lnTo>
                <a:lnTo>
                  <a:pt x="182702" y="81093"/>
                </a:lnTo>
                <a:close/>
                <a:moveTo>
                  <a:pt x="61412" y="81093"/>
                </a:moveTo>
                <a:lnTo>
                  <a:pt x="61412" y="141942"/>
                </a:lnTo>
                <a:lnTo>
                  <a:pt x="117725" y="167145"/>
                </a:lnTo>
                <a:lnTo>
                  <a:pt x="117725" y="106657"/>
                </a:lnTo>
                <a:lnTo>
                  <a:pt x="61412" y="81093"/>
                </a:lnTo>
                <a:close/>
                <a:moveTo>
                  <a:pt x="122418" y="49408"/>
                </a:moveTo>
                <a:lnTo>
                  <a:pt x="67548" y="73892"/>
                </a:lnTo>
                <a:lnTo>
                  <a:pt x="122418" y="98736"/>
                </a:lnTo>
                <a:lnTo>
                  <a:pt x="176204" y="73892"/>
                </a:lnTo>
                <a:lnTo>
                  <a:pt x="122418" y="49408"/>
                </a:lnTo>
                <a:close/>
                <a:moveTo>
                  <a:pt x="244616" y="44247"/>
                </a:moveTo>
                <a:lnTo>
                  <a:pt x="244616" y="82738"/>
                </a:lnTo>
                <a:lnTo>
                  <a:pt x="283107" y="82738"/>
                </a:lnTo>
                <a:lnTo>
                  <a:pt x="283107" y="44247"/>
                </a:lnTo>
                <a:lnTo>
                  <a:pt x="244616" y="44247"/>
                </a:lnTo>
                <a:close/>
                <a:moveTo>
                  <a:pt x="120252" y="40767"/>
                </a:moveTo>
                <a:cubicBezTo>
                  <a:pt x="121335" y="39687"/>
                  <a:pt x="122779" y="39687"/>
                  <a:pt x="123862" y="40767"/>
                </a:cubicBezTo>
                <a:lnTo>
                  <a:pt x="189560" y="70291"/>
                </a:lnTo>
                <a:cubicBezTo>
                  <a:pt x="191004" y="71012"/>
                  <a:pt x="191726" y="72812"/>
                  <a:pt x="191726" y="73892"/>
                </a:cubicBezTo>
                <a:lnTo>
                  <a:pt x="191726" y="144462"/>
                </a:lnTo>
                <a:cubicBezTo>
                  <a:pt x="191726" y="146622"/>
                  <a:pt x="190643" y="148063"/>
                  <a:pt x="188838" y="148423"/>
                </a:cubicBezTo>
                <a:lnTo>
                  <a:pt x="123862" y="178307"/>
                </a:lnTo>
                <a:cubicBezTo>
                  <a:pt x="123140" y="178667"/>
                  <a:pt x="122779" y="179027"/>
                  <a:pt x="122418" y="179027"/>
                </a:cubicBezTo>
                <a:cubicBezTo>
                  <a:pt x="122418" y="179027"/>
                  <a:pt x="122057" y="178667"/>
                  <a:pt x="121335" y="178667"/>
                </a:cubicBezTo>
                <a:cubicBezTo>
                  <a:pt x="120974" y="178667"/>
                  <a:pt x="120974" y="178667"/>
                  <a:pt x="120613" y="178307"/>
                </a:cubicBezTo>
                <a:lnTo>
                  <a:pt x="120252" y="178307"/>
                </a:lnTo>
                <a:lnTo>
                  <a:pt x="55275" y="148423"/>
                </a:lnTo>
                <a:cubicBezTo>
                  <a:pt x="53831" y="148063"/>
                  <a:pt x="52387" y="146622"/>
                  <a:pt x="52387" y="144462"/>
                </a:cubicBezTo>
                <a:lnTo>
                  <a:pt x="52387" y="73892"/>
                </a:lnTo>
                <a:cubicBezTo>
                  <a:pt x="52387" y="72812"/>
                  <a:pt x="53109" y="71012"/>
                  <a:pt x="54553" y="70291"/>
                </a:cubicBezTo>
                <a:lnTo>
                  <a:pt x="120252" y="40767"/>
                </a:lnTo>
                <a:close/>
                <a:moveTo>
                  <a:pt x="16188" y="8993"/>
                </a:moveTo>
                <a:cubicBezTo>
                  <a:pt x="12231" y="8993"/>
                  <a:pt x="8993" y="12231"/>
                  <a:pt x="8993" y="16188"/>
                </a:cubicBezTo>
                <a:lnTo>
                  <a:pt x="8993" y="35254"/>
                </a:lnTo>
                <a:lnTo>
                  <a:pt x="16188" y="35254"/>
                </a:lnTo>
                <a:cubicBezTo>
                  <a:pt x="18706" y="35254"/>
                  <a:pt x="20505" y="37412"/>
                  <a:pt x="20505" y="39930"/>
                </a:cubicBezTo>
                <a:cubicBezTo>
                  <a:pt x="20505" y="42448"/>
                  <a:pt x="18706" y="44247"/>
                  <a:pt x="16188" y="44247"/>
                </a:cubicBezTo>
                <a:lnTo>
                  <a:pt x="8993" y="44247"/>
                </a:lnTo>
                <a:lnTo>
                  <a:pt x="8993" y="70867"/>
                </a:lnTo>
                <a:lnTo>
                  <a:pt x="16188" y="70867"/>
                </a:lnTo>
                <a:cubicBezTo>
                  <a:pt x="18706" y="70867"/>
                  <a:pt x="20505" y="73025"/>
                  <a:pt x="20505" y="75183"/>
                </a:cubicBezTo>
                <a:cubicBezTo>
                  <a:pt x="20505" y="77702"/>
                  <a:pt x="18706" y="79860"/>
                  <a:pt x="16188" y="79860"/>
                </a:cubicBezTo>
                <a:lnTo>
                  <a:pt x="8993" y="79860"/>
                </a:lnTo>
                <a:lnTo>
                  <a:pt x="8993" y="106120"/>
                </a:lnTo>
                <a:lnTo>
                  <a:pt x="16188" y="106120"/>
                </a:lnTo>
                <a:cubicBezTo>
                  <a:pt x="18706" y="106120"/>
                  <a:pt x="20505" y="108279"/>
                  <a:pt x="20505" y="110797"/>
                </a:cubicBezTo>
                <a:cubicBezTo>
                  <a:pt x="20505" y="113315"/>
                  <a:pt x="18706" y="115113"/>
                  <a:pt x="16188" y="115113"/>
                </a:cubicBezTo>
                <a:lnTo>
                  <a:pt x="8993" y="115113"/>
                </a:lnTo>
                <a:lnTo>
                  <a:pt x="8993" y="141733"/>
                </a:lnTo>
                <a:lnTo>
                  <a:pt x="16188" y="141733"/>
                </a:lnTo>
                <a:cubicBezTo>
                  <a:pt x="18706" y="141733"/>
                  <a:pt x="20505" y="143532"/>
                  <a:pt x="20505" y="146050"/>
                </a:cubicBezTo>
                <a:cubicBezTo>
                  <a:pt x="20505" y="148568"/>
                  <a:pt x="18706" y="150727"/>
                  <a:pt x="16188" y="150727"/>
                </a:cubicBezTo>
                <a:lnTo>
                  <a:pt x="8993" y="150727"/>
                </a:lnTo>
                <a:lnTo>
                  <a:pt x="8993" y="176987"/>
                </a:lnTo>
                <a:lnTo>
                  <a:pt x="16188" y="176987"/>
                </a:lnTo>
                <a:cubicBezTo>
                  <a:pt x="18706" y="176987"/>
                  <a:pt x="20505" y="179145"/>
                  <a:pt x="20505" y="181663"/>
                </a:cubicBezTo>
                <a:cubicBezTo>
                  <a:pt x="20505" y="183822"/>
                  <a:pt x="18706" y="185980"/>
                  <a:pt x="16188" y="185980"/>
                </a:cubicBezTo>
                <a:lnTo>
                  <a:pt x="8993" y="185980"/>
                </a:lnTo>
                <a:lnTo>
                  <a:pt x="8993" y="212600"/>
                </a:lnTo>
                <a:lnTo>
                  <a:pt x="35613" y="212600"/>
                </a:lnTo>
                <a:lnTo>
                  <a:pt x="35613" y="205046"/>
                </a:lnTo>
                <a:cubicBezTo>
                  <a:pt x="35613" y="202887"/>
                  <a:pt x="37052" y="200729"/>
                  <a:pt x="39930" y="200729"/>
                </a:cubicBezTo>
                <a:cubicBezTo>
                  <a:pt x="42089" y="200729"/>
                  <a:pt x="44247" y="202887"/>
                  <a:pt x="44247" y="205046"/>
                </a:cubicBezTo>
                <a:lnTo>
                  <a:pt x="44247" y="212600"/>
                </a:lnTo>
                <a:lnTo>
                  <a:pt x="70867" y="212600"/>
                </a:lnTo>
                <a:lnTo>
                  <a:pt x="70867" y="205046"/>
                </a:lnTo>
                <a:cubicBezTo>
                  <a:pt x="70867" y="202887"/>
                  <a:pt x="73025" y="200729"/>
                  <a:pt x="74824" y="200729"/>
                </a:cubicBezTo>
                <a:cubicBezTo>
                  <a:pt x="77342" y="200729"/>
                  <a:pt x="79860" y="202887"/>
                  <a:pt x="79860" y="205046"/>
                </a:cubicBezTo>
                <a:lnTo>
                  <a:pt x="79860" y="212600"/>
                </a:lnTo>
                <a:lnTo>
                  <a:pt x="106120" y="212600"/>
                </a:lnTo>
                <a:lnTo>
                  <a:pt x="106120" y="205046"/>
                </a:lnTo>
                <a:cubicBezTo>
                  <a:pt x="106120" y="202887"/>
                  <a:pt x="107919" y="200729"/>
                  <a:pt x="110437" y="200729"/>
                </a:cubicBezTo>
                <a:cubicBezTo>
                  <a:pt x="113315" y="200729"/>
                  <a:pt x="114754" y="202887"/>
                  <a:pt x="114754" y="205046"/>
                </a:cubicBezTo>
                <a:lnTo>
                  <a:pt x="114754" y="212600"/>
                </a:lnTo>
                <a:lnTo>
                  <a:pt x="141733" y="212600"/>
                </a:lnTo>
                <a:lnTo>
                  <a:pt x="141733" y="205046"/>
                </a:lnTo>
                <a:cubicBezTo>
                  <a:pt x="141733" y="202887"/>
                  <a:pt x="143172" y="200729"/>
                  <a:pt x="145691" y="200729"/>
                </a:cubicBezTo>
                <a:cubicBezTo>
                  <a:pt x="148568" y="200729"/>
                  <a:pt x="150727" y="202887"/>
                  <a:pt x="150727" y="205046"/>
                </a:cubicBezTo>
                <a:lnTo>
                  <a:pt x="150727" y="212600"/>
                </a:lnTo>
                <a:lnTo>
                  <a:pt x="176987" y="212600"/>
                </a:lnTo>
                <a:lnTo>
                  <a:pt x="176987" y="205046"/>
                </a:lnTo>
                <a:cubicBezTo>
                  <a:pt x="176987" y="202887"/>
                  <a:pt x="178786" y="200729"/>
                  <a:pt x="181304" y="200729"/>
                </a:cubicBezTo>
                <a:cubicBezTo>
                  <a:pt x="184182" y="200729"/>
                  <a:pt x="185620" y="202887"/>
                  <a:pt x="185620" y="205046"/>
                </a:cubicBezTo>
                <a:lnTo>
                  <a:pt x="185620" y="212600"/>
                </a:lnTo>
                <a:lnTo>
                  <a:pt x="212600" y="212600"/>
                </a:lnTo>
                <a:lnTo>
                  <a:pt x="212600" y="205046"/>
                </a:lnTo>
                <a:cubicBezTo>
                  <a:pt x="212600" y="202887"/>
                  <a:pt x="214039" y="200729"/>
                  <a:pt x="216557" y="200729"/>
                </a:cubicBezTo>
                <a:cubicBezTo>
                  <a:pt x="219435" y="200729"/>
                  <a:pt x="221234" y="202887"/>
                  <a:pt x="221234" y="205046"/>
                </a:cubicBezTo>
                <a:lnTo>
                  <a:pt x="221234" y="212600"/>
                </a:lnTo>
                <a:lnTo>
                  <a:pt x="283107" y="212600"/>
                </a:lnTo>
                <a:lnTo>
                  <a:pt x="283107" y="185980"/>
                </a:lnTo>
                <a:lnTo>
                  <a:pt x="240299" y="185980"/>
                </a:lnTo>
                <a:cubicBezTo>
                  <a:pt x="237781" y="185980"/>
                  <a:pt x="235623" y="183822"/>
                  <a:pt x="235623" y="181663"/>
                </a:cubicBezTo>
                <a:lnTo>
                  <a:pt x="235623" y="39930"/>
                </a:lnTo>
                <a:cubicBezTo>
                  <a:pt x="235623" y="37412"/>
                  <a:pt x="237781" y="35254"/>
                  <a:pt x="240299" y="35254"/>
                </a:cubicBezTo>
                <a:lnTo>
                  <a:pt x="283107" y="35254"/>
                </a:lnTo>
                <a:lnTo>
                  <a:pt x="283107" y="16188"/>
                </a:lnTo>
                <a:cubicBezTo>
                  <a:pt x="283107" y="12231"/>
                  <a:pt x="279510" y="8993"/>
                  <a:pt x="275553" y="8993"/>
                </a:cubicBezTo>
                <a:lnTo>
                  <a:pt x="16188" y="8993"/>
                </a:lnTo>
                <a:close/>
                <a:moveTo>
                  <a:pt x="16188" y="0"/>
                </a:moveTo>
                <a:lnTo>
                  <a:pt x="275553" y="0"/>
                </a:lnTo>
                <a:cubicBezTo>
                  <a:pt x="284546" y="0"/>
                  <a:pt x="291741" y="7195"/>
                  <a:pt x="291741" y="16188"/>
                </a:cubicBezTo>
                <a:lnTo>
                  <a:pt x="291741" y="240299"/>
                </a:lnTo>
                <a:cubicBezTo>
                  <a:pt x="291741" y="249652"/>
                  <a:pt x="284546" y="256487"/>
                  <a:pt x="275553" y="256487"/>
                </a:cubicBezTo>
                <a:lnTo>
                  <a:pt x="203607" y="256487"/>
                </a:lnTo>
                <a:lnTo>
                  <a:pt x="203607" y="283467"/>
                </a:lnTo>
                <a:lnTo>
                  <a:pt x="234184" y="283467"/>
                </a:lnTo>
                <a:cubicBezTo>
                  <a:pt x="237062" y="283467"/>
                  <a:pt x="238860" y="285265"/>
                  <a:pt x="238860" y="287783"/>
                </a:cubicBezTo>
                <a:cubicBezTo>
                  <a:pt x="238860" y="290301"/>
                  <a:pt x="237062" y="291740"/>
                  <a:pt x="234184" y="291740"/>
                </a:cubicBezTo>
                <a:lnTo>
                  <a:pt x="57557" y="291740"/>
                </a:lnTo>
                <a:cubicBezTo>
                  <a:pt x="55039" y="291740"/>
                  <a:pt x="52880" y="290301"/>
                  <a:pt x="52880" y="287783"/>
                </a:cubicBezTo>
                <a:cubicBezTo>
                  <a:pt x="52880" y="285265"/>
                  <a:pt x="55039" y="283467"/>
                  <a:pt x="57557" y="283467"/>
                </a:cubicBezTo>
                <a:lnTo>
                  <a:pt x="88494" y="283467"/>
                </a:lnTo>
                <a:lnTo>
                  <a:pt x="88494" y="256487"/>
                </a:lnTo>
                <a:lnTo>
                  <a:pt x="16188" y="256487"/>
                </a:lnTo>
                <a:cubicBezTo>
                  <a:pt x="7195" y="256487"/>
                  <a:pt x="0" y="249652"/>
                  <a:pt x="0" y="240299"/>
                </a:cubicBezTo>
                <a:lnTo>
                  <a:pt x="0" y="16188"/>
                </a:lnTo>
                <a:cubicBezTo>
                  <a:pt x="0" y="7195"/>
                  <a:pt x="7195" y="0"/>
                  <a:pt x="16188" y="0"/>
                </a:cubicBezTo>
                <a:close/>
              </a:path>
            </a:pathLst>
          </a:custGeom>
          <a:solidFill>
            <a:schemeClr val="bg1"/>
          </a:solidFill>
          <a:ln>
            <a:noFill/>
          </a:ln>
        </p:spPr>
        <p:txBody>
          <a:bodyPr anchor="ctr"/>
          <a:lstStyle/>
          <a:p>
            <a:endParaRPr lang="en-US" sz="584"/>
          </a:p>
        </p:txBody>
      </p:sp>
      <p:sp>
        <p:nvSpPr>
          <p:cNvPr id="127" name="Freeform 980">
            <a:extLst>
              <a:ext uri="{FF2B5EF4-FFF2-40B4-BE49-F238E27FC236}">
                <a16:creationId xmlns:a16="http://schemas.microsoft.com/office/drawing/2014/main" id="{B8DF9F87-60B0-3C43-B748-222941B39649}"/>
              </a:ext>
            </a:extLst>
          </p:cNvPr>
          <p:cNvSpPr>
            <a:spLocks noChangeAspect="1"/>
          </p:cNvSpPr>
          <p:nvPr/>
        </p:nvSpPr>
        <p:spPr bwMode="auto">
          <a:xfrm>
            <a:off x="5997106" y="2240303"/>
            <a:ext cx="308782" cy="342634"/>
          </a:xfrm>
          <a:custGeom>
            <a:avLst/>
            <a:gdLst>
              <a:gd name="T0" fmla="*/ 3570573 w 262678"/>
              <a:gd name="T1" fmla="*/ 10424063 h 291382"/>
              <a:gd name="T2" fmla="*/ 3903106 w 262678"/>
              <a:gd name="T3" fmla="*/ 10133067 h 291382"/>
              <a:gd name="T4" fmla="*/ 7308911 w 262678"/>
              <a:gd name="T5" fmla="*/ 9656807 h 291382"/>
              <a:gd name="T6" fmla="*/ 3791414 w 262678"/>
              <a:gd name="T7" fmla="*/ 5712830 h 291382"/>
              <a:gd name="T8" fmla="*/ 3615441 w 262678"/>
              <a:gd name="T9" fmla="*/ 8873174 h 291382"/>
              <a:gd name="T10" fmla="*/ 350903 w 262678"/>
              <a:gd name="T11" fmla="*/ 5106202 h 291382"/>
              <a:gd name="T12" fmla="*/ 9344416 w 262678"/>
              <a:gd name="T13" fmla="*/ 5106202 h 291382"/>
              <a:gd name="T14" fmla="*/ 4142517 w 262678"/>
              <a:gd name="T15" fmla="*/ 4775521 h 291382"/>
              <a:gd name="T16" fmla="*/ 4940764 w 262678"/>
              <a:gd name="T17" fmla="*/ 4021437 h 291382"/>
              <a:gd name="T18" fmla="*/ 4142517 w 262678"/>
              <a:gd name="T19" fmla="*/ 3942086 h 291382"/>
              <a:gd name="T20" fmla="*/ 1761143 w 262678"/>
              <a:gd name="T21" fmla="*/ 4775521 h 291382"/>
              <a:gd name="T22" fmla="*/ 2413028 w 262678"/>
              <a:gd name="T23" fmla="*/ 3545217 h 291382"/>
              <a:gd name="T24" fmla="*/ 4142517 w 262678"/>
              <a:gd name="T25" fmla="*/ 3571717 h 291382"/>
              <a:gd name="T26" fmla="*/ 5127042 w 262678"/>
              <a:gd name="T27" fmla="*/ 3571717 h 291382"/>
              <a:gd name="T28" fmla="*/ 4648147 w 262678"/>
              <a:gd name="T29" fmla="*/ 2367910 h 291382"/>
              <a:gd name="T30" fmla="*/ 7535067 w 262678"/>
              <a:gd name="T31" fmla="*/ 2063622 h 291382"/>
              <a:gd name="T32" fmla="*/ 8186958 w 262678"/>
              <a:gd name="T33" fmla="*/ 2063622 h 291382"/>
              <a:gd name="T34" fmla="*/ 6563870 w 262678"/>
              <a:gd name="T35" fmla="*/ 4775521 h 291382"/>
              <a:gd name="T36" fmla="*/ 6563870 w 262678"/>
              <a:gd name="T37" fmla="*/ 2063622 h 291382"/>
              <a:gd name="T38" fmla="*/ 1761143 w 262678"/>
              <a:gd name="T39" fmla="*/ 3333567 h 291382"/>
              <a:gd name="T40" fmla="*/ 2732256 w 262678"/>
              <a:gd name="T41" fmla="*/ 3333567 h 291382"/>
              <a:gd name="T42" fmla="*/ 2067114 w 262678"/>
              <a:gd name="T43" fmla="*/ 1164081 h 291382"/>
              <a:gd name="T44" fmla="*/ 4475167 w 262678"/>
              <a:gd name="T45" fmla="*/ 1984247 h 291382"/>
              <a:gd name="T46" fmla="*/ 4648147 w 262678"/>
              <a:gd name="T47" fmla="*/ 634990 h 291382"/>
              <a:gd name="T48" fmla="*/ 8067176 w 262678"/>
              <a:gd name="T49" fmla="*/ 1746148 h 291382"/>
              <a:gd name="T50" fmla="*/ 2053811 w 262678"/>
              <a:gd name="T51" fmla="*/ 370416 h 291382"/>
              <a:gd name="T52" fmla="*/ 2426291 w 262678"/>
              <a:gd name="T53" fmla="*/ 370416 h 291382"/>
              <a:gd name="T54" fmla="*/ 4648147 w 262678"/>
              <a:gd name="T55" fmla="*/ 0 h 291382"/>
              <a:gd name="T56" fmla="*/ 5459614 w 262678"/>
              <a:gd name="T57" fmla="*/ 1944572 h 291382"/>
              <a:gd name="T58" fmla="*/ 6231273 w 262678"/>
              <a:gd name="T59" fmla="*/ 1904855 h 291382"/>
              <a:gd name="T60" fmla="*/ 7375464 w 262678"/>
              <a:gd name="T61" fmla="*/ 0 h 291382"/>
              <a:gd name="T62" fmla="*/ 8519557 w 262678"/>
              <a:gd name="T63" fmla="*/ 1904855 h 291382"/>
              <a:gd name="T64" fmla="*/ 9676997 w 262678"/>
              <a:gd name="T65" fmla="*/ 4828419 h 291382"/>
              <a:gd name="T66" fmla="*/ 8665889 w 262678"/>
              <a:gd name="T67" fmla="*/ 9656807 h 291382"/>
              <a:gd name="T68" fmla="*/ 7481813 w 262678"/>
              <a:gd name="T69" fmla="*/ 10728332 h 291382"/>
              <a:gd name="T70" fmla="*/ 2067114 w 262678"/>
              <a:gd name="T71" fmla="*/ 9656807 h 291382"/>
              <a:gd name="T72" fmla="*/ 4893 w 262678"/>
              <a:gd name="T73" fmla="*/ 4973945 h 291382"/>
              <a:gd name="T74" fmla="*/ 1428486 w 262678"/>
              <a:gd name="T75" fmla="*/ 4775521 h 291382"/>
              <a:gd name="T76" fmla="*/ 883045 w 262678"/>
              <a:gd name="T77" fmla="*/ 3333567 h 291382"/>
              <a:gd name="T78" fmla="*/ 550418 w 262678"/>
              <a:gd name="T79" fmla="*/ 1984247 h 291382"/>
              <a:gd name="T80" fmla="*/ 1721234 w 262678"/>
              <a:gd name="T81" fmla="*/ 264627 h 291382"/>
              <a:gd name="T82" fmla="*/ 2532735 w 262678"/>
              <a:gd name="T83" fmla="*/ 79308 h 291382"/>
              <a:gd name="T84" fmla="*/ 2745603 w 262678"/>
              <a:gd name="T85" fmla="*/ 978924 h 291382"/>
              <a:gd name="T86" fmla="*/ 3064861 w 262678"/>
              <a:gd name="T87" fmla="*/ 4775521 h 291382"/>
              <a:gd name="T88" fmla="*/ 3836553 w 262678"/>
              <a:gd name="T89" fmla="*/ 1865221 h 2913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62678" h="291382">
                <a:moveTo>
                  <a:pt x="64936" y="262280"/>
                </a:moveTo>
                <a:lnTo>
                  <a:pt x="64936" y="283118"/>
                </a:lnTo>
                <a:lnTo>
                  <a:pt x="96617" y="283118"/>
                </a:lnTo>
                <a:lnTo>
                  <a:pt x="96617" y="275214"/>
                </a:lnTo>
                <a:cubicBezTo>
                  <a:pt x="96617" y="272699"/>
                  <a:pt x="98777" y="271262"/>
                  <a:pt x="101657" y="271262"/>
                </a:cubicBezTo>
                <a:cubicBezTo>
                  <a:pt x="104177" y="271262"/>
                  <a:pt x="105617" y="272699"/>
                  <a:pt x="105617" y="275214"/>
                </a:cubicBezTo>
                <a:lnTo>
                  <a:pt x="105617" y="283118"/>
                </a:lnTo>
                <a:lnTo>
                  <a:pt x="197779" y="283118"/>
                </a:lnTo>
                <a:lnTo>
                  <a:pt x="197779" y="262280"/>
                </a:lnTo>
                <a:lnTo>
                  <a:pt x="64936" y="262280"/>
                </a:lnTo>
                <a:close/>
                <a:moveTo>
                  <a:pt x="97834" y="151178"/>
                </a:moveTo>
                <a:cubicBezTo>
                  <a:pt x="100398" y="150454"/>
                  <a:pt x="102596" y="152627"/>
                  <a:pt x="102596" y="155162"/>
                </a:cubicBezTo>
                <a:lnTo>
                  <a:pt x="106993" y="240634"/>
                </a:lnTo>
                <a:cubicBezTo>
                  <a:pt x="107359" y="242807"/>
                  <a:pt x="105527" y="245342"/>
                  <a:pt x="102963" y="245342"/>
                </a:cubicBezTo>
                <a:cubicBezTo>
                  <a:pt x="100398" y="245342"/>
                  <a:pt x="98566" y="243531"/>
                  <a:pt x="97834" y="240996"/>
                </a:cubicBezTo>
                <a:lnTo>
                  <a:pt x="93437" y="155524"/>
                </a:lnTo>
                <a:cubicBezTo>
                  <a:pt x="93437" y="152989"/>
                  <a:pt x="95635" y="151178"/>
                  <a:pt x="97834" y="151178"/>
                </a:cubicBezTo>
                <a:close/>
                <a:moveTo>
                  <a:pt x="9495" y="138685"/>
                </a:moveTo>
                <a:lnTo>
                  <a:pt x="31455" y="253297"/>
                </a:lnTo>
                <a:lnTo>
                  <a:pt x="231260" y="253297"/>
                </a:lnTo>
                <a:lnTo>
                  <a:pt x="252860" y="138685"/>
                </a:lnTo>
                <a:lnTo>
                  <a:pt x="9495" y="138685"/>
                </a:lnTo>
                <a:close/>
                <a:moveTo>
                  <a:pt x="112097" y="107068"/>
                </a:moveTo>
                <a:lnTo>
                  <a:pt x="112097" y="129703"/>
                </a:lnTo>
                <a:lnTo>
                  <a:pt x="138738" y="129703"/>
                </a:lnTo>
                <a:lnTo>
                  <a:pt x="138738" y="107068"/>
                </a:lnTo>
                <a:lnTo>
                  <a:pt x="133698" y="109223"/>
                </a:lnTo>
                <a:cubicBezTo>
                  <a:pt x="131538" y="110660"/>
                  <a:pt x="128658" y="111379"/>
                  <a:pt x="125778" y="111379"/>
                </a:cubicBezTo>
                <a:cubicBezTo>
                  <a:pt x="122538" y="111379"/>
                  <a:pt x="119658" y="110660"/>
                  <a:pt x="117137" y="109223"/>
                </a:cubicBezTo>
                <a:lnTo>
                  <a:pt x="112097" y="107068"/>
                </a:lnTo>
                <a:close/>
                <a:moveTo>
                  <a:pt x="55936" y="96289"/>
                </a:moveTo>
                <a:lnTo>
                  <a:pt x="47656" y="100960"/>
                </a:lnTo>
                <a:lnTo>
                  <a:pt x="47656" y="129703"/>
                </a:lnTo>
                <a:lnTo>
                  <a:pt x="73936" y="129703"/>
                </a:lnTo>
                <a:lnTo>
                  <a:pt x="73936" y="100960"/>
                </a:lnTo>
                <a:lnTo>
                  <a:pt x="65296" y="96289"/>
                </a:lnTo>
                <a:cubicBezTo>
                  <a:pt x="62056" y="94852"/>
                  <a:pt x="58816" y="94852"/>
                  <a:pt x="55936" y="96289"/>
                </a:cubicBezTo>
                <a:close/>
                <a:moveTo>
                  <a:pt x="112097" y="59642"/>
                </a:moveTo>
                <a:lnTo>
                  <a:pt x="112097" y="97008"/>
                </a:lnTo>
                <a:lnTo>
                  <a:pt x="121098" y="101678"/>
                </a:lnTo>
                <a:cubicBezTo>
                  <a:pt x="123978" y="102756"/>
                  <a:pt x="127218" y="102756"/>
                  <a:pt x="130098" y="101678"/>
                </a:cubicBezTo>
                <a:lnTo>
                  <a:pt x="138738" y="97008"/>
                </a:lnTo>
                <a:lnTo>
                  <a:pt x="138738" y="59642"/>
                </a:lnTo>
                <a:lnTo>
                  <a:pt x="133698" y="62157"/>
                </a:lnTo>
                <a:cubicBezTo>
                  <a:pt x="131538" y="63594"/>
                  <a:pt x="128658" y="64313"/>
                  <a:pt x="125778" y="64313"/>
                </a:cubicBezTo>
                <a:cubicBezTo>
                  <a:pt x="122538" y="64313"/>
                  <a:pt x="119658" y="63594"/>
                  <a:pt x="117137" y="62157"/>
                </a:cubicBezTo>
                <a:lnTo>
                  <a:pt x="112097" y="59642"/>
                </a:lnTo>
                <a:close/>
                <a:moveTo>
                  <a:pt x="203899" y="56049"/>
                </a:moveTo>
                <a:lnTo>
                  <a:pt x="203899" y="129703"/>
                </a:lnTo>
                <a:lnTo>
                  <a:pt x="221899" y="129703"/>
                </a:lnTo>
                <a:lnTo>
                  <a:pt x="221539" y="56049"/>
                </a:lnTo>
                <a:lnTo>
                  <a:pt x="203899" y="56049"/>
                </a:lnTo>
                <a:close/>
                <a:moveTo>
                  <a:pt x="177619" y="56049"/>
                </a:moveTo>
                <a:lnTo>
                  <a:pt x="177619" y="129703"/>
                </a:lnTo>
                <a:lnTo>
                  <a:pt x="194899" y="129703"/>
                </a:lnTo>
                <a:lnTo>
                  <a:pt x="194899" y="56049"/>
                </a:lnTo>
                <a:lnTo>
                  <a:pt x="177619" y="56049"/>
                </a:lnTo>
                <a:close/>
                <a:moveTo>
                  <a:pt x="55936" y="31617"/>
                </a:moveTo>
                <a:lnTo>
                  <a:pt x="47656" y="36288"/>
                </a:lnTo>
                <a:lnTo>
                  <a:pt x="47656" y="90540"/>
                </a:lnTo>
                <a:lnTo>
                  <a:pt x="51976" y="88744"/>
                </a:lnTo>
                <a:cubicBezTo>
                  <a:pt x="57736" y="85870"/>
                  <a:pt x="63856" y="85870"/>
                  <a:pt x="69256" y="88744"/>
                </a:cubicBezTo>
                <a:lnTo>
                  <a:pt x="73936" y="90540"/>
                </a:lnTo>
                <a:lnTo>
                  <a:pt x="73936" y="36288"/>
                </a:lnTo>
                <a:lnTo>
                  <a:pt x="65296" y="31617"/>
                </a:lnTo>
                <a:cubicBezTo>
                  <a:pt x="62056" y="30180"/>
                  <a:pt x="58816" y="30180"/>
                  <a:pt x="55936" y="31617"/>
                </a:cubicBezTo>
                <a:close/>
                <a:moveTo>
                  <a:pt x="125778" y="17246"/>
                </a:moveTo>
                <a:lnTo>
                  <a:pt x="113537" y="50300"/>
                </a:lnTo>
                <a:lnTo>
                  <a:pt x="121098" y="53893"/>
                </a:lnTo>
                <a:cubicBezTo>
                  <a:pt x="123978" y="56049"/>
                  <a:pt x="127218" y="56049"/>
                  <a:pt x="130098" y="53893"/>
                </a:cubicBezTo>
                <a:lnTo>
                  <a:pt x="138018" y="50300"/>
                </a:lnTo>
                <a:lnTo>
                  <a:pt x="125778" y="17246"/>
                </a:lnTo>
                <a:close/>
                <a:moveTo>
                  <a:pt x="199579" y="13653"/>
                </a:moveTo>
                <a:lnTo>
                  <a:pt x="180859" y="47426"/>
                </a:lnTo>
                <a:lnTo>
                  <a:pt x="218299" y="47426"/>
                </a:lnTo>
                <a:lnTo>
                  <a:pt x="199579" y="13653"/>
                </a:lnTo>
                <a:close/>
                <a:moveTo>
                  <a:pt x="56296" y="9701"/>
                </a:moveTo>
                <a:lnTo>
                  <a:pt x="55576" y="10060"/>
                </a:lnTo>
                <a:lnTo>
                  <a:pt x="55576" y="22276"/>
                </a:lnTo>
                <a:cubicBezTo>
                  <a:pt x="58816" y="21557"/>
                  <a:pt x="62056" y="21557"/>
                  <a:pt x="65656" y="22276"/>
                </a:cubicBezTo>
                <a:lnTo>
                  <a:pt x="65656" y="10060"/>
                </a:lnTo>
                <a:lnTo>
                  <a:pt x="64936" y="9701"/>
                </a:lnTo>
                <a:cubicBezTo>
                  <a:pt x="62056" y="8623"/>
                  <a:pt x="58816" y="8623"/>
                  <a:pt x="56296" y="9701"/>
                </a:cubicBezTo>
                <a:close/>
                <a:moveTo>
                  <a:pt x="125778" y="0"/>
                </a:moveTo>
                <a:cubicBezTo>
                  <a:pt x="127218" y="0"/>
                  <a:pt x="129018" y="1078"/>
                  <a:pt x="129738" y="2875"/>
                </a:cubicBezTo>
                <a:lnTo>
                  <a:pt x="147738" y="50660"/>
                </a:lnTo>
                <a:cubicBezTo>
                  <a:pt x="147738" y="51378"/>
                  <a:pt x="147738" y="52097"/>
                  <a:pt x="147738" y="52815"/>
                </a:cubicBezTo>
                <a:lnTo>
                  <a:pt x="147738" y="129703"/>
                </a:lnTo>
                <a:lnTo>
                  <a:pt x="168618" y="129703"/>
                </a:lnTo>
                <a:lnTo>
                  <a:pt x="168618" y="51737"/>
                </a:lnTo>
                <a:cubicBezTo>
                  <a:pt x="168618" y="50660"/>
                  <a:pt x="168978" y="49941"/>
                  <a:pt x="168978" y="49582"/>
                </a:cubicBezTo>
                <a:lnTo>
                  <a:pt x="195259" y="2515"/>
                </a:lnTo>
                <a:cubicBezTo>
                  <a:pt x="196339" y="719"/>
                  <a:pt x="197779" y="0"/>
                  <a:pt x="199579" y="0"/>
                </a:cubicBezTo>
                <a:cubicBezTo>
                  <a:pt x="200659" y="0"/>
                  <a:pt x="202819" y="719"/>
                  <a:pt x="203179" y="2515"/>
                </a:cubicBezTo>
                <a:lnTo>
                  <a:pt x="229820" y="49582"/>
                </a:lnTo>
                <a:cubicBezTo>
                  <a:pt x="229820" y="49941"/>
                  <a:pt x="230540" y="50660"/>
                  <a:pt x="230540" y="51737"/>
                </a:cubicBezTo>
                <a:lnTo>
                  <a:pt x="230540" y="129703"/>
                </a:lnTo>
                <a:lnTo>
                  <a:pt x="258260" y="129703"/>
                </a:lnTo>
                <a:cubicBezTo>
                  <a:pt x="259340" y="129703"/>
                  <a:pt x="260420" y="130062"/>
                  <a:pt x="261860" y="131140"/>
                </a:cubicBezTo>
                <a:cubicBezTo>
                  <a:pt x="262220" y="132577"/>
                  <a:pt x="262940" y="133655"/>
                  <a:pt x="262580" y="135092"/>
                </a:cubicBezTo>
                <a:lnTo>
                  <a:pt x="238820" y="258687"/>
                </a:lnTo>
                <a:cubicBezTo>
                  <a:pt x="238460" y="260483"/>
                  <a:pt x="236660" y="262280"/>
                  <a:pt x="234500" y="262280"/>
                </a:cubicBezTo>
                <a:lnTo>
                  <a:pt x="206779" y="262280"/>
                </a:lnTo>
                <a:lnTo>
                  <a:pt x="206779" y="287430"/>
                </a:lnTo>
                <a:cubicBezTo>
                  <a:pt x="206779" y="289945"/>
                  <a:pt x="204259" y="291382"/>
                  <a:pt x="202459" y="291382"/>
                </a:cubicBezTo>
                <a:lnTo>
                  <a:pt x="60616" y="291382"/>
                </a:lnTo>
                <a:cubicBezTo>
                  <a:pt x="58096" y="291382"/>
                  <a:pt x="55936" y="289945"/>
                  <a:pt x="55936" y="287430"/>
                </a:cubicBezTo>
                <a:lnTo>
                  <a:pt x="55936" y="262280"/>
                </a:lnTo>
                <a:lnTo>
                  <a:pt x="27855" y="262280"/>
                </a:lnTo>
                <a:cubicBezTo>
                  <a:pt x="26055" y="262280"/>
                  <a:pt x="24255" y="260483"/>
                  <a:pt x="23535" y="258687"/>
                </a:cubicBezTo>
                <a:lnTo>
                  <a:pt x="135" y="135092"/>
                </a:lnTo>
                <a:cubicBezTo>
                  <a:pt x="-225" y="133655"/>
                  <a:pt x="135" y="132577"/>
                  <a:pt x="1215" y="131140"/>
                </a:cubicBezTo>
                <a:cubicBezTo>
                  <a:pt x="1935" y="130062"/>
                  <a:pt x="3015" y="129703"/>
                  <a:pt x="4455" y="129703"/>
                </a:cubicBezTo>
                <a:lnTo>
                  <a:pt x="38655" y="129703"/>
                </a:lnTo>
                <a:lnTo>
                  <a:pt x="38655" y="38444"/>
                </a:lnTo>
                <a:cubicBezTo>
                  <a:pt x="30015" y="40240"/>
                  <a:pt x="23895" y="46348"/>
                  <a:pt x="23895" y="53893"/>
                </a:cubicBezTo>
                <a:lnTo>
                  <a:pt x="23895" y="90540"/>
                </a:lnTo>
                <a:cubicBezTo>
                  <a:pt x="23895" y="93055"/>
                  <a:pt x="21735" y="95211"/>
                  <a:pt x="19215" y="95211"/>
                </a:cubicBezTo>
                <a:cubicBezTo>
                  <a:pt x="17055" y="95211"/>
                  <a:pt x="14895" y="93055"/>
                  <a:pt x="14895" y="90540"/>
                </a:cubicBezTo>
                <a:lnTo>
                  <a:pt x="14895" y="53893"/>
                </a:lnTo>
                <a:cubicBezTo>
                  <a:pt x="14895" y="40600"/>
                  <a:pt x="26775" y="29821"/>
                  <a:pt x="41896" y="29102"/>
                </a:cubicBezTo>
                <a:lnTo>
                  <a:pt x="46576" y="26587"/>
                </a:lnTo>
                <a:lnTo>
                  <a:pt x="46576" y="7186"/>
                </a:lnTo>
                <a:cubicBezTo>
                  <a:pt x="46576" y="5749"/>
                  <a:pt x="48016" y="4312"/>
                  <a:pt x="49456" y="3593"/>
                </a:cubicBezTo>
                <a:lnTo>
                  <a:pt x="52336" y="2156"/>
                </a:lnTo>
                <a:cubicBezTo>
                  <a:pt x="57736" y="-359"/>
                  <a:pt x="63856" y="-359"/>
                  <a:pt x="68536" y="2156"/>
                </a:cubicBezTo>
                <a:lnTo>
                  <a:pt x="71776" y="3593"/>
                </a:lnTo>
                <a:cubicBezTo>
                  <a:pt x="73576" y="4312"/>
                  <a:pt x="74296" y="5749"/>
                  <a:pt x="74296" y="7186"/>
                </a:cubicBezTo>
                <a:lnTo>
                  <a:pt x="74296" y="26587"/>
                </a:lnTo>
                <a:lnTo>
                  <a:pt x="80416" y="29821"/>
                </a:lnTo>
                <a:cubicBezTo>
                  <a:pt x="82216" y="30540"/>
                  <a:pt x="82936" y="31617"/>
                  <a:pt x="82936" y="33414"/>
                </a:cubicBezTo>
                <a:lnTo>
                  <a:pt x="82936" y="129703"/>
                </a:lnTo>
                <a:lnTo>
                  <a:pt x="103457" y="129703"/>
                </a:lnTo>
                <a:lnTo>
                  <a:pt x="103457" y="52815"/>
                </a:lnTo>
                <a:cubicBezTo>
                  <a:pt x="103457" y="52097"/>
                  <a:pt x="103457" y="51378"/>
                  <a:pt x="103817" y="50660"/>
                </a:cubicBezTo>
                <a:lnTo>
                  <a:pt x="121098" y="2875"/>
                </a:lnTo>
                <a:cubicBezTo>
                  <a:pt x="122178" y="1078"/>
                  <a:pt x="123618" y="0"/>
                  <a:pt x="125778" y="0"/>
                </a:cubicBezTo>
                <a:close/>
              </a:path>
            </a:pathLst>
          </a:custGeom>
          <a:solidFill>
            <a:schemeClr val="bg1"/>
          </a:solidFill>
          <a:ln>
            <a:noFill/>
          </a:ln>
        </p:spPr>
        <p:txBody>
          <a:bodyPr anchor="ctr"/>
          <a:lstStyle/>
          <a:p>
            <a:endParaRPr lang="en-US" sz="584"/>
          </a:p>
        </p:txBody>
      </p:sp>
      <p:sp>
        <p:nvSpPr>
          <p:cNvPr id="128" name="Freeform 981">
            <a:extLst>
              <a:ext uri="{FF2B5EF4-FFF2-40B4-BE49-F238E27FC236}">
                <a16:creationId xmlns:a16="http://schemas.microsoft.com/office/drawing/2014/main" id="{3E25D738-8100-194B-B432-170BBC1D4603}"/>
              </a:ext>
            </a:extLst>
          </p:cNvPr>
          <p:cNvSpPr>
            <a:spLocks noChangeAspect="1"/>
          </p:cNvSpPr>
          <p:nvPr/>
        </p:nvSpPr>
        <p:spPr bwMode="auto">
          <a:xfrm>
            <a:off x="10127237" y="2240816"/>
            <a:ext cx="341608" cy="341608"/>
          </a:xfrm>
          <a:custGeom>
            <a:avLst/>
            <a:gdLst>
              <a:gd name="T0" fmla="*/ 6184169 w 291855"/>
              <a:gd name="T1" fmla="*/ 9641724 h 291740"/>
              <a:gd name="T2" fmla="*/ 9588389 w 291855"/>
              <a:gd name="T3" fmla="*/ 10130837 h 291740"/>
              <a:gd name="T4" fmla="*/ 10061873 w 291855"/>
              <a:gd name="T5" fmla="*/ 9384291 h 291740"/>
              <a:gd name="T6" fmla="*/ 9818734 w 291855"/>
              <a:gd name="T7" fmla="*/ 6951631 h 291740"/>
              <a:gd name="T8" fmla="*/ 6196982 w 291855"/>
              <a:gd name="T9" fmla="*/ 9062506 h 291740"/>
              <a:gd name="T10" fmla="*/ 9818734 w 291855"/>
              <a:gd name="T11" fmla="*/ 6951631 h 291740"/>
              <a:gd name="T12" fmla="*/ 6491294 w 291855"/>
              <a:gd name="T13" fmla="*/ 6398198 h 291740"/>
              <a:gd name="T14" fmla="*/ 9793141 w 291855"/>
              <a:gd name="T15" fmla="*/ 6617010 h 291740"/>
              <a:gd name="T16" fmla="*/ 7361558 w 291855"/>
              <a:gd name="T17" fmla="*/ 3901225 h 291740"/>
              <a:gd name="T18" fmla="*/ 6529699 w 291855"/>
              <a:gd name="T19" fmla="*/ 6050659 h 291740"/>
              <a:gd name="T20" fmla="*/ 9562808 w 291855"/>
              <a:gd name="T21" fmla="*/ 4506178 h 291740"/>
              <a:gd name="T22" fmla="*/ 8666966 w 291855"/>
              <a:gd name="T23" fmla="*/ 3901225 h 291740"/>
              <a:gd name="T24" fmla="*/ 7758311 w 291855"/>
              <a:gd name="T25" fmla="*/ 2421083 h 291740"/>
              <a:gd name="T26" fmla="*/ 8500580 w 291855"/>
              <a:gd name="T27" fmla="*/ 3579445 h 291740"/>
              <a:gd name="T28" fmla="*/ 7758311 w 291855"/>
              <a:gd name="T29" fmla="*/ 2421083 h 291740"/>
              <a:gd name="T30" fmla="*/ 8641347 w 291855"/>
              <a:gd name="T31" fmla="*/ 2099302 h 291740"/>
              <a:gd name="T32" fmla="*/ 8807726 w 291855"/>
              <a:gd name="T33" fmla="*/ 3579445 h 291740"/>
              <a:gd name="T34" fmla="*/ 9882724 w 291855"/>
              <a:gd name="T35" fmla="*/ 4480430 h 291740"/>
              <a:gd name="T36" fmla="*/ 10381838 w 291855"/>
              <a:gd name="T37" fmla="*/ 9216966 h 291740"/>
              <a:gd name="T38" fmla="*/ 9588389 w 291855"/>
              <a:gd name="T39" fmla="*/ 10426829 h 291740"/>
              <a:gd name="T40" fmla="*/ 5877015 w 291855"/>
              <a:gd name="T41" fmla="*/ 9641724 h 291740"/>
              <a:gd name="T42" fmla="*/ 5877015 w 291855"/>
              <a:gd name="T43" fmla="*/ 9204106 h 291740"/>
              <a:gd name="T44" fmla="*/ 7361558 w 291855"/>
              <a:gd name="T45" fmla="*/ 3579445 h 291740"/>
              <a:gd name="T46" fmla="*/ 7451123 w 291855"/>
              <a:gd name="T47" fmla="*/ 2266616 h 291740"/>
              <a:gd name="T48" fmla="*/ 1527179 w 291855"/>
              <a:gd name="T49" fmla="*/ 1787093 h 291740"/>
              <a:gd name="T50" fmla="*/ 2270482 w 291855"/>
              <a:gd name="T51" fmla="*/ 10131196 h 291740"/>
              <a:gd name="T52" fmla="*/ 2411379 w 291855"/>
              <a:gd name="T53" fmla="*/ 4178439 h 291740"/>
              <a:gd name="T54" fmla="*/ 1681000 w 291855"/>
              <a:gd name="T55" fmla="*/ 321382 h 291740"/>
              <a:gd name="T56" fmla="*/ 6050582 w 291855"/>
              <a:gd name="T57" fmla="*/ 1260033 h 291740"/>
              <a:gd name="T58" fmla="*/ 1681000 w 291855"/>
              <a:gd name="T59" fmla="*/ 321382 h 291740"/>
              <a:gd name="T60" fmla="*/ 6191512 w 291855"/>
              <a:gd name="T61" fmla="*/ 0 h 291740"/>
              <a:gd name="T62" fmla="*/ 6370967 w 291855"/>
              <a:gd name="T63" fmla="*/ 1401399 h 291740"/>
              <a:gd name="T64" fmla="*/ 6934786 w 291855"/>
              <a:gd name="T65" fmla="*/ 3111339 h 291740"/>
              <a:gd name="T66" fmla="*/ 6101827 w 291855"/>
              <a:gd name="T67" fmla="*/ 1581450 h 291740"/>
              <a:gd name="T68" fmla="*/ 2680427 w 291855"/>
              <a:gd name="T69" fmla="*/ 3972770 h 291740"/>
              <a:gd name="T70" fmla="*/ 5948089 w 291855"/>
              <a:gd name="T71" fmla="*/ 4127007 h 291740"/>
              <a:gd name="T72" fmla="*/ 2757306 w 291855"/>
              <a:gd name="T73" fmla="*/ 4294173 h 291740"/>
              <a:gd name="T74" fmla="*/ 5473968 w 291855"/>
              <a:gd name="T75" fmla="*/ 7598377 h 291740"/>
              <a:gd name="T76" fmla="*/ 5473968 w 291855"/>
              <a:gd name="T77" fmla="*/ 7919759 h 291740"/>
              <a:gd name="T78" fmla="*/ 2603597 w 291855"/>
              <a:gd name="T79" fmla="*/ 10131196 h 291740"/>
              <a:gd name="T80" fmla="*/ 5525197 w 291855"/>
              <a:gd name="T81" fmla="*/ 10285420 h 291740"/>
              <a:gd name="T82" fmla="*/ 694209 w 291855"/>
              <a:gd name="T83" fmla="*/ 10426829 h 291740"/>
              <a:gd name="T84" fmla="*/ 1386281 w 291855"/>
              <a:gd name="T85" fmla="*/ 1375710 h 291740"/>
              <a:gd name="T86" fmla="*/ 1539932 w 291855"/>
              <a:gd name="T87" fmla="*/ 0 h 2917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1855" h="291740">
                <a:moveTo>
                  <a:pt x="173850" y="262570"/>
                </a:moveTo>
                <a:lnTo>
                  <a:pt x="173850" y="269772"/>
                </a:lnTo>
                <a:cubicBezTo>
                  <a:pt x="173850" y="277335"/>
                  <a:pt x="179966" y="283457"/>
                  <a:pt x="187161" y="283457"/>
                </a:cubicBezTo>
                <a:lnTo>
                  <a:pt x="269550" y="283457"/>
                </a:lnTo>
                <a:cubicBezTo>
                  <a:pt x="276745" y="283457"/>
                  <a:pt x="282861" y="277335"/>
                  <a:pt x="282861" y="269772"/>
                </a:cubicBezTo>
                <a:lnTo>
                  <a:pt x="282861" y="262570"/>
                </a:lnTo>
                <a:lnTo>
                  <a:pt x="173850" y="262570"/>
                </a:lnTo>
                <a:close/>
                <a:moveTo>
                  <a:pt x="276025" y="194505"/>
                </a:moveTo>
                <a:lnTo>
                  <a:pt x="176368" y="234480"/>
                </a:lnTo>
                <a:lnTo>
                  <a:pt x="174210" y="253566"/>
                </a:lnTo>
                <a:lnTo>
                  <a:pt x="282501" y="253566"/>
                </a:lnTo>
                <a:lnTo>
                  <a:pt x="276025" y="194505"/>
                </a:lnTo>
                <a:close/>
                <a:moveTo>
                  <a:pt x="270629" y="143367"/>
                </a:moveTo>
                <a:lnTo>
                  <a:pt x="182484" y="179020"/>
                </a:lnTo>
                <a:lnTo>
                  <a:pt x="177448" y="224756"/>
                </a:lnTo>
                <a:lnTo>
                  <a:pt x="275306" y="185142"/>
                </a:lnTo>
                <a:lnTo>
                  <a:pt x="270629" y="143367"/>
                </a:lnTo>
                <a:close/>
                <a:moveTo>
                  <a:pt x="206949" y="109155"/>
                </a:moveTo>
                <a:cubicBezTo>
                  <a:pt x="197235" y="109155"/>
                  <a:pt x="188960" y="116358"/>
                  <a:pt x="188241" y="126081"/>
                </a:cubicBezTo>
                <a:lnTo>
                  <a:pt x="183564" y="169296"/>
                </a:lnTo>
                <a:lnTo>
                  <a:pt x="269550" y="134004"/>
                </a:lnTo>
                <a:lnTo>
                  <a:pt x="268830" y="126081"/>
                </a:lnTo>
                <a:cubicBezTo>
                  <a:pt x="267751" y="116358"/>
                  <a:pt x="259836" y="109155"/>
                  <a:pt x="250122" y="109155"/>
                </a:cubicBezTo>
                <a:lnTo>
                  <a:pt x="243646" y="109155"/>
                </a:lnTo>
                <a:lnTo>
                  <a:pt x="206949" y="109155"/>
                </a:lnTo>
                <a:close/>
                <a:moveTo>
                  <a:pt x="218102" y="67740"/>
                </a:moveTo>
                <a:lnTo>
                  <a:pt x="218102" y="100152"/>
                </a:lnTo>
                <a:lnTo>
                  <a:pt x="238969" y="100152"/>
                </a:lnTo>
                <a:lnTo>
                  <a:pt x="238969" y="67740"/>
                </a:lnTo>
                <a:lnTo>
                  <a:pt x="218102" y="67740"/>
                </a:lnTo>
                <a:close/>
                <a:moveTo>
                  <a:pt x="213785" y="58737"/>
                </a:moveTo>
                <a:lnTo>
                  <a:pt x="242926" y="58737"/>
                </a:lnTo>
                <a:cubicBezTo>
                  <a:pt x="245804" y="58737"/>
                  <a:pt x="247603" y="60898"/>
                  <a:pt x="247603" y="63419"/>
                </a:cubicBezTo>
                <a:lnTo>
                  <a:pt x="247603" y="100152"/>
                </a:lnTo>
                <a:lnTo>
                  <a:pt x="250122" y="100152"/>
                </a:lnTo>
                <a:cubicBezTo>
                  <a:pt x="264153" y="100152"/>
                  <a:pt x="276025" y="110956"/>
                  <a:pt x="277824" y="125361"/>
                </a:cubicBezTo>
                <a:lnTo>
                  <a:pt x="291855" y="257528"/>
                </a:lnTo>
                <a:lnTo>
                  <a:pt x="291855" y="257888"/>
                </a:lnTo>
                <a:lnTo>
                  <a:pt x="291855" y="269772"/>
                </a:lnTo>
                <a:cubicBezTo>
                  <a:pt x="291855" y="282016"/>
                  <a:pt x="281782" y="291740"/>
                  <a:pt x="269550" y="291740"/>
                </a:cubicBezTo>
                <a:lnTo>
                  <a:pt x="187161" y="291740"/>
                </a:lnTo>
                <a:cubicBezTo>
                  <a:pt x="174929" y="291740"/>
                  <a:pt x="165215" y="282016"/>
                  <a:pt x="165215" y="269772"/>
                </a:cubicBezTo>
                <a:lnTo>
                  <a:pt x="165215" y="257888"/>
                </a:lnTo>
                <a:lnTo>
                  <a:pt x="165215" y="257528"/>
                </a:lnTo>
                <a:lnTo>
                  <a:pt x="179246" y="125361"/>
                </a:lnTo>
                <a:cubicBezTo>
                  <a:pt x="180686" y="110956"/>
                  <a:pt x="192558" y="100152"/>
                  <a:pt x="206949" y="100152"/>
                </a:cubicBezTo>
                <a:lnTo>
                  <a:pt x="209467" y="100152"/>
                </a:lnTo>
                <a:lnTo>
                  <a:pt x="209467" y="63419"/>
                </a:lnTo>
                <a:cubicBezTo>
                  <a:pt x="209467" y="60898"/>
                  <a:pt x="211266" y="58737"/>
                  <a:pt x="213785" y="58737"/>
                </a:cubicBezTo>
                <a:close/>
                <a:moveTo>
                  <a:pt x="42933" y="50002"/>
                </a:moveTo>
                <a:cubicBezTo>
                  <a:pt x="-14704" y="168353"/>
                  <a:pt x="15915" y="265840"/>
                  <a:pt x="22399" y="283467"/>
                </a:cubicBezTo>
                <a:lnTo>
                  <a:pt x="63826" y="283467"/>
                </a:lnTo>
                <a:cubicBezTo>
                  <a:pt x="66348" y="275553"/>
                  <a:pt x="74633" y="251451"/>
                  <a:pt x="77155" y="216557"/>
                </a:cubicBezTo>
                <a:cubicBezTo>
                  <a:pt x="79316" y="183462"/>
                  <a:pt x="76434" y="149647"/>
                  <a:pt x="67789" y="116912"/>
                </a:cubicBezTo>
                <a:cubicBezTo>
                  <a:pt x="62025" y="94609"/>
                  <a:pt x="53740" y="71586"/>
                  <a:pt x="42933" y="50002"/>
                </a:cubicBezTo>
                <a:close/>
                <a:moveTo>
                  <a:pt x="47255" y="8993"/>
                </a:moveTo>
                <a:lnTo>
                  <a:pt x="47255" y="35253"/>
                </a:lnTo>
                <a:lnTo>
                  <a:pt x="170095" y="35253"/>
                </a:lnTo>
                <a:lnTo>
                  <a:pt x="170095" y="8993"/>
                </a:lnTo>
                <a:lnTo>
                  <a:pt x="47255" y="8993"/>
                </a:lnTo>
                <a:close/>
                <a:moveTo>
                  <a:pt x="43293" y="0"/>
                </a:moveTo>
                <a:lnTo>
                  <a:pt x="174057" y="0"/>
                </a:lnTo>
                <a:cubicBezTo>
                  <a:pt x="176939" y="0"/>
                  <a:pt x="179101" y="2518"/>
                  <a:pt x="179101" y="4317"/>
                </a:cubicBezTo>
                <a:lnTo>
                  <a:pt x="179101" y="39210"/>
                </a:lnTo>
                <a:cubicBezTo>
                  <a:pt x="185945" y="52880"/>
                  <a:pt x="192429" y="67269"/>
                  <a:pt x="197833" y="81659"/>
                </a:cubicBezTo>
                <a:cubicBezTo>
                  <a:pt x="198193" y="83817"/>
                  <a:pt x="197112" y="86335"/>
                  <a:pt x="194951" y="87054"/>
                </a:cubicBezTo>
                <a:cubicBezTo>
                  <a:pt x="192429" y="87774"/>
                  <a:pt x="189908" y="86695"/>
                  <a:pt x="189187" y="84536"/>
                </a:cubicBezTo>
                <a:cubicBezTo>
                  <a:pt x="184504" y="71226"/>
                  <a:pt x="178380" y="57557"/>
                  <a:pt x="171536" y="44247"/>
                </a:cubicBezTo>
                <a:lnTo>
                  <a:pt x="50137" y="44247"/>
                </a:lnTo>
                <a:cubicBezTo>
                  <a:pt x="61305" y="65830"/>
                  <a:pt x="69230" y="88853"/>
                  <a:pt x="75354" y="111156"/>
                </a:cubicBezTo>
                <a:lnTo>
                  <a:pt x="162890" y="111156"/>
                </a:lnTo>
                <a:cubicBezTo>
                  <a:pt x="165051" y="111156"/>
                  <a:pt x="167213" y="113674"/>
                  <a:pt x="167213" y="115473"/>
                </a:cubicBezTo>
                <a:cubicBezTo>
                  <a:pt x="167213" y="117991"/>
                  <a:pt x="165051" y="120150"/>
                  <a:pt x="162890" y="120150"/>
                </a:cubicBezTo>
                <a:lnTo>
                  <a:pt x="77515" y="120150"/>
                </a:lnTo>
                <a:cubicBezTo>
                  <a:pt x="84720" y="151086"/>
                  <a:pt x="87601" y="182023"/>
                  <a:pt x="86160" y="212600"/>
                </a:cubicBezTo>
                <a:lnTo>
                  <a:pt x="153884" y="212600"/>
                </a:lnTo>
                <a:cubicBezTo>
                  <a:pt x="156045" y="212600"/>
                  <a:pt x="158207" y="214039"/>
                  <a:pt x="158207" y="216917"/>
                </a:cubicBezTo>
                <a:cubicBezTo>
                  <a:pt x="158207" y="219435"/>
                  <a:pt x="156045" y="221593"/>
                  <a:pt x="153884" y="221593"/>
                </a:cubicBezTo>
                <a:lnTo>
                  <a:pt x="85800" y="221593"/>
                </a:lnTo>
                <a:cubicBezTo>
                  <a:pt x="82918" y="251451"/>
                  <a:pt x="76434" y="273034"/>
                  <a:pt x="73192" y="283467"/>
                </a:cubicBezTo>
                <a:lnTo>
                  <a:pt x="151002" y="283467"/>
                </a:lnTo>
                <a:cubicBezTo>
                  <a:pt x="153524" y="283467"/>
                  <a:pt x="155325" y="285265"/>
                  <a:pt x="155325" y="287783"/>
                </a:cubicBezTo>
                <a:cubicBezTo>
                  <a:pt x="155325" y="290301"/>
                  <a:pt x="153524" y="291740"/>
                  <a:pt x="151002" y="291740"/>
                </a:cubicBezTo>
                <a:lnTo>
                  <a:pt x="19518" y="291740"/>
                </a:lnTo>
                <a:cubicBezTo>
                  <a:pt x="17716" y="291740"/>
                  <a:pt x="15915" y="291021"/>
                  <a:pt x="15555" y="289582"/>
                </a:cubicBezTo>
                <a:cubicBezTo>
                  <a:pt x="15195" y="288143"/>
                  <a:pt x="-31635" y="175908"/>
                  <a:pt x="38970" y="38491"/>
                </a:cubicBezTo>
                <a:lnTo>
                  <a:pt x="38970" y="4317"/>
                </a:lnTo>
                <a:cubicBezTo>
                  <a:pt x="38970" y="2518"/>
                  <a:pt x="40411" y="0"/>
                  <a:pt x="43293" y="0"/>
                </a:cubicBezTo>
                <a:close/>
              </a:path>
            </a:pathLst>
          </a:custGeom>
          <a:solidFill>
            <a:schemeClr val="bg1"/>
          </a:solidFill>
          <a:ln>
            <a:noFill/>
          </a:ln>
        </p:spPr>
        <p:txBody>
          <a:bodyPr anchor="ctr"/>
          <a:lstStyle/>
          <a:p>
            <a:endParaRPr lang="en-US" sz="584"/>
          </a:p>
        </p:txBody>
      </p:sp>
      <p:grpSp>
        <p:nvGrpSpPr>
          <p:cNvPr id="5" name="Group 4">
            <a:extLst>
              <a:ext uri="{FF2B5EF4-FFF2-40B4-BE49-F238E27FC236}">
                <a16:creationId xmlns:a16="http://schemas.microsoft.com/office/drawing/2014/main" id="{5F45EE84-4BFA-EB4B-86C0-05F4D206DAF5}"/>
              </a:ext>
            </a:extLst>
          </p:cNvPr>
          <p:cNvGrpSpPr/>
          <p:nvPr/>
        </p:nvGrpSpPr>
        <p:grpSpPr>
          <a:xfrm>
            <a:off x="968287" y="1391816"/>
            <a:ext cx="10367958" cy="267682"/>
            <a:chOff x="513398" y="777399"/>
            <a:chExt cx="7988629" cy="325124"/>
          </a:xfrm>
        </p:grpSpPr>
        <p:sp>
          <p:nvSpPr>
            <p:cNvPr id="3" name="Notched Right Arrow 2">
              <a:extLst>
                <a:ext uri="{FF2B5EF4-FFF2-40B4-BE49-F238E27FC236}">
                  <a16:creationId xmlns:a16="http://schemas.microsoft.com/office/drawing/2014/main" id="{556C85EE-B970-B342-A183-DC1B369770BF}"/>
                </a:ext>
              </a:extLst>
            </p:cNvPr>
            <p:cNvSpPr/>
            <p:nvPr/>
          </p:nvSpPr>
          <p:spPr bwMode="auto">
            <a:xfrm>
              <a:off x="513398" y="793451"/>
              <a:ext cx="1552529" cy="309072"/>
            </a:xfrm>
            <a:prstGeom prst="notchedRightArrow">
              <a:avLst>
                <a:gd name="adj1" fmla="val 61435"/>
                <a:gd name="adj2" fmla="val 50000"/>
              </a:avLst>
            </a:prstGeom>
            <a:solidFill>
              <a:schemeClr val="accent1"/>
            </a:solidFill>
            <a:ln w="6350" cap="flat" cmpd="sng" algn="ctr">
              <a:solidFill>
                <a:schemeClr val="tx2"/>
              </a:solid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r>
                <a:rPr lang="en-US" sz="1363" dirty="0">
                  <a:solidFill>
                    <a:schemeClr val="bg1"/>
                  </a:solidFill>
                  <a:effectLst>
                    <a:outerShdw blurRad="50800" dist="38100" dir="2700000" algn="tl" rotWithShape="0">
                      <a:prstClr val="black">
                        <a:alpha val="40000"/>
                      </a:prstClr>
                    </a:outerShdw>
                  </a:effectLst>
                  <a:ea typeface="+mj-ea"/>
                </a:rPr>
                <a:t>Phase 1</a:t>
              </a:r>
            </a:p>
          </p:txBody>
        </p:sp>
        <p:sp>
          <p:nvSpPr>
            <p:cNvPr id="129" name="Notched Right Arrow 128">
              <a:extLst>
                <a:ext uri="{FF2B5EF4-FFF2-40B4-BE49-F238E27FC236}">
                  <a16:creationId xmlns:a16="http://schemas.microsoft.com/office/drawing/2014/main" id="{B81F0A42-AEE5-FE4A-A3D4-2EB143067453}"/>
                </a:ext>
              </a:extLst>
            </p:cNvPr>
            <p:cNvSpPr/>
            <p:nvPr/>
          </p:nvSpPr>
          <p:spPr bwMode="auto">
            <a:xfrm>
              <a:off x="2008804" y="785331"/>
              <a:ext cx="1687844" cy="309072"/>
            </a:xfrm>
            <a:prstGeom prst="notchedRightArrow">
              <a:avLst>
                <a:gd name="adj1" fmla="val 61435"/>
                <a:gd name="adj2" fmla="val 50000"/>
              </a:avLst>
            </a:prstGeom>
            <a:solidFill>
              <a:schemeClr val="tx1"/>
            </a:solidFill>
            <a:ln w="6350" cap="flat" cmpd="sng" algn="ctr">
              <a:solidFill>
                <a:schemeClr val="tx2"/>
              </a:solid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r>
                <a:rPr lang="en-US" sz="1363" dirty="0">
                  <a:solidFill>
                    <a:schemeClr val="bg1"/>
                  </a:solidFill>
                  <a:effectLst>
                    <a:outerShdw blurRad="50800" dist="38100" dir="2700000" algn="tl" rotWithShape="0">
                      <a:prstClr val="black">
                        <a:alpha val="40000"/>
                      </a:prstClr>
                    </a:outerShdw>
                  </a:effectLst>
                  <a:ea typeface="+mj-ea"/>
                </a:rPr>
                <a:t>Phase 2</a:t>
              </a:r>
            </a:p>
          </p:txBody>
        </p:sp>
        <p:sp>
          <p:nvSpPr>
            <p:cNvPr id="130" name="Notched Right Arrow 129">
              <a:extLst>
                <a:ext uri="{FF2B5EF4-FFF2-40B4-BE49-F238E27FC236}">
                  <a16:creationId xmlns:a16="http://schemas.microsoft.com/office/drawing/2014/main" id="{BBB7EDF8-9A96-D349-9FBB-E63CA9B91247}"/>
                </a:ext>
              </a:extLst>
            </p:cNvPr>
            <p:cNvSpPr/>
            <p:nvPr/>
          </p:nvSpPr>
          <p:spPr bwMode="auto">
            <a:xfrm>
              <a:off x="3650889" y="777399"/>
              <a:ext cx="1644236" cy="309072"/>
            </a:xfrm>
            <a:prstGeom prst="notchedRightArrow">
              <a:avLst>
                <a:gd name="adj1" fmla="val 61435"/>
                <a:gd name="adj2" fmla="val 50000"/>
              </a:avLst>
            </a:prstGeom>
            <a:solidFill>
              <a:schemeClr val="accent3"/>
            </a:solidFill>
            <a:ln w="6350" cap="flat" cmpd="sng" algn="ctr">
              <a:solidFill>
                <a:schemeClr val="tx2"/>
              </a:solid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r>
                <a:rPr lang="en-US" sz="1363" dirty="0">
                  <a:solidFill>
                    <a:schemeClr val="bg1"/>
                  </a:solidFill>
                  <a:effectLst>
                    <a:outerShdw blurRad="50800" dist="38100" dir="2700000" algn="tl" rotWithShape="0">
                      <a:prstClr val="black">
                        <a:alpha val="40000"/>
                      </a:prstClr>
                    </a:outerShdw>
                  </a:effectLst>
                  <a:ea typeface="+mj-ea"/>
                </a:rPr>
                <a:t>Phase 3</a:t>
              </a:r>
            </a:p>
          </p:txBody>
        </p:sp>
        <p:sp>
          <p:nvSpPr>
            <p:cNvPr id="131" name="Notched Right Arrow 130">
              <a:extLst>
                <a:ext uri="{FF2B5EF4-FFF2-40B4-BE49-F238E27FC236}">
                  <a16:creationId xmlns:a16="http://schemas.microsoft.com/office/drawing/2014/main" id="{D306D875-1942-144E-B8B4-5A3D28B29506}"/>
                </a:ext>
              </a:extLst>
            </p:cNvPr>
            <p:cNvSpPr/>
            <p:nvPr/>
          </p:nvSpPr>
          <p:spPr bwMode="auto">
            <a:xfrm>
              <a:off x="5259740" y="784304"/>
              <a:ext cx="1644236" cy="309072"/>
            </a:xfrm>
            <a:prstGeom prst="notchedRightArrow">
              <a:avLst>
                <a:gd name="adj1" fmla="val 61435"/>
                <a:gd name="adj2" fmla="val 50000"/>
              </a:avLst>
            </a:prstGeom>
            <a:solidFill>
              <a:schemeClr val="accent4"/>
            </a:solidFill>
            <a:ln>
              <a:noFill/>
            </a:ln>
            <a:effectLst/>
          </p:spPr>
          <p:txBody>
            <a:bodyPr wrap="none" anchor="ctr"/>
            <a:lstStyle/>
            <a:p>
              <a:r>
                <a:rPr lang="en-US" sz="1363" dirty="0">
                  <a:solidFill>
                    <a:schemeClr val="bg1"/>
                  </a:solidFill>
                  <a:effectLst>
                    <a:outerShdw blurRad="50800" dist="38100" dir="2700000" algn="tl" rotWithShape="0">
                      <a:prstClr val="black">
                        <a:alpha val="40000"/>
                      </a:prstClr>
                    </a:outerShdw>
                  </a:effectLst>
                  <a:ea typeface="+mj-ea"/>
                </a:rPr>
                <a:t>Phase 4</a:t>
              </a:r>
            </a:p>
          </p:txBody>
        </p:sp>
        <p:sp>
          <p:nvSpPr>
            <p:cNvPr id="132" name="Notched Right Arrow 131">
              <a:extLst>
                <a:ext uri="{FF2B5EF4-FFF2-40B4-BE49-F238E27FC236}">
                  <a16:creationId xmlns:a16="http://schemas.microsoft.com/office/drawing/2014/main" id="{55E1D3DF-55FE-1D48-BFBE-8884CEC8D1F3}"/>
                </a:ext>
              </a:extLst>
            </p:cNvPr>
            <p:cNvSpPr/>
            <p:nvPr/>
          </p:nvSpPr>
          <p:spPr bwMode="auto">
            <a:xfrm>
              <a:off x="6879960" y="790998"/>
              <a:ext cx="1622067" cy="309072"/>
            </a:xfrm>
            <a:prstGeom prst="notchedRightArrow">
              <a:avLst>
                <a:gd name="adj1" fmla="val 61435"/>
                <a:gd name="adj2" fmla="val 50000"/>
              </a:avLst>
            </a:prstGeom>
            <a:solidFill>
              <a:schemeClr val="accent5"/>
            </a:solidFill>
            <a:ln>
              <a:noFill/>
            </a:ln>
            <a:effectLst/>
          </p:spPr>
          <p:txBody>
            <a:bodyPr wrap="none" anchor="ctr"/>
            <a:lstStyle/>
            <a:p>
              <a:r>
                <a:rPr lang="en-US" sz="1363" dirty="0">
                  <a:solidFill>
                    <a:schemeClr val="bg1"/>
                  </a:solidFill>
                  <a:effectLst>
                    <a:outerShdw blurRad="50800" dist="38100" dir="2700000" algn="tl" rotWithShape="0">
                      <a:prstClr val="black">
                        <a:alpha val="40000"/>
                      </a:prstClr>
                    </a:outerShdw>
                  </a:effectLst>
                  <a:ea typeface="+mj-ea"/>
                </a:rPr>
                <a:t>Phase 5</a:t>
              </a:r>
            </a:p>
          </p:txBody>
        </p:sp>
      </p:grpSp>
      <p:sp>
        <p:nvSpPr>
          <p:cNvPr id="2" name="Rectangle 1">
            <a:extLst>
              <a:ext uri="{FF2B5EF4-FFF2-40B4-BE49-F238E27FC236}">
                <a16:creationId xmlns:a16="http://schemas.microsoft.com/office/drawing/2014/main" id="{B5ED783E-BC10-1C4F-9B46-CD4468F0B675}"/>
              </a:ext>
            </a:extLst>
          </p:cNvPr>
          <p:cNvSpPr/>
          <p:nvPr/>
        </p:nvSpPr>
        <p:spPr bwMode="auto">
          <a:xfrm>
            <a:off x="652350" y="1166693"/>
            <a:ext cx="4373793" cy="4878259"/>
          </a:xfrm>
          <a:prstGeom prst="rect">
            <a:avLst/>
          </a:prstGeom>
          <a:noFill/>
          <a:ln w="6350" cap="flat" cmpd="sng" algn="ctr">
            <a:solidFill>
              <a:schemeClr val="tx2"/>
            </a:solid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endParaRPr lang="en-US" sz="1817" dirty="0">
              <a:ea typeface="+mj-ea"/>
            </a:endParaRPr>
          </a:p>
        </p:txBody>
      </p:sp>
      <p:sp>
        <p:nvSpPr>
          <p:cNvPr id="51" name="Rectangle 50">
            <a:extLst>
              <a:ext uri="{FF2B5EF4-FFF2-40B4-BE49-F238E27FC236}">
                <a16:creationId xmlns:a16="http://schemas.microsoft.com/office/drawing/2014/main" id="{26C570DE-C966-004C-A83A-E52E2C7959EC}"/>
              </a:ext>
            </a:extLst>
          </p:cNvPr>
          <p:cNvSpPr/>
          <p:nvPr/>
        </p:nvSpPr>
        <p:spPr bwMode="auto">
          <a:xfrm>
            <a:off x="5103031" y="1166693"/>
            <a:ext cx="6250819" cy="4878259"/>
          </a:xfrm>
          <a:prstGeom prst="rect">
            <a:avLst/>
          </a:prstGeom>
          <a:noFill/>
          <a:ln w="6350" cap="flat" cmpd="sng" algn="ctr">
            <a:solidFill>
              <a:schemeClr val="tx2"/>
            </a:solid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endParaRPr lang="en-US" sz="1817" dirty="0">
              <a:ea typeface="+mj-ea"/>
            </a:endParaRPr>
          </a:p>
        </p:txBody>
      </p:sp>
      <p:sp>
        <p:nvSpPr>
          <p:cNvPr id="54" name="TextBox 53">
            <a:extLst>
              <a:ext uri="{FF2B5EF4-FFF2-40B4-BE49-F238E27FC236}">
                <a16:creationId xmlns:a16="http://schemas.microsoft.com/office/drawing/2014/main" id="{0BD64F1C-1885-6549-A330-31391126A497}"/>
              </a:ext>
            </a:extLst>
          </p:cNvPr>
          <p:cNvSpPr txBox="1"/>
          <p:nvPr/>
        </p:nvSpPr>
        <p:spPr>
          <a:xfrm>
            <a:off x="871584" y="606089"/>
            <a:ext cx="2026621" cy="411779"/>
          </a:xfrm>
          <a:prstGeom prst="rect">
            <a:avLst/>
          </a:prstGeom>
          <a:noFill/>
        </p:spPr>
        <p:txBody>
          <a:bodyPr wrap="square" rtlCol="0">
            <a:spAutoFit/>
          </a:bodyPr>
          <a:lstStyle/>
          <a:p>
            <a:r>
              <a:rPr lang="en-US" sz="1038" dirty="0">
                <a:solidFill>
                  <a:schemeClr val="accent1"/>
                </a:solidFill>
              </a:rPr>
              <a:t>Phase 1 – Assessment </a:t>
            </a:r>
          </a:p>
          <a:p>
            <a:r>
              <a:rPr lang="en-US" sz="1038" dirty="0">
                <a:solidFill>
                  <a:schemeClr val="accent1"/>
                </a:solidFill>
              </a:rPr>
              <a:t>Workshop</a:t>
            </a:r>
          </a:p>
        </p:txBody>
      </p:sp>
      <p:sp>
        <p:nvSpPr>
          <p:cNvPr id="55" name="TextBox 54">
            <a:extLst>
              <a:ext uri="{FF2B5EF4-FFF2-40B4-BE49-F238E27FC236}">
                <a16:creationId xmlns:a16="http://schemas.microsoft.com/office/drawing/2014/main" id="{BA0CCC92-77A8-F44B-83DC-78FC5C82A145}"/>
              </a:ext>
            </a:extLst>
          </p:cNvPr>
          <p:cNvSpPr txBox="1"/>
          <p:nvPr/>
        </p:nvSpPr>
        <p:spPr>
          <a:xfrm>
            <a:off x="4972357" y="605951"/>
            <a:ext cx="2314519" cy="411779"/>
          </a:xfrm>
          <a:prstGeom prst="rect">
            <a:avLst/>
          </a:prstGeom>
          <a:noFill/>
        </p:spPr>
        <p:txBody>
          <a:bodyPr wrap="square" rtlCol="0">
            <a:spAutoFit/>
          </a:bodyPr>
          <a:lstStyle/>
          <a:p>
            <a:pPr algn="ctr"/>
            <a:r>
              <a:rPr lang="en-US" sz="1038" dirty="0">
                <a:solidFill>
                  <a:schemeClr val="accent1"/>
                </a:solidFill>
              </a:rPr>
              <a:t>Phase 3 – Application Integration, Access Review &amp; UAT</a:t>
            </a:r>
          </a:p>
        </p:txBody>
      </p:sp>
      <p:sp>
        <p:nvSpPr>
          <p:cNvPr id="56" name="Left Brace 55">
            <a:extLst>
              <a:ext uri="{FF2B5EF4-FFF2-40B4-BE49-F238E27FC236}">
                <a16:creationId xmlns:a16="http://schemas.microsoft.com/office/drawing/2014/main" id="{3DB40DBC-EFEA-D14C-9DC6-14497CFF4D9E}"/>
              </a:ext>
            </a:extLst>
          </p:cNvPr>
          <p:cNvSpPr/>
          <p:nvPr/>
        </p:nvSpPr>
        <p:spPr>
          <a:xfrm rot="5400000">
            <a:off x="1834164" y="197317"/>
            <a:ext cx="335835" cy="2026619"/>
          </a:xfrm>
          <a:prstGeom prst="leftBrace">
            <a:avLst>
              <a:gd name="adj1" fmla="val 8332"/>
              <a:gd name="adj2" fmla="val 50000"/>
            </a:avLst>
          </a:prstGeom>
          <a:ln>
            <a:solidFill>
              <a:srgbClr val="00008C"/>
            </a:solidFill>
          </a:ln>
        </p:spPr>
        <p:style>
          <a:lnRef idx="2">
            <a:schemeClr val="accent3"/>
          </a:lnRef>
          <a:fillRef idx="0">
            <a:schemeClr val="accent3"/>
          </a:fillRef>
          <a:effectRef idx="1">
            <a:schemeClr val="accent3"/>
          </a:effectRef>
          <a:fontRef idx="minor">
            <a:schemeClr val="tx1"/>
          </a:fontRef>
        </p:style>
        <p:txBody>
          <a:bodyPr rtlCol="0" anchor="ctr"/>
          <a:lstStyle/>
          <a:p>
            <a:endParaRPr lang="en-US" sz="1123"/>
          </a:p>
        </p:txBody>
      </p:sp>
      <p:sp>
        <p:nvSpPr>
          <p:cNvPr id="57" name="Left Brace 56">
            <a:extLst>
              <a:ext uri="{FF2B5EF4-FFF2-40B4-BE49-F238E27FC236}">
                <a16:creationId xmlns:a16="http://schemas.microsoft.com/office/drawing/2014/main" id="{B2726FAD-AEE6-A144-A1C9-7A14E4B54F51}"/>
              </a:ext>
            </a:extLst>
          </p:cNvPr>
          <p:cNvSpPr/>
          <p:nvPr/>
        </p:nvSpPr>
        <p:spPr>
          <a:xfrm rot="5400000">
            <a:off x="10132297" y="136656"/>
            <a:ext cx="335835" cy="2107270"/>
          </a:xfrm>
          <a:prstGeom prst="leftBrace">
            <a:avLst/>
          </a:prstGeom>
          <a:ln>
            <a:solidFill>
              <a:schemeClr val="accent5">
                <a:lumMod val="5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sz="1123"/>
          </a:p>
        </p:txBody>
      </p:sp>
      <p:sp>
        <p:nvSpPr>
          <p:cNvPr id="58" name="Left Brace 57">
            <a:extLst>
              <a:ext uri="{FF2B5EF4-FFF2-40B4-BE49-F238E27FC236}">
                <a16:creationId xmlns:a16="http://schemas.microsoft.com/office/drawing/2014/main" id="{71F5A87A-92EB-ED47-9A7F-F19B77A4719F}"/>
              </a:ext>
            </a:extLst>
          </p:cNvPr>
          <p:cNvSpPr/>
          <p:nvPr/>
        </p:nvSpPr>
        <p:spPr>
          <a:xfrm rot="5400000">
            <a:off x="3892721" y="184390"/>
            <a:ext cx="335835" cy="2044770"/>
          </a:xfrm>
          <a:prstGeom prst="leftBrace">
            <a:avLst/>
          </a:prstGeom>
          <a:noFill/>
          <a:ln>
            <a:solidFill>
              <a:schemeClr val="accent2">
                <a:lumMod val="50000"/>
              </a:schemeClr>
            </a:solidFill>
          </a:ln>
        </p:spPr>
        <p:style>
          <a:lnRef idx="2">
            <a:schemeClr val="accent3"/>
          </a:lnRef>
          <a:fillRef idx="0">
            <a:schemeClr val="accent3"/>
          </a:fillRef>
          <a:effectRef idx="1">
            <a:schemeClr val="accent3"/>
          </a:effectRef>
          <a:fontRef idx="minor">
            <a:schemeClr val="tx1"/>
          </a:fontRef>
        </p:style>
        <p:txBody>
          <a:bodyPr rtlCol="0" anchor="ctr"/>
          <a:lstStyle/>
          <a:p>
            <a:endParaRPr lang="en-US" sz="1123"/>
          </a:p>
        </p:txBody>
      </p:sp>
      <p:sp>
        <p:nvSpPr>
          <p:cNvPr id="59" name="TextBox 58">
            <a:extLst>
              <a:ext uri="{FF2B5EF4-FFF2-40B4-BE49-F238E27FC236}">
                <a16:creationId xmlns:a16="http://schemas.microsoft.com/office/drawing/2014/main" id="{FDA069BE-C8A6-7240-9CC5-7267E26B38F2}"/>
              </a:ext>
            </a:extLst>
          </p:cNvPr>
          <p:cNvSpPr txBox="1"/>
          <p:nvPr/>
        </p:nvSpPr>
        <p:spPr>
          <a:xfrm>
            <a:off x="3199275" y="606089"/>
            <a:ext cx="1862729" cy="411779"/>
          </a:xfrm>
          <a:prstGeom prst="rect">
            <a:avLst/>
          </a:prstGeom>
          <a:noFill/>
        </p:spPr>
        <p:txBody>
          <a:bodyPr wrap="square" rtlCol="0">
            <a:spAutoFit/>
          </a:bodyPr>
          <a:lstStyle/>
          <a:p>
            <a:pPr algn="ctr"/>
            <a:r>
              <a:rPr lang="en-US" sz="1038" dirty="0">
                <a:solidFill>
                  <a:schemeClr val="accent1"/>
                </a:solidFill>
              </a:rPr>
              <a:t>Phase 2 – Requirement and new tool deployment</a:t>
            </a:r>
          </a:p>
        </p:txBody>
      </p:sp>
      <p:sp>
        <p:nvSpPr>
          <p:cNvPr id="60" name="Left Brace 59">
            <a:extLst>
              <a:ext uri="{FF2B5EF4-FFF2-40B4-BE49-F238E27FC236}">
                <a16:creationId xmlns:a16="http://schemas.microsoft.com/office/drawing/2014/main" id="{B15DDD3F-9B41-4049-BAAE-2BDA79096F4B}"/>
              </a:ext>
            </a:extLst>
          </p:cNvPr>
          <p:cNvSpPr/>
          <p:nvPr/>
        </p:nvSpPr>
        <p:spPr>
          <a:xfrm rot="5400000">
            <a:off x="5938448" y="172429"/>
            <a:ext cx="335835" cy="2044767"/>
          </a:xfrm>
          <a:prstGeom prst="leftBrace">
            <a:avLst/>
          </a:prstGeom>
          <a:ln>
            <a:solidFill>
              <a:schemeClr val="accent3">
                <a:lumMod val="75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sz="1123"/>
          </a:p>
        </p:txBody>
      </p:sp>
      <p:sp>
        <p:nvSpPr>
          <p:cNvPr id="61" name="Left Brace 60">
            <a:extLst>
              <a:ext uri="{FF2B5EF4-FFF2-40B4-BE49-F238E27FC236}">
                <a16:creationId xmlns:a16="http://schemas.microsoft.com/office/drawing/2014/main" id="{4C890F47-BB67-4344-AF78-9B5C8592791C}"/>
              </a:ext>
            </a:extLst>
          </p:cNvPr>
          <p:cNvSpPr/>
          <p:nvPr/>
        </p:nvSpPr>
        <p:spPr>
          <a:xfrm rot="5400000">
            <a:off x="8012771" y="168154"/>
            <a:ext cx="335835" cy="2044276"/>
          </a:xfrm>
          <a:prstGeom prst="leftBrace">
            <a:avLst/>
          </a:prstGeom>
          <a:ln>
            <a:solidFill>
              <a:schemeClr val="accent4">
                <a:lumMod val="75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sz="1123"/>
          </a:p>
        </p:txBody>
      </p:sp>
      <p:sp>
        <p:nvSpPr>
          <p:cNvPr id="62" name="TextBox 61">
            <a:extLst>
              <a:ext uri="{FF2B5EF4-FFF2-40B4-BE49-F238E27FC236}">
                <a16:creationId xmlns:a16="http://schemas.microsoft.com/office/drawing/2014/main" id="{64AE4AAE-1668-3947-ACF7-34450DD82AAA}"/>
              </a:ext>
            </a:extLst>
          </p:cNvPr>
          <p:cNvSpPr txBox="1"/>
          <p:nvPr/>
        </p:nvSpPr>
        <p:spPr>
          <a:xfrm>
            <a:off x="7265398" y="629556"/>
            <a:ext cx="1900830" cy="411779"/>
          </a:xfrm>
          <a:prstGeom prst="rect">
            <a:avLst/>
          </a:prstGeom>
          <a:noFill/>
        </p:spPr>
        <p:txBody>
          <a:bodyPr wrap="square" rtlCol="0">
            <a:spAutoFit/>
          </a:bodyPr>
          <a:lstStyle/>
          <a:p>
            <a:pPr algn="ctr"/>
            <a:r>
              <a:rPr lang="en-US" sz="1038" dirty="0">
                <a:solidFill>
                  <a:schemeClr val="accent1"/>
                </a:solidFill>
              </a:rPr>
              <a:t>Phase 4 – Cutover Migration, Demo</a:t>
            </a:r>
          </a:p>
        </p:txBody>
      </p:sp>
      <p:sp>
        <p:nvSpPr>
          <p:cNvPr id="63" name="TextBox 62">
            <a:extLst>
              <a:ext uri="{FF2B5EF4-FFF2-40B4-BE49-F238E27FC236}">
                <a16:creationId xmlns:a16="http://schemas.microsoft.com/office/drawing/2014/main" id="{A42DAD1C-F3A3-0945-A209-5899A60D3A2C}"/>
              </a:ext>
            </a:extLst>
          </p:cNvPr>
          <p:cNvSpPr txBox="1"/>
          <p:nvPr/>
        </p:nvSpPr>
        <p:spPr>
          <a:xfrm>
            <a:off x="9360536" y="597815"/>
            <a:ext cx="1900830" cy="411779"/>
          </a:xfrm>
          <a:prstGeom prst="rect">
            <a:avLst/>
          </a:prstGeom>
          <a:noFill/>
        </p:spPr>
        <p:txBody>
          <a:bodyPr wrap="square" rtlCol="0">
            <a:spAutoFit/>
          </a:bodyPr>
          <a:lstStyle/>
          <a:p>
            <a:pPr algn="ctr"/>
            <a:r>
              <a:rPr lang="en-US" sz="1038" dirty="0">
                <a:solidFill>
                  <a:schemeClr val="accent1"/>
                </a:solidFill>
              </a:rPr>
              <a:t>Phase 5 – Go-Live &amp; Warranty Support</a:t>
            </a:r>
          </a:p>
        </p:txBody>
      </p:sp>
    </p:spTree>
    <p:extLst>
      <p:ext uri="{BB962C8B-B14F-4D97-AF65-F5344CB8AC3E}">
        <p14:creationId xmlns:p14="http://schemas.microsoft.com/office/powerpoint/2010/main" val="4015646251"/>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19942" y="2945513"/>
            <a:ext cx="7508192" cy="1107996"/>
          </a:xfrm>
        </p:spPr>
        <p:txBody>
          <a:bodyPr/>
          <a:lstStyle/>
          <a:p>
            <a:r>
              <a:rPr lang="en-IN" sz="3600" dirty="0"/>
              <a:t>LTI IDAM operations Methodology and Approach</a:t>
            </a:r>
          </a:p>
        </p:txBody>
      </p:sp>
    </p:spTree>
    <p:extLst>
      <p:ext uri="{BB962C8B-B14F-4D97-AF65-F5344CB8AC3E}">
        <p14:creationId xmlns:p14="http://schemas.microsoft.com/office/powerpoint/2010/main" val="5253336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a:extLst>
              <a:ext uri="{FF2B5EF4-FFF2-40B4-BE49-F238E27FC236}">
                <a16:creationId xmlns:a16="http://schemas.microsoft.com/office/drawing/2014/main" id="{4BE6882E-DA80-4CD5-99C0-4AAF4479C5D6}"/>
              </a:ext>
            </a:extLst>
          </p:cNvPr>
          <p:cNvSpPr>
            <a:spLocks noGrp="1"/>
          </p:cNvSpPr>
          <p:nvPr>
            <p:ph type="title"/>
          </p:nvPr>
        </p:nvSpPr>
        <p:spPr>
          <a:xfrm>
            <a:off x="447907" y="119203"/>
            <a:ext cx="11749185"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 Proven transition methodology to successful knowledge acquisition</a:t>
            </a:r>
          </a:p>
        </p:txBody>
      </p:sp>
      <p:sp>
        <p:nvSpPr>
          <p:cNvPr id="96" name="Rectangle 95">
            <a:extLst>
              <a:ext uri="{FF2B5EF4-FFF2-40B4-BE49-F238E27FC236}">
                <a16:creationId xmlns:a16="http://schemas.microsoft.com/office/drawing/2014/main" id="{02102EB1-320E-428E-8558-FE9D959660C7}"/>
              </a:ext>
            </a:extLst>
          </p:cNvPr>
          <p:cNvSpPr/>
          <p:nvPr/>
        </p:nvSpPr>
        <p:spPr bwMode="auto">
          <a:xfrm>
            <a:off x="267260" y="5619657"/>
            <a:ext cx="10820332" cy="774456"/>
          </a:xfrm>
          <a:prstGeom prst="rect">
            <a:avLst/>
          </a:prstGeom>
          <a:noFill/>
          <a:ln w="6350" cap="flat" cmpd="sng" algn="ctr">
            <a:solidFill>
              <a:schemeClr val="bg1"/>
            </a:solidFill>
            <a:prstDash val="sysDash"/>
            <a:round/>
            <a:headEnd type="none" w="med" len="med"/>
            <a:tailEnd type="none" w="med" len="med"/>
          </a:ln>
          <a:effectLst/>
        </p:spPr>
        <p:txBody>
          <a:bodyPr vert="horz" wrap="none" lIns="89006" tIns="44503" rIns="89006" bIns="44503" numCol="1" rtlCol="0" anchor="ctr" anchorCtr="0" compatLnSpc="1">
            <a:prstTxWarp prst="textNoShape">
              <a:avLst/>
            </a:prstTxWarp>
          </a:bodyPr>
          <a:lstStyle/>
          <a:p>
            <a:pPr algn="l" defTabSz="886810" fontAlgn="auto">
              <a:spcBef>
                <a:spcPts val="0"/>
              </a:spcBef>
              <a:spcAft>
                <a:spcPts val="0"/>
              </a:spcAft>
              <a:defRPr/>
            </a:pPr>
            <a:endParaRPr lang="en-US" sz="1363" dirty="0">
              <a:solidFill>
                <a:srgbClr val="7C7C7C"/>
              </a:solidFill>
              <a:latin typeface="Calibri"/>
              <a:ea typeface="STKaiti"/>
            </a:endParaRPr>
          </a:p>
        </p:txBody>
      </p:sp>
      <p:sp>
        <p:nvSpPr>
          <p:cNvPr id="219" name="Right Arrow 64">
            <a:extLst>
              <a:ext uri="{FF2B5EF4-FFF2-40B4-BE49-F238E27FC236}">
                <a16:creationId xmlns:a16="http://schemas.microsoft.com/office/drawing/2014/main" id="{5704307C-09B8-40B4-9655-D1D94D9AD70A}"/>
              </a:ext>
            </a:extLst>
          </p:cNvPr>
          <p:cNvSpPr/>
          <p:nvPr/>
        </p:nvSpPr>
        <p:spPr>
          <a:xfrm>
            <a:off x="642232" y="4709687"/>
            <a:ext cx="10662021" cy="409130"/>
          </a:xfrm>
          <a:prstGeom prst="rightArrow">
            <a:avLst/>
          </a:prstGeom>
          <a:solidFill>
            <a:srgbClr val="E7E6E6">
              <a:lumMod val="90000"/>
            </a:srgbClr>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1752" kern="0" dirty="0">
              <a:solidFill>
                <a:prstClr val="white"/>
              </a:solidFill>
              <a:latin typeface="Calibri" panose="020F0502020204030204" pitchFamily="34" charset="0"/>
              <a:ea typeface="STKaiti"/>
              <a:cs typeface="Calibri" panose="020F0502020204030204" pitchFamily="34" charset="0"/>
            </a:endParaRPr>
          </a:p>
        </p:txBody>
      </p:sp>
      <p:sp>
        <p:nvSpPr>
          <p:cNvPr id="220" name="Text Box 9">
            <a:extLst>
              <a:ext uri="{FF2B5EF4-FFF2-40B4-BE49-F238E27FC236}">
                <a16:creationId xmlns:a16="http://schemas.microsoft.com/office/drawing/2014/main" id="{6715961E-39C1-49A2-B627-AE16153FE8F4}"/>
              </a:ext>
            </a:extLst>
          </p:cNvPr>
          <p:cNvSpPr txBox="1">
            <a:spLocks noChangeArrowheads="1"/>
          </p:cNvSpPr>
          <p:nvPr/>
        </p:nvSpPr>
        <p:spPr bwMode="auto">
          <a:xfrm>
            <a:off x="7034681" y="5256574"/>
            <a:ext cx="1563063" cy="273688"/>
          </a:xfrm>
          <a:prstGeom prst="rect">
            <a:avLst/>
          </a:prstGeom>
          <a:noFill/>
          <a:ln w="6350" algn="ctr">
            <a:noFill/>
            <a:miter lim="800000"/>
            <a:headEnd/>
            <a:tailEnd/>
          </a:ln>
        </p:spPr>
        <p:txBody>
          <a:bodyPr wrap="square" lIns="0" tIns="0" rIns="0" bIns="0">
            <a:noAutofit/>
          </a:bodyPr>
          <a:lstStyle>
            <a:defPPr>
              <a:defRPr lang="en-US"/>
            </a:defPPr>
            <a:lvl1pPr marL="12700" algn="ctr" defTabSz="895341" eaLnBrk="0" hangingPunct="0">
              <a:lnSpc>
                <a:spcPct val="90000"/>
              </a:lnSpc>
              <a:spcBef>
                <a:spcPct val="50000"/>
              </a:spcBef>
              <a:defRPr sz="1170">
                <a:latin typeface="Calibri" pitchFamily="34" charset="0"/>
                <a:ea typeface="MS PGothic" pitchFamily="34" charset="-128"/>
              </a:defRPr>
            </a:lvl1pPr>
          </a:lstStyle>
          <a:p>
            <a:pPr marL="12362" defTabSz="871480" fontAlgn="auto">
              <a:spcAft>
                <a:spcPts val="0"/>
              </a:spcAft>
              <a:defRPr/>
            </a:pPr>
            <a:r>
              <a:rPr lang="en-US" sz="1071" kern="0" dirty="0">
                <a:solidFill>
                  <a:prstClr val="black"/>
                </a:solidFill>
                <a:cs typeface="Calibri" panose="020F0502020204030204" pitchFamily="34" charset="0"/>
              </a:rPr>
              <a:t>Review and Reporting of Mock Requests Handled</a:t>
            </a:r>
          </a:p>
        </p:txBody>
      </p:sp>
      <p:sp>
        <p:nvSpPr>
          <p:cNvPr id="221" name="Text Box 10">
            <a:extLst>
              <a:ext uri="{FF2B5EF4-FFF2-40B4-BE49-F238E27FC236}">
                <a16:creationId xmlns:a16="http://schemas.microsoft.com/office/drawing/2014/main" id="{22A388EC-4857-4F21-9F93-38938BCB4451}"/>
              </a:ext>
            </a:extLst>
          </p:cNvPr>
          <p:cNvSpPr txBox="1">
            <a:spLocks noChangeArrowheads="1"/>
          </p:cNvSpPr>
          <p:nvPr/>
        </p:nvSpPr>
        <p:spPr bwMode="auto">
          <a:xfrm>
            <a:off x="9219267" y="5256574"/>
            <a:ext cx="1363068" cy="272409"/>
          </a:xfrm>
          <a:prstGeom prst="rect">
            <a:avLst/>
          </a:prstGeom>
          <a:noFill/>
          <a:ln w="6350" algn="ctr">
            <a:noFill/>
            <a:miter lim="800000"/>
            <a:headEnd/>
            <a:tailEnd/>
          </a:ln>
        </p:spPr>
        <p:txBody>
          <a:bodyPr wrap="square" lIns="0" tIns="0" rIns="0" bIns="0">
            <a:noAutofit/>
          </a:bodyPr>
          <a:lstStyle>
            <a:defPPr>
              <a:defRPr lang="en-US"/>
            </a:defPPr>
            <a:lvl1pPr marL="12700" algn="ctr" defTabSz="895341" eaLnBrk="0" hangingPunct="0">
              <a:lnSpc>
                <a:spcPct val="90000"/>
              </a:lnSpc>
              <a:spcBef>
                <a:spcPct val="50000"/>
              </a:spcBef>
              <a:defRPr sz="1170">
                <a:latin typeface="Calibri" pitchFamily="34" charset="0"/>
                <a:ea typeface="MS PGothic" pitchFamily="34" charset="-128"/>
              </a:defRPr>
            </a:lvl1pPr>
          </a:lstStyle>
          <a:p>
            <a:pPr marL="12362" defTabSz="871480" fontAlgn="auto">
              <a:spcAft>
                <a:spcPts val="0"/>
              </a:spcAft>
              <a:defRPr/>
            </a:pPr>
            <a:r>
              <a:rPr lang="en-US" sz="1071" kern="0" dirty="0">
                <a:solidFill>
                  <a:prstClr val="black"/>
                </a:solidFill>
                <a:cs typeface="Calibri" panose="020F0502020204030204" pitchFamily="34" charset="0"/>
              </a:rPr>
              <a:t>Compliance Reports on Tickets handled</a:t>
            </a:r>
          </a:p>
        </p:txBody>
      </p:sp>
      <p:sp>
        <p:nvSpPr>
          <p:cNvPr id="222" name="Text Box 29">
            <a:extLst>
              <a:ext uri="{FF2B5EF4-FFF2-40B4-BE49-F238E27FC236}">
                <a16:creationId xmlns:a16="http://schemas.microsoft.com/office/drawing/2014/main" id="{6D9ECED2-26C2-4A74-9D2E-52CB74180C38}"/>
              </a:ext>
            </a:extLst>
          </p:cNvPr>
          <p:cNvSpPr txBox="1">
            <a:spLocks noChangeArrowheads="1"/>
          </p:cNvSpPr>
          <p:nvPr/>
        </p:nvSpPr>
        <p:spPr bwMode="auto">
          <a:xfrm>
            <a:off x="958702" y="5256574"/>
            <a:ext cx="1276329" cy="273315"/>
          </a:xfrm>
          <a:prstGeom prst="rect">
            <a:avLst/>
          </a:prstGeom>
          <a:noFill/>
          <a:ln w="6350" algn="ctr">
            <a:noFill/>
            <a:miter lim="800000"/>
            <a:headEnd/>
            <a:tailEnd/>
          </a:ln>
        </p:spPr>
        <p:txBody>
          <a:bodyPr wrap="square" lIns="0" tIns="0" rIns="0" bIns="0">
            <a:noAutofit/>
          </a:bodyPr>
          <a:lstStyle/>
          <a:p>
            <a:pPr marL="12360" defTabSz="871444" eaLnBrk="0" fontAlgn="auto" hangingPunct="0">
              <a:lnSpc>
                <a:spcPct val="90000"/>
              </a:lnSpc>
              <a:spcBef>
                <a:spcPct val="50000"/>
              </a:spcBef>
              <a:spcAft>
                <a:spcPts val="0"/>
              </a:spcAft>
              <a:defRPr/>
            </a:pPr>
            <a:r>
              <a:rPr lang="en-US" sz="1071" kern="0" dirty="0">
                <a:solidFill>
                  <a:prstClr val="black"/>
                </a:solidFill>
                <a:latin typeface="Calibri" panose="020F0502020204030204" pitchFamily="34" charset="0"/>
                <a:ea typeface="MS PGothic" pitchFamily="34" charset="-128"/>
                <a:cs typeface="Calibri" panose="020F0502020204030204" pitchFamily="34" charset="0"/>
              </a:rPr>
              <a:t>Publish Transition Workshop calendar</a:t>
            </a:r>
          </a:p>
        </p:txBody>
      </p:sp>
      <p:sp>
        <p:nvSpPr>
          <p:cNvPr id="223" name="Text Box 46">
            <a:extLst>
              <a:ext uri="{FF2B5EF4-FFF2-40B4-BE49-F238E27FC236}">
                <a16:creationId xmlns:a16="http://schemas.microsoft.com/office/drawing/2014/main" id="{0B368512-C686-4EB8-A055-D9F5D038CE33}"/>
              </a:ext>
            </a:extLst>
          </p:cNvPr>
          <p:cNvSpPr txBox="1">
            <a:spLocks noChangeArrowheads="1"/>
          </p:cNvSpPr>
          <p:nvPr/>
        </p:nvSpPr>
        <p:spPr bwMode="auto">
          <a:xfrm>
            <a:off x="4775729" y="5256574"/>
            <a:ext cx="1670552" cy="273688"/>
          </a:xfrm>
          <a:prstGeom prst="rect">
            <a:avLst/>
          </a:prstGeom>
          <a:noFill/>
          <a:ln w="6350" algn="ctr">
            <a:noFill/>
            <a:miter lim="800000"/>
            <a:headEnd/>
            <a:tailEnd/>
          </a:ln>
        </p:spPr>
        <p:txBody>
          <a:bodyPr wrap="square" lIns="0" tIns="0" rIns="0" bIns="0">
            <a:noAutofit/>
          </a:bodyPr>
          <a:lstStyle>
            <a:defPPr>
              <a:defRPr lang="en-US"/>
            </a:defPPr>
            <a:lvl1pPr marL="12700" algn="ctr" defTabSz="895341" eaLnBrk="0" hangingPunct="0">
              <a:lnSpc>
                <a:spcPct val="90000"/>
              </a:lnSpc>
              <a:spcBef>
                <a:spcPct val="50000"/>
              </a:spcBef>
              <a:defRPr sz="1170">
                <a:latin typeface="Calibri" pitchFamily="34" charset="0"/>
                <a:ea typeface="MS PGothic" pitchFamily="34" charset="-128"/>
              </a:defRPr>
            </a:lvl1pPr>
          </a:lstStyle>
          <a:p>
            <a:pPr marL="12362" defTabSz="871480" fontAlgn="auto">
              <a:spcAft>
                <a:spcPts val="0"/>
              </a:spcAft>
              <a:defRPr/>
            </a:pPr>
            <a:r>
              <a:rPr lang="en-US" sz="1071" kern="0" dirty="0">
                <a:solidFill>
                  <a:prstClr val="black"/>
                </a:solidFill>
                <a:cs typeface="Calibri" panose="020F0502020204030204" pitchFamily="34" charset="0"/>
              </a:rPr>
              <a:t>Publish Draft of System Appreciation Documents</a:t>
            </a:r>
          </a:p>
        </p:txBody>
      </p:sp>
      <p:sp>
        <p:nvSpPr>
          <p:cNvPr id="224" name="Text Box 29">
            <a:extLst>
              <a:ext uri="{FF2B5EF4-FFF2-40B4-BE49-F238E27FC236}">
                <a16:creationId xmlns:a16="http://schemas.microsoft.com/office/drawing/2014/main" id="{1C0D4076-5594-4CEB-AE2C-B52C51B184E8}"/>
              </a:ext>
            </a:extLst>
          </p:cNvPr>
          <p:cNvSpPr txBox="1">
            <a:spLocks noChangeArrowheads="1"/>
          </p:cNvSpPr>
          <p:nvPr/>
        </p:nvSpPr>
        <p:spPr bwMode="auto">
          <a:xfrm>
            <a:off x="2583838" y="5256574"/>
            <a:ext cx="1606955" cy="273688"/>
          </a:xfrm>
          <a:prstGeom prst="rect">
            <a:avLst/>
          </a:prstGeom>
          <a:noFill/>
          <a:ln w="6350" algn="ctr">
            <a:noFill/>
            <a:miter lim="800000"/>
            <a:headEnd/>
            <a:tailEnd/>
          </a:ln>
        </p:spPr>
        <p:txBody>
          <a:bodyPr wrap="square" lIns="0" tIns="0" rIns="0" bIns="0">
            <a:noAutofit/>
          </a:bodyPr>
          <a:lstStyle>
            <a:defPPr>
              <a:defRPr lang="en-US"/>
            </a:defPPr>
            <a:lvl1pPr marL="12700" algn="ctr" defTabSz="895341" eaLnBrk="0" hangingPunct="0">
              <a:lnSpc>
                <a:spcPct val="90000"/>
              </a:lnSpc>
              <a:spcBef>
                <a:spcPct val="50000"/>
              </a:spcBef>
              <a:defRPr sz="1170">
                <a:latin typeface="Calibri" pitchFamily="34" charset="0"/>
                <a:ea typeface="MS PGothic" pitchFamily="34" charset="-128"/>
              </a:defRPr>
            </a:lvl1pPr>
          </a:lstStyle>
          <a:p>
            <a:pPr marL="12362" defTabSz="871480" fontAlgn="auto">
              <a:spcAft>
                <a:spcPts val="0"/>
              </a:spcAft>
              <a:defRPr/>
            </a:pPr>
            <a:r>
              <a:rPr lang="en-US" sz="1071" kern="0" dirty="0">
                <a:solidFill>
                  <a:prstClr val="black"/>
                </a:solidFill>
                <a:cs typeface="Calibri" panose="020F0502020204030204" pitchFamily="34" charset="0"/>
              </a:rPr>
              <a:t>Signed off Transition Plan and Acceptance Criteria</a:t>
            </a:r>
          </a:p>
        </p:txBody>
      </p:sp>
      <p:sp>
        <p:nvSpPr>
          <p:cNvPr id="225" name="Isosceles Triangle 224">
            <a:extLst>
              <a:ext uri="{FF2B5EF4-FFF2-40B4-BE49-F238E27FC236}">
                <a16:creationId xmlns:a16="http://schemas.microsoft.com/office/drawing/2014/main" id="{0278B617-6CB2-4868-8C2D-ACE20A9CD3E8}"/>
              </a:ext>
            </a:extLst>
          </p:cNvPr>
          <p:cNvSpPr/>
          <p:nvPr/>
        </p:nvSpPr>
        <p:spPr>
          <a:xfrm rot="10800000">
            <a:off x="1213116" y="5078737"/>
            <a:ext cx="564582" cy="120333"/>
          </a:xfrm>
          <a:prstGeom prst="triangle">
            <a:avLst/>
          </a:prstGeom>
          <a:solidFill>
            <a:srgbClr val="124079"/>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1752" kern="0" dirty="0">
              <a:solidFill>
                <a:prstClr val="white"/>
              </a:solidFill>
              <a:latin typeface="Calibri" panose="020F0502020204030204" pitchFamily="34" charset="0"/>
              <a:ea typeface="STKaiti"/>
              <a:cs typeface="Calibri" panose="020F0502020204030204" pitchFamily="34" charset="0"/>
            </a:endParaRPr>
          </a:p>
        </p:txBody>
      </p:sp>
      <p:sp>
        <p:nvSpPr>
          <p:cNvPr id="226" name="Isosceles Triangle 225">
            <a:extLst>
              <a:ext uri="{FF2B5EF4-FFF2-40B4-BE49-F238E27FC236}">
                <a16:creationId xmlns:a16="http://schemas.microsoft.com/office/drawing/2014/main" id="{5FC1A367-65B7-44F5-B66E-4F9F8C10E76E}"/>
              </a:ext>
            </a:extLst>
          </p:cNvPr>
          <p:cNvSpPr/>
          <p:nvPr/>
        </p:nvSpPr>
        <p:spPr>
          <a:xfrm rot="10800000">
            <a:off x="3270916" y="5078737"/>
            <a:ext cx="564582" cy="120333"/>
          </a:xfrm>
          <a:prstGeom prst="triangle">
            <a:avLst/>
          </a:prstGeom>
          <a:solidFill>
            <a:srgbClr val="124079"/>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1752" kern="0" dirty="0">
              <a:solidFill>
                <a:prstClr val="white"/>
              </a:solidFill>
              <a:latin typeface="Calibri" panose="020F0502020204030204" pitchFamily="34" charset="0"/>
              <a:ea typeface="STKaiti"/>
              <a:cs typeface="Calibri" panose="020F0502020204030204" pitchFamily="34" charset="0"/>
            </a:endParaRPr>
          </a:p>
        </p:txBody>
      </p:sp>
      <p:sp>
        <p:nvSpPr>
          <p:cNvPr id="227" name="Isosceles Triangle 226">
            <a:extLst>
              <a:ext uri="{FF2B5EF4-FFF2-40B4-BE49-F238E27FC236}">
                <a16:creationId xmlns:a16="http://schemas.microsoft.com/office/drawing/2014/main" id="{12517B28-5C14-4EE6-BD70-CFC5C37D400F}"/>
              </a:ext>
            </a:extLst>
          </p:cNvPr>
          <p:cNvSpPr/>
          <p:nvPr/>
        </p:nvSpPr>
        <p:spPr>
          <a:xfrm rot="10800000">
            <a:off x="5328714" y="5078737"/>
            <a:ext cx="564582" cy="120333"/>
          </a:xfrm>
          <a:prstGeom prst="triangle">
            <a:avLst/>
          </a:prstGeom>
          <a:solidFill>
            <a:srgbClr val="124079"/>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1752" kern="0" dirty="0">
              <a:solidFill>
                <a:prstClr val="white"/>
              </a:solidFill>
              <a:latin typeface="Calibri" panose="020F0502020204030204" pitchFamily="34" charset="0"/>
              <a:ea typeface="STKaiti"/>
              <a:cs typeface="Calibri" panose="020F0502020204030204" pitchFamily="34" charset="0"/>
            </a:endParaRPr>
          </a:p>
        </p:txBody>
      </p:sp>
      <p:sp>
        <p:nvSpPr>
          <p:cNvPr id="228" name="Isosceles Triangle 227">
            <a:extLst>
              <a:ext uri="{FF2B5EF4-FFF2-40B4-BE49-F238E27FC236}">
                <a16:creationId xmlns:a16="http://schemas.microsoft.com/office/drawing/2014/main" id="{8B2D5CBA-B5F7-46CD-A0E6-6BD24C500870}"/>
              </a:ext>
            </a:extLst>
          </p:cNvPr>
          <p:cNvSpPr/>
          <p:nvPr/>
        </p:nvSpPr>
        <p:spPr>
          <a:xfrm rot="10800000">
            <a:off x="7386514" y="5078737"/>
            <a:ext cx="564582" cy="120333"/>
          </a:xfrm>
          <a:prstGeom prst="triangle">
            <a:avLst/>
          </a:prstGeom>
          <a:solidFill>
            <a:srgbClr val="124079"/>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1752" kern="0" dirty="0">
              <a:solidFill>
                <a:prstClr val="white"/>
              </a:solidFill>
              <a:latin typeface="Calibri" panose="020F0502020204030204" pitchFamily="34" charset="0"/>
              <a:ea typeface="STKaiti"/>
              <a:cs typeface="Calibri" panose="020F0502020204030204" pitchFamily="34" charset="0"/>
            </a:endParaRPr>
          </a:p>
        </p:txBody>
      </p:sp>
      <p:sp>
        <p:nvSpPr>
          <p:cNvPr id="229" name="Isosceles Triangle 228">
            <a:extLst>
              <a:ext uri="{FF2B5EF4-FFF2-40B4-BE49-F238E27FC236}">
                <a16:creationId xmlns:a16="http://schemas.microsoft.com/office/drawing/2014/main" id="{F53A0217-1DC5-4B8D-B279-7330A72F05A3}"/>
              </a:ext>
            </a:extLst>
          </p:cNvPr>
          <p:cNvSpPr/>
          <p:nvPr/>
        </p:nvSpPr>
        <p:spPr>
          <a:xfrm rot="10800000">
            <a:off x="9444312" y="5078737"/>
            <a:ext cx="564582" cy="120333"/>
          </a:xfrm>
          <a:prstGeom prst="triangle">
            <a:avLst/>
          </a:prstGeom>
          <a:solidFill>
            <a:srgbClr val="124079"/>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1752" kern="0" dirty="0">
              <a:solidFill>
                <a:prstClr val="white"/>
              </a:solidFill>
              <a:latin typeface="Calibri" panose="020F0502020204030204" pitchFamily="34" charset="0"/>
              <a:ea typeface="STKaiti"/>
              <a:cs typeface="Calibri" panose="020F0502020204030204" pitchFamily="34" charset="0"/>
            </a:endParaRPr>
          </a:p>
        </p:txBody>
      </p:sp>
      <p:sp>
        <p:nvSpPr>
          <p:cNvPr id="275" name="TextBox 274">
            <a:extLst>
              <a:ext uri="{FF2B5EF4-FFF2-40B4-BE49-F238E27FC236}">
                <a16:creationId xmlns:a16="http://schemas.microsoft.com/office/drawing/2014/main" id="{8A1AB361-DC37-436D-9526-7CAEFD1D4C4D}"/>
              </a:ext>
            </a:extLst>
          </p:cNvPr>
          <p:cNvSpPr txBox="1"/>
          <p:nvPr/>
        </p:nvSpPr>
        <p:spPr>
          <a:xfrm>
            <a:off x="1777698" y="4715612"/>
            <a:ext cx="8660170" cy="302070"/>
          </a:xfrm>
          <a:prstGeom prst="rect">
            <a:avLst/>
          </a:prstGeom>
          <a:noFill/>
        </p:spPr>
        <p:txBody>
          <a:bodyPr wrap="square" rtlCol="0">
            <a:spAutoFit/>
          </a:bodyPr>
          <a:lstStyle/>
          <a:p>
            <a:pPr defTabSz="890031" fontAlgn="auto">
              <a:spcBef>
                <a:spcPts val="0"/>
              </a:spcBef>
              <a:spcAft>
                <a:spcPts val="0"/>
              </a:spcAft>
              <a:defRPr/>
            </a:pPr>
            <a:r>
              <a:rPr lang="en-IN" sz="1363" b="1" kern="0" dirty="0">
                <a:solidFill>
                  <a:srgbClr val="124079"/>
                </a:solidFill>
                <a:latin typeface="Calibri" panose="020F0502020204030204" pitchFamily="34" charset="0"/>
                <a:ea typeface="STKaiti"/>
                <a:cs typeface="Calibri" panose="020F0502020204030204" pitchFamily="34" charset="0"/>
              </a:rPr>
              <a:t>Logistics, Staffing, Infrastructure, Contract Management and Process Integration</a:t>
            </a:r>
          </a:p>
        </p:txBody>
      </p:sp>
      <p:grpSp>
        <p:nvGrpSpPr>
          <p:cNvPr id="276" name="Group 275">
            <a:extLst>
              <a:ext uri="{FF2B5EF4-FFF2-40B4-BE49-F238E27FC236}">
                <a16:creationId xmlns:a16="http://schemas.microsoft.com/office/drawing/2014/main" id="{BB100691-873F-4FD9-8546-66B4ABF17788}"/>
              </a:ext>
            </a:extLst>
          </p:cNvPr>
          <p:cNvGrpSpPr/>
          <p:nvPr/>
        </p:nvGrpSpPr>
        <p:grpSpPr>
          <a:xfrm>
            <a:off x="353032" y="1559139"/>
            <a:ext cx="11638338" cy="2374767"/>
            <a:chOff x="117686" y="1149749"/>
            <a:chExt cx="11956628" cy="3412825"/>
          </a:xfrm>
        </p:grpSpPr>
        <p:sp>
          <p:nvSpPr>
            <p:cNvPr id="306" name="Pentagon 56">
              <a:extLst>
                <a:ext uri="{FF2B5EF4-FFF2-40B4-BE49-F238E27FC236}">
                  <a16:creationId xmlns:a16="http://schemas.microsoft.com/office/drawing/2014/main" id="{B2F0F43E-62E7-4739-8B03-1D1D3BF5C210}"/>
                </a:ext>
              </a:extLst>
            </p:cNvPr>
            <p:cNvSpPr/>
            <p:nvPr/>
          </p:nvSpPr>
          <p:spPr>
            <a:xfrm>
              <a:off x="117686" y="1219225"/>
              <a:ext cx="11956628" cy="3343349"/>
            </a:xfrm>
            <a:prstGeom prst="homePlate">
              <a:avLst>
                <a:gd name="adj" fmla="val 16030"/>
              </a:avLst>
            </a:prstGeom>
            <a:solidFill>
              <a:sysClr val="window" lastClr="FFFFFF">
                <a:lumMod val="85000"/>
              </a:sysClr>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2073" kern="0" dirty="0">
                <a:solidFill>
                  <a:prstClr val="white"/>
                </a:solidFill>
                <a:latin typeface="Calibri" panose="020F0502020204030204" pitchFamily="34" charset="0"/>
                <a:ea typeface="STKaiti"/>
                <a:cs typeface="Calibri" panose="020F0502020204030204" pitchFamily="34" charset="0"/>
              </a:endParaRPr>
            </a:p>
          </p:txBody>
        </p:sp>
        <p:sp>
          <p:nvSpPr>
            <p:cNvPr id="307" name="Rectangle 306">
              <a:extLst>
                <a:ext uri="{FF2B5EF4-FFF2-40B4-BE49-F238E27FC236}">
                  <a16:creationId xmlns:a16="http://schemas.microsoft.com/office/drawing/2014/main" id="{D33833DE-6FB0-4EB6-8B33-219903025C86}"/>
                </a:ext>
              </a:extLst>
            </p:cNvPr>
            <p:cNvSpPr/>
            <p:nvPr/>
          </p:nvSpPr>
          <p:spPr>
            <a:xfrm>
              <a:off x="378217" y="1372439"/>
              <a:ext cx="1828800" cy="3054339"/>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defTabSz="890031" fontAlgn="auto">
                <a:spcBef>
                  <a:spcPts val="0"/>
                </a:spcBef>
                <a:spcAft>
                  <a:spcPts val="0"/>
                </a:spcAft>
                <a:defRPr/>
              </a:pPr>
              <a:endParaRPr lang="en-IN" sz="2073" kern="0" dirty="0">
                <a:solidFill>
                  <a:prstClr val="white"/>
                </a:solidFill>
                <a:latin typeface="Calibri" panose="020F0502020204030204" pitchFamily="34" charset="0"/>
                <a:ea typeface="STKaiti"/>
                <a:cs typeface="Calibri" panose="020F0502020204030204" pitchFamily="34" charset="0"/>
              </a:endParaRPr>
            </a:p>
          </p:txBody>
        </p:sp>
        <p:sp>
          <p:nvSpPr>
            <p:cNvPr id="308" name="Rectangle 307">
              <a:extLst>
                <a:ext uri="{FF2B5EF4-FFF2-40B4-BE49-F238E27FC236}">
                  <a16:creationId xmlns:a16="http://schemas.microsoft.com/office/drawing/2014/main" id="{40A0D335-E036-4EF8-B917-70976CE8F269}"/>
                </a:ext>
              </a:extLst>
            </p:cNvPr>
            <p:cNvSpPr/>
            <p:nvPr/>
          </p:nvSpPr>
          <p:spPr>
            <a:xfrm>
              <a:off x="2423354" y="1372439"/>
              <a:ext cx="2313709" cy="3054339"/>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defTabSz="890031" fontAlgn="auto">
                <a:spcBef>
                  <a:spcPts val="0"/>
                </a:spcBef>
                <a:spcAft>
                  <a:spcPts val="0"/>
                </a:spcAft>
                <a:defRPr/>
              </a:pPr>
              <a:endParaRPr lang="en-IN" sz="2073" kern="0" dirty="0">
                <a:solidFill>
                  <a:prstClr val="white"/>
                </a:solidFill>
                <a:latin typeface="Calibri" panose="020F0502020204030204" pitchFamily="34" charset="0"/>
                <a:ea typeface="STKaiti"/>
                <a:cs typeface="Calibri" panose="020F0502020204030204" pitchFamily="34" charset="0"/>
              </a:endParaRPr>
            </a:p>
          </p:txBody>
        </p:sp>
        <p:sp>
          <p:nvSpPr>
            <p:cNvPr id="309" name="Rectangle 308">
              <a:extLst>
                <a:ext uri="{FF2B5EF4-FFF2-40B4-BE49-F238E27FC236}">
                  <a16:creationId xmlns:a16="http://schemas.microsoft.com/office/drawing/2014/main" id="{FBD99CAC-E824-4C6B-82AE-6E5FDAEB2F4A}"/>
                </a:ext>
              </a:extLst>
            </p:cNvPr>
            <p:cNvSpPr/>
            <p:nvPr/>
          </p:nvSpPr>
          <p:spPr>
            <a:xfrm>
              <a:off x="4939145" y="1372439"/>
              <a:ext cx="4989471" cy="3054339"/>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defTabSz="890031" fontAlgn="auto">
                <a:spcBef>
                  <a:spcPts val="0"/>
                </a:spcBef>
                <a:spcAft>
                  <a:spcPts val="0"/>
                </a:spcAft>
                <a:defRPr/>
              </a:pPr>
              <a:endParaRPr lang="en-IN" sz="2073" kern="0" dirty="0">
                <a:solidFill>
                  <a:prstClr val="white"/>
                </a:solidFill>
                <a:latin typeface="Calibri" panose="020F0502020204030204" pitchFamily="34" charset="0"/>
                <a:ea typeface="STKaiti"/>
                <a:cs typeface="Calibri" panose="020F0502020204030204" pitchFamily="34" charset="0"/>
              </a:endParaRPr>
            </a:p>
          </p:txBody>
        </p:sp>
        <p:sp>
          <p:nvSpPr>
            <p:cNvPr id="310" name="Rectangle 309">
              <a:extLst>
                <a:ext uri="{FF2B5EF4-FFF2-40B4-BE49-F238E27FC236}">
                  <a16:creationId xmlns:a16="http://schemas.microsoft.com/office/drawing/2014/main" id="{85B1CD67-D12B-4C23-8E83-4A5C3E7CC6C7}"/>
                </a:ext>
              </a:extLst>
            </p:cNvPr>
            <p:cNvSpPr/>
            <p:nvPr/>
          </p:nvSpPr>
          <p:spPr>
            <a:xfrm>
              <a:off x="10037619" y="1372439"/>
              <a:ext cx="1294208" cy="3054339"/>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defTabSz="890031" fontAlgn="auto">
                <a:spcBef>
                  <a:spcPts val="0"/>
                </a:spcBef>
                <a:spcAft>
                  <a:spcPts val="0"/>
                </a:spcAft>
                <a:defRPr/>
              </a:pPr>
              <a:endParaRPr lang="en-IN" sz="2073" kern="0" dirty="0">
                <a:solidFill>
                  <a:prstClr val="white"/>
                </a:solidFill>
                <a:latin typeface="Calibri" panose="020F0502020204030204" pitchFamily="34" charset="0"/>
                <a:ea typeface="STKaiti"/>
                <a:cs typeface="Calibri" panose="020F0502020204030204" pitchFamily="34" charset="0"/>
              </a:endParaRPr>
            </a:p>
          </p:txBody>
        </p:sp>
        <p:sp>
          <p:nvSpPr>
            <p:cNvPr id="311" name="TextBox 310">
              <a:extLst>
                <a:ext uri="{FF2B5EF4-FFF2-40B4-BE49-F238E27FC236}">
                  <a16:creationId xmlns:a16="http://schemas.microsoft.com/office/drawing/2014/main" id="{2DC5648D-99B1-4403-BD0A-D0D34E3F11F4}"/>
                </a:ext>
              </a:extLst>
            </p:cNvPr>
            <p:cNvSpPr txBox="1"/>
            <p:nvPr/>
          </p:nvSpPr>
          <p:spPr>
            <a:xfrm>
              <a:off x="378217" y="1372441"/>
              <a:ext cx="1828800" cy="434111"/>
            </a:xfrm>
            <a:prstGeom prst="rect">
              <a:avLst/>
            </a:prstGeom>
            <a:solidFill>
              <a:srgbClr val="E7E6E6">
                <a:lumMod val="75000"/>
              </a:srgbClr>
            </a:solidFill>
          </p:spPr>
          <p:txBody>
            <a:bodyPr wrap="square" rtlCol="0">
              <a:spAutoFit/>
            </a:bodyPr>
            <a:lstStyle/>
            <a:p>
              <a:pPr defTabSz="890031" fontAlgn="auto">
                <a:spcBef>
                  <a:spcPts val="0"/>
                </a:spcBef>
                <a:spcAft>
                  <a:spcPts val="0"/>
                </a:spcAft>
                <a:defRPr/>
              </a:pPr>
              <a:r>
                <a:rPr lang="en-US" sz="1363" b="1" kern="0" dirty="0">
                  <a:solidFill>
                    <a:prstClr val="white">
                      <a:lumMod val="10000"/>
                    </a:prstClr>
                  </a:solidFill>
                  <a:latin typeface="Calibri" panose="020F0502020204030204" pitchFamily="34" charset="0"/>
                  <a:ea typeface="STKaiti"/>
                  <a:cs typeface="Calibri" panose="020F0502020204030204" pitchFamily="34" charset="0"/>
                </a:rPr>
                <a:t>Pre Transition </a:t>
              </a:r>
            </a:p>
          </p:txBody>
        </p:sp>
        <p:sp>
          <p:nvSpPr>
            <p:cNvPr id="312" name="TextBox 311">
              <a:extLst>
                <a:ext uri="{FF2B5EF4-FFF2-40B4-BE49-F238E27FC236}">
                  <a16:creationId xmlns:a16="http://schemas.microsoft.com/office/drawing/2014/main" id="{7AEFC5DE-7692-448D-B660-F3F4B34F6423}"/>
                </a:ext>
              </a:extLst>
            </p:cNvPr>
            <p:cNvSpPr txBox="1"/>
            <p:nvPr/>
          </p:nvSpPr>
          <p:spPr>
            <a:xfrm>
              <a:off x="2423355" y="1372441"/>
              <a:ext cx="2313708" cy="434111"/>
            </a:xfrm>
            <a:prstGeom prst="rect">
              <a:avLst/>
            </a:prstGeom>
            <a:solidFill>
              <a:srgbClr val="E7E6E6">
                <a:lumMod val="75000"/>
              </a:srgbClr>
            </a:solidFill>
          </p:spPr>
          <p:txBody>
            <a:bodyPr wrap="square" rtlCol="0">
              <a:spAutoFit/>
            </a:bodyPr>
            <a:lstStyle/>
            <a:p>
              <a:pPr defTabSz="890031" fontAlgn="auto">
                <a:spcBef>
                  <a:spcPts val="0"/>
                </a:spcBef>
                <a:spcAft>
                  <a:spcPts val="0"/>
                </a:spcAft>
                <a:defRPr/>
              </a:pPr>
              <a:r>
                <a:rPr lang="en-US" sz="1363" b="1" kern="0" dirty="0">
                  <a:solidFill>
                    <a:prstClr val="white">
                      <a:lumMod val="10000"/>
                    </a:prstClr>
                  </a:solidFill>
                  <a:latin typeface="Calibri" panose="020F0502020204030204" pitchFamily="34" charset="0"/>
                  <a:ea typeface="STKaiti"/>
                  <a:cs typeface="Calibri" panose="020F0502020204030204" pitchFamily="34" charset="0"/>
                </a:rPr>
                <a:t>Transition Planning</a:t>
              </a:r>
            </a:p>
          </p:txBody>
        </p:sp>
        <p:sp>
          <p:nvSpPr>
            <p:cNvPr id="313" name="TextBox 312">
              <a:extLst>
                <a:ext uri="{FF2B5EF4-FFF2-40B4-BE49-F238E27FC236}">
                  <a16:creationId xmlns:a16="http://schemas.microsoft.com/office/drawing/2014/main" id="{83E66F41-32DD-4B95-8225-DE36C3D21586}"/>
                </a:ext>
              </a:extLst>
            </p:cNvPr>
            <p:cNvSpPr txBox="1"/>
            <p:nvPr/>
          </p:nvSpPr>
          <p:spPr>
            <a:xfrm>
              <a:off x="4940622" y="1372441"/>
              <a:ext cx="4987993" cy="434111"/>
            </a:xfrm>
            <a:prstGeom prst="rect">
              <a:avLst/>
            </a:prstGeom>
            <a:solidFill>
              <a:srgbClr val="E7E6E6">
                <a:lumMod val="75000"/>
              </a:srgbClr>
            </a:solidFill>
          </p:spPr>
          <p:txBody>
            <a:bodyPr wrap="square" rtlCol="0">
              <a:spAutoFit/>
            </a:bodyPr>
            <a:lstStyle/>
            <a:p>
              <a:pPr defTabSz="890031" fontAlgn="auto">
                <a:spcBef>
                  <a:spcPts val="0"/>
                </a:spcBef>
                <a:spcAft>
                  <a:spcPts val="0"/>
                </a:spcAft>
                <a:defRPr/>
              </a:pPr>
              <a:r>
                <a:rPr lang="en-US" sz="1363" b="1" kern="0" dirty="0">
                  <a:solidFill>
                    <a:prstClr val="white">
                      <a:lumMod val="10000"/>
                    </a:prstClr>
                  </a:solidFill>
                  <a:latin typeface="Calibri" panose="020F0502020204030204" pitchFamily="34" charset="0"/>
                  <a:ea typeface="STKaiti"/>
                  <a:cs typeface="Calibri" panose="020F0502020204030204" pitchFamily="34" charset="0"/>
                </a:rPr>
                <a:t>Transition Execution</a:t>
              </a:r>
            </a:p>
          </p:txBody>
        </p:sp>
        <p:sp>
          <p:nvSpPr>
            <p:cNvPr id="314" name="TextBox 313">
              <a:extLst>
                <a:ext uri="{FF2B5EF4-FFF2-40B4-BE49-F238E27FC236}">
                  <a16:creationId xmlns:a16="http://schemas.microsoft.com/office/drawing/2014/main" id="{18E7A4B6-0BF0-45F0-BB04-02CF72EC052A}"/>
                </a:ext>
              </a:extLst>
            </p:cNvPr>
            <p:cNvSpPr txBox="1"/>
            <p:nvPr/>
          </p:nvSpPr>
          <p:spPr>
            <a:xfrm>
              <a:off x="10037619" y="1372441"/>
              <a:ext cx="1294208" cy="434111"/>
            </a:xfrm>
            <a:prstGeom prst="rect">
              <a:avLst/>
            </a:prstGeom>
            <a:solidFill>
              <a:srgbClr val="E7E6E6">
                <a:lumMod val="75000"/>
              </a:srgbClr>
            </a:solidFill>
          </p:spPr>
          <p:txBody>
            <a:bodyPr wrap="square" rtlCol="0">
              <a:spAutoFit/>
            </a:bodyPr>
            <a:lstStyle/>
            <a:p>
              <a:pPr defTabSz="890031" fontAlgn="auto">
                <a:spcBef>
                  <a:spcPts val="0"/>
                </a:spcBef>
                <a:spcAft>
                  <a:spcPts val="0"/>
                </a:spcAft>
                <a:defRPr/>
              </a:pPr>
              <a:r>
                <a:rPr lang="en-US" sz="1363" b="1" kern="0" dirty="0">
                  <a:solidFill>
                    <a:prstClr val="white">
                      <a:lumMod val="10000"/>
                    </a:prstClr>
                  </a:solidFill>
                  <a:latin typeface="Calibri" panose="020F0502020204030204" pitchFamily="34" charset="0"/>
                  <a:ea typeface="STKaiti"/>
                  <a:cs typeface="Calibri" panose="020F0502020204030204" pitchFamily="34" charset="0"/>
                </a:rPr>
                <a:t>Operate</a:t>
              </a:r>
            </a:p>
          </p:txBody>
        </p:sp>
        <p:sp>
          <p:nvSpPr>
            <p:cNvPr id="315" name="Isosceles Triangle 314">
              <a:extLst>
                <a:ext uri="{FF2B5EF4-FFF2-40B4-BE49-F238E27FC236}">
                  <a16:creationId xmlns:a16="http://schemas.microsoft.com/office/drawing/2014/main" id="{A5024F18-4BF3-4B0F-945F-EE2989704572}"/>
                </a:ext>
              </a:extLst>
            </p:cNvPr>
            <p:cNvSpPr/>
            <p:nvPr/>
          </p:nvSpPr>
          <p:spPr>
            <a:xfrm>
              <a:off x="2414303" y="1149749"/>
              <a:ext cx="7514312" cy="201530"/>
            </a:xfrm>
            <a:prstGeom prst="triangle">
              <a:avLst/>
            </a:prstGeom>
            <a:solidFill>
              <a:srgbClr val="0070C0"/>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2073" kern="0" dirty="0">
                <a:solidFill>
                  <a:prstClr val="white"/>
                </a:solidFill>
                <a:latin typeface="Calibri" panose="020F0502020204030204" pitchFamily="34" charset="0"/>
                <a:ea typeface="STKaiti"/>
                <a:cs typeface="Calibri" panose="020F0502020204030204" pitchFamily="34" charset="0"/>
              </a:endParaRPr>
            </a:p>
          </p:txBody>
        </p:sp>
        <p:sp>
          <p:nvSpPr>
            <p:cNvPr id="316" name="Isosceles Triangle 315">
              <a:extLst>
                <a:ext uri="{FF2B5EF4-FFF2-40B4-BE49-F238E27FC236}">
                  <a16:creationId xmlns:a16="http://schemas.microsoft.com/office/drawing/2014/main" id="{3324EE2A-7280-4F57-9DFE-31FCEBD67DD4}"/>
                </a:ext>
              </a:extLst>
            </p:cNvPr>
            <p:cNvSpPr/>
            <p:nvPr/>
          </p:nvSpPr>
          <p:spPr>
            <a:xfrm>
              <a:off x="399890" y="1149749"/>
              <a:ext cx="1798867" cy="201530"/>
            </a:xfrm>
            <a:prstGeom prst="triangle">
              <a:avLst/>
            </a:prstGeom>
            <a:solidFill>
              <a:srgbClr val="0070C0"/>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2073" kern="0" dirty="0">
                <a:solidFill>
                  <a:prstClr val="white"/>
                </a:solidFill>
                <a:latin typeface="Calibri" panose="020F0502020204030204" pitchFamily="34" charset="0"/>
                <a:ea typeface="STKaiti"/>
                <a:cs typeface="Calibri" panose="020F0502020204030204" pitchFamily="34" charset="0"/>
              </a:endParaRPr>
            </a:p>
          </p:txBody>
        </p:sp>
        <p:sp>
          <p:nvSpPr>
            <p:cNvPr id="317" name="Isosceles Triangle 316">
              <a:extLst>
                <a:ext uri="{FF2B5EF4-FFF2-40B4-BE49-F238E27FC236}">
                  <a16:creationId xmlns:a16="http://schemas.microsoft.com/office/drawing/2014/main" id="{E614EC97-F7A3-411E-BF7A-6964E3A8EA1B}"/>
                </a:ext>
              </a:extLst>
            </p:cNvPr>
            <p:cNvSpPr/>
            <p:nvPr/>
          </p:nvSpPr>
          <p:spPr>
            <a:xfrm>
              <a:off x="10037619" y="1149749"/>
              <a:ext cx="1294209" cy="201530"/>
            </a:xfrm>
            <a:prstGeom prst="triangle">
              <a:avLst/>
            </a:prstGeom>
            <a:solidFill>
              <a:srgbClr val="0070C0"/>
            </a:solidFill>
            <a:ln w="12700" cap="flat" cmpd="sng" algn="ctr">
              <a:noFill/>
              <a:prstDash val="solid"/>
              <a:miter lim="800000"/>
            </a:ln>
            <a:effectLst/>
          </p:spPr>
          <p:txBody>
            <a:bodyPr rtlCol="0" anchor="ctr"/>
            <a:lstStyle/>
            <a:p>
              <a:pPr defTabSz="890031" fontAlgn="auto">
                <a:spcBef>
                  <a:spcPts val="0"/>
                </a:spcBef>
                <a:spcAft>
                  <a:spcPts val="0"/>
                </a:spcAft>
                <a:defRPr/>
              </a:pPr>
              <a:endParaRPr lang="en-IN" sz="2073" kern="0" dirty="0">
                <a:solidFill>
                  <a:prstClr val="white"/>
                </a:solidFill>
                <a:latin typeface="Calibri" panose="020F0502020204030204" pitchFamily="34" charset="0"/>
                <a:ea typeface="STKaiti"/>
                <a:cs typeface="Calibri" panose="020F0502020204030204" pitchFamily="34" charset="0"/>
              </a:endParaRPr>
            </a:p>
          </p:txBody>
        </p:sp>
        <p:cxnSp>
          <p:nvCxnSpPr>
            <p:cNvPr id="318" name="Straight Connector 317">
              <a:extLst>
                <a:ext uri="{FF2B5EF4-FFF2-40B4-BE49-F238E27FC236}">
                  <a16:creationId xmlns:a16="http://schemas.microsoft.com/office/drawing/2014/main" id="{D53AEF41-D66F-4AE8-9D5C-BF6AA1F83320}"/>
                </a:ext>
              </a:extLst>
            </p:cNvPr>
            <p:cNvCxnSpPr/>
            <p:nvPr/>
          </p:nvCxnSpPr>
          <p:spPr>
            <a:xfrm>
              <a:off x="2617348" y="2289584"/>
              <a:ext cx="194218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319" name="Straight Connector 318">
              <a:extLst>
                <a:ext uri="{FF2B5EF4-FFF2-40B4-BE49-F238E27FC236}">
                  <a16:creationId xmlns:a16="http://schemas.microsoft.com/office/drawing/2014/main" id="{78A0A2A8-F704-4472-89DC-3D595550F3DC}"/>
                </a:ext>
              </a:extLst>
            </p:cNvPr>
            <p:cNvCxnSpPr/>
            <p:nvPr/>
          </p:nvCxnSpPr>
          <p:spPr>
            <a:xfrm>
              <a:off x="2617348" y="2956018"/>
              <a:ext cx="194218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320" name="Straight Connector 319">
              <a:extLst>
                <a:ext uri="{FF2B5EF4-FFF2-40B4-BE49-F238E27FC236}">
                  <a16:creationId xmlns:a16="http://schemas.microsoft.com/office/drawing/2014/main" id="{A84104BF-9D7C-46C7-AA5D-7952CCA647CC}"/>
                </a:ext>
              </a:extLst>
            </p:cNvPr>
            <p:cNvCxnSpPr/>
            <p:nvPr/>
          </p:nvCxnSpPr>
          <p:spPr>
            <a:xfrm>
              <a:off x="2617348" y="3622452"/>
              <a:ext cx="1942188" cy="0"/>
            </a:xfrm>
            <a:prstGeom prst="line">
              <a:avLst/>
            </a:prstGeom>
            <a:noFill/>
            <a:ln w="6350" cap="flat" cmpd="sng" algn="ctr">
              <a:solidFill>
                <a:sysClr val="windowText" lastClr="000000">
                  <a:lumMod val="50000"/>
                  <a:lumOff val="50000"/>
                </a:sysClr>
              </a:solidFill>
              <a:prstDash val="solid"/>
              <a:miter lim="800000"/>
            </a:ln>
            <a:effectLst/>
          </p:spPr>
        </p:cxnSp>
        <p:sp>
          <p:nvSpPr>
            <p:cNvPr id="321" name="TextBox 320">
              <a:extLst>
                <a:ext uri="{FF2B5EF4-FFF2-40B4-BE49-F238E27FC236}">
                  <a16:creationId xmlns:a16="http://schemas.microsoft.com/office/drawing/2014/main" id="{8CB46925-52B3-437E-A624-448708ECE12D}"/>
                </a:ext>
              </a:extLst>
            </p:cNvPr>
            <p:cNvSpPr txBox="1"/>
            <p:nvPr/>
          </p:nvSpPr>
          <p:spPr>
            <a:xfrm>
              <a:off x="2619561" y="1834713"/>
              <a:ext cx="1828800" cy="390986"/>
            </a:xfrm>
            <a:prstGeom prst="rect">
              <a:avLst/>
            </a:prstGeom>
            <a:noFill/>
          </p:spPr>
          <p:txBody>
            <a:bodyPr wrap="square" rtlCol="0">
              <a:spAutoFit/>
            </a:bodyPr>
            <a:lstStyle/>
            <a:p>
              <a:pPr defTabSz="890031" fontAlgn="auto">
                <a:spcBef>
                  <a:spcPts val="0"/>
                </a:spcBef>
                <a:spcAft>
                  <a:spcPts val="0"/>
                </a:spcAft>
                <a:defRPr/>
              </a:pPr>
              <a:r>
                <a:rPr lang="en-US" sz="1168" b="1" kern="0" dirty="0">
                  <a:solidFill>
                    <a:srgbClr val="124079"/>
                  </a:solidFill>
                  <a:latin typeface="Calibri" panose="020F0502020204030204" pitchFamily="34" charset="0"/>
                  <a:ea typeface="STKaiti"/>
                  <a:cs typeface="Calibri" panose="020F0502020204030204" pitchFamily="34" charset="0"/>
                </a:rPr>
                <a:t>Pre-KT Sessions</a:t>
              </a:r>
            </a:p>
          </p:txBody>
        </p:sp>
        <p:sp>
          <p:nvSpPr>
            <p:cNvPr id="322" name="TextBox 321">
              <a:extLst>
                <a:ext uri="{FF2B5EF4-FFF2-40B4-BE49-F238E27FC236}">
                  <a16:creationId xmlns:a16="http://schemas.microsoft.com/office/drawing/2014/main" id="{8EC8A390-6554-4123-A92C-8432C2B56E4D}"/>
                </a:ext>
              </a:extLst>
            </p:cNvPr>
            <p:cNvSpPr txBox="1"/>
            <p:nvPr/>
          </p:nvSpPr>
          <p:spPr>
            <a:xfrm>
              <a:off x="2619561" y="2464826"/>
              <a:ext cx="1828800" cy="390986"/>
            </a:xfrm>
            <a:prstGeom prst="rect">
              <a:avLst/>
            </a:prstGeom>
            <a:noFill/>
          </p:spPr>
          <p:txBody>
            <a:bodyPr wrap="square" rtlCol="0">
              <a:spAutoFit/>
            </a:bodyPr>
            <a:lstStyle/>
            <a:p>
              <a:pPr defTabSz="890031" fontAlgn="auto">
                <a:spcBef>
                  <a:spcPts val="0"/>
                </a:spcBef>
                <a:spcAft>
                  <a:spcPts val="0"/>
                </a:spcAft>
                <a:defRPr/>
              </a:pPr>
              <a:r>
                <a:rPr lang="en-US" sz="1168" b="1" kern="0" dirty="0">
                  <a:solidFill>
                    <a:srgbClr val="124079"/>
                  </a:solidFill>
                  <a:latin typeface="Calibri" panose="020F0502020204030204" pitchFamily="34" charset="0"/>
                  <a:ea typeface="STKaiti"/>
                  <a:cs typeface="Calibri" panose="020F0502020204030204" pitchFamily="34" charset="0"/>
                </a:rPr>
                <a:t>Identify IDAM SMEs</a:t>
              </a:r>
            </a:p>
          </p:txBody>
        </p:sp>
        <p:sp>
          <p:nvSpPr>
            <p:cNvPr id="323" name="TextBox 322">
              <a:extLst>
                <a:ext uri="{FF2B5EF4-FFF2-40B4-BE49-F238E27FC236}">
                  <a16:creationId xmlns:a16="http://schemas.microsoft.com/office/drawing/2014/main" id="{ECA84E27-E739-45BF-84E2-C44F6ADCE5D7}"/>
                </a:ext>
              </a:extLst>
            </p:cNvPr>
            <p:cNvSpPr txBox="1"/>
            <p:nvPr/>
          </p:nvSpPr>
          <p:spPr>
            <a:xfrm>
              <a:off x="2619561" y="3019370"/>
              <a:ext cx="1828800" cy="649276"/>
            </a:xfrm>
            <a:prstGeom prst="rect">
              <a:avLst/>
            </a:prstGeom>
            <a:noFill/>
          </p:spPr>
          <p:txBody>
            <a:bodyPr wrap="square" rtlCol="0">
              <a:spAutoFit/>
            </a:bodyPr>
            <a:lstStyle/>
            <a:p>
              <a:pPr defTabSz="890031" fontAlgn="auto">
                <a:spcBef>
                  <a:spcPts val="0"/>
                </a:spcBef>
                <a:spcAft>
                  <a:spcPts val="0"/>
                </a:spcAft>
                <a:defRPr/>
              </a:pPr>
              <a:r>
                <a:rPr lang="en-US" sz="1168" b="1" kern="0" dirty="0">
                  <a:solidFill>
                    <a:srgbClr val="124079"/>
                  </a:solidFill>
                  <a:latin typeface="Calibri" panose="020F0502020204030204" pitchFamily="34" charset="0"/>
                  <a:ea typeface="STKaiti"/>
                  <a:cs typeface="Calibri" panose="020F0502020204030204" pitchFamily="34" charset="0"/>
                </a:rPr>
                <a:t>Change</a:t>
              </a:r>
            </a:p>
            <a:p>
              <a:pPr defTabSz="890031" fontAlgn="auto">
                <a:spcBef>
                  <a:spcPts val="0"/>
                </a:spcBef>
                <a:spcAft>
                  <a:spcPts val="0"/>
                </a:spcAft>
                <a:defRPr/>
              </a:pPr>
              <a:r>
                <a:rPr lang="en-US" sz="1168" b="1" kern="0" dirty="0">
                  <a:solidFill>
                    <a:srgbClr val="124079"/>
                  </a:solidFill>
                  <a:latin typeface="Calibri" panose="020F0502020204030204" pitchFamily="34" charset="0"/>
                  <a:ea typeface="STKaiti"/>
                  <a:cs typeface="Calibri" panose="020F0502020204030204" pitchFamily="34" charset="0"/>
                </a:rPr>
                <a:t>Management</a:t>
              </a:r>
            </a:p>
          </p:txBody>
        </p:sp>
        <p:sp>
          <p:nvSpPr>
            <p:cNvPr id="324" name="TextBox 323">
              <a:extLst>
                <a:ext uri="{FF2B5EF4-FFF2-40B4-BE49-F238E27FC236}">
                  <a16:creationId xmlns:a16="http://schemas.microsoft.com/office/drawing/2014/main" id="{31898BF7-DA55-43ED-80E7-12A1712DEEB1}"/>
                </a:ext>
              </a:extLst>
            </p:cNvPr>
            <p:cNvSpPr txBox="1"/>
            <p:nvPr/>
          </p:nvSpPr>
          <p:spPr>
            <a:xfrm>
              <a:off x="2619561" y="3693135"/>
              <a:ext cx="1828800" cy="390986"/>
            </a:xfrm>
            <a:prstGeom prst="rect">
              <a:avLst/>
            </a:prstGeom>
            <a:noFill/>
          </p:spPr>
          <p:txBody>
            <a:bodyPr wrap="square" rtlCol="0">
              <a:spAutoFit/>
            </a:bodyPr>
            <a:lstStyle/>
            <a:p>
              <a:pPr defTabSz="890031" fontAlgn="auto">
                <a:spcBef>
                  <a:spcPts val="0"/>
                </a:spcBef>
                <a:spcAft>
                  <a:spcPts val="0"/>
                </a:spcAft>
                <a:defRPr/>
              </a:pPr>
              <a:r>
                <a:rPr lang="en-US" sz="1168" b="1" kern="0" dirty="0">
                  <a:solidFill>
                    <a:srgbClr val="124079"/>
                  </a:solidFill>
                  <a:latin typeface="Calibri" panose="020F0502020204030204" pitchFamily="34" charset="0"/>
                  <a:ea typeface="STKaiti"/>
                  <a:cs typeface="Calibri" panose="020F0502020204030204" pitchFamily="34" charset="0"/>
                </a:rPr>
                <a:t>Schedule Finalization</a:t>
              </a:r>
            </a:p>
          </p:txBody>
        </p:sp>
        <p:sp>
          <p:nvSpPr>
            <p:cNvPr id="325" name="TextBox 324">
              <a:extLst>
                <a:ext uri="{FF2B5EF4-FFF2-40B4-BE49-F238E27FC236}">
                  <a16:creationId xmlns:a16="http://schemas.microsoft.com/office/drawing/2014/main" id="{2CFC677C-1359-4965-A35B-9099AE398C94}"/>
                </a:ext>
              </a:extLst>
            </p:cNvPr>
            <p:cNvSpPr txBox="1"/>
            <p:nvPr/>
          </p:nvSpPr>
          <p:spPr>
            <a:xfrm>
              <a:off x="4967605" y="2678330"/>
              <a:ext cx="1828800" cy="735528"/>
            </a:xfrm>
            <a:prstGeom prst="rect">
              <a:avLst/>
            </a:prstGeom>
            <a:noFill/>
          </p:spPr>
          <p:txBody>
            <a:bodyPr wrap="square" rtlCol="0">
              <a:spAutoFit/>
            </a:bodyPr>
            <a:lstStyle/>
            <a:p>
              <a:pPr defTabSz="890031" fontAlgn="auto">
                <a:spcBef>
                  <a:spcPts val="0"/>
                </a:spcBef>
                <a:spcAft>
                  <a:spcPts val="0"/>
                </a:spcAft>
                <a:defRPr/>
              </a:pPr>
              <a:r>
                <a:rPr lang="en-US" sz="1363" b="1" kern="0" dirty="0">
                  <a:solidFill>
                    <a:srgbClr val="124079"/>
                  </a:solidFill>
                  <a:latin typeface="Calibri" panose="020F0502020204030204" pitchFamily="34" charset="0"/>
                  <a:ea typeface="STKaiti"/>
                  <a:cs typeface="Calibri" panose="020F0502020204030204" pitchFamily="34" charset="0"/>
                </a:rPr>
                <a:t>Knowledge</a:t>
              </a:r>
            </a:p>
            <a:p>
              <a:pPr defTabSz="890031" fontAlgn="auto">
                <a:spcBef>
                  <a:spcPts val="0"/>
                </a:spcBef>
                <a:spcAft>
                  <a:spcPts val="0"/>
                </a:spcAft>
                <a:defRPr/>
              </a:pPr>
              <a:r>
                <a:rPr lang="en-US" sz="1363" b="1" kern="0" dirty="0">
                  <a:solidFill>
                    <a:srgbClr val="124079"/>
                  </a:solidFill>
                  <a:latin typeface="Calibri" panose="020F0502020204030204" pitchFamily="34" charset="0"/>
                  <a:ea typeface="STKaiti"/>
                  <a:cs typeface="Calibri" panose="020F0502020204030204" pitchFamily="34" charset="0"/>
                </a:rPr>
                <a:t>Capture</a:t>
              </a:r>
            </a:p>
          </p:txBody>
        </p:sp>
        <p:sp>
          <p:nvSpPr>
            <p:cNvPr id="326" name="TextBox 325">
              <a:extLst>
                <a:ext uri="{FF2B5EF4-FFF2-40B4-BE49-F238E27FC236}">
                  <a16:creationId xmlns:a16="http://schemas.microsoft.com/office/drawing/2014/main" id="{7AA0575D-B1B9-4D35-AA49-2D8D37598B54}"/>
                </a:ext>
              </a:extLst>
            </p:cNvPr>
            <p:cNvSpPr txBox="1"/>
            <p:nvPr/>
          </p:nvSpPr>
          <p:spPr>
            <a:xfrm>
              <a:off x="4967605" y="3320484"/>
              <a:ext cx="1828800" cy="606335"/>
            </a:xfrm>
            <a:prstGeom prst="rect">
              <a:avLst/>
            </a:prstGeom>
            <a:noFill/>
          </p:spPr>
          <p:txBody>
            <a:bodyPr wrap="square" rtlCol="0">
              <a:spAutoFit/>
            </a:bodyPr>
            <a:lstStyle/>
            <a:p>
              <a:pPr defTabSz="890031" fontAlgn="auto">
                <a:spcBef>
                  <a:spcPts val="0"/>
                </a:spcBef>
                <a:spcAft>
                  <a:spcPts val="0"/>
                </a:spcAft>
                <a:defRPr/>
              </a:pPr>
              <a:r>
                <a:rPr lang="en-US" sz="1071" kern="0" dirty="0">
                  <a:solidFill>
                    <a:srgbClr val="124079"/>
                  </a:solidFill>
                  <a:latin typeface="Calibri" panose="020F0502020204030204" pitchFamily="34" charset="0"/>
                  <a:ea typeface="STKaiti"/>
                  <a:cs typeface="Calibri" panose="020F0502020204030204" pitchFamily="34" charset="0"/>
                </a:rPr>
                <a:t>“Focus on Knowledge acquisition”</a:t>
              </a:r>
            </a:p>
          </p:txBody>
        </p:sp>
        <p:sp>
          <p:nvSpPr>
            <p:cNvPr id="327" name="TextBox 326">
              <a:extLst>
                <a:ext uri="{FF2B5EF4-FFF2-40B4-BE49-F238E27FC236}">
                  <a16:creationId xmlns:a16="http://schemas.microsoft.com/office/drawing/2014/main" id="{6D760D6D-E656-49E6-9AD8-3B6C69A15960}"/>
                </a:ext>
              </a:extLst>
            </p:cNvPr>
            <p:cNvSpPr txBox="1"/>
            <p:nvPr/>
          </p:nvSpPr>
          <p:spPr>
            <a:xfrm>
              <a:off x="6601333" y="2678330"/>
              <a:ext cx="1828800" cy="434111"/>
            </a:xfrm>
            <a:prstGeom prst="rect">
              <a:avLst/>
            </a:prstGeom>
            <a:noFill/>
          </p:spPr>
          <p:txBody>
            <a:bodyPr wrap="square" rtlCol="0">
              <a:spAutoFit/>
            </a:bodyPr>
            <a:lstStyle/>
            <a:p>
              <a:pPr defTabSz="890031" fontAlgn="auto">
                <a:spcBef>
                  <a:spcPts val="0"/>
                </a:spcBef>
                <a:spcAft>
                  <a:spcPts val="0"/>
                </a:spcAft>
                <a:defRPr/>
              </a:pPr>
              <a:r>
                <a:rPr lang="en-US" sz="1363" b="1" kern="0" dirty="0">
                  <a:solidFill>
                    <a:srgbClr val="124079"/>
                  </a:solidFill>
                  <a:latin typeface="Calibri" panose="020F0502020204030204" pitchFamily="34" charset="0"/>
                  <a:ea typeface="STKaiti"/>
                  <a:cs typeface="Calibri" panose="020F0502020204030204" pitchFamily="34" charset="0"/>
                </a:rPr>
                <a:t>Shadow Activities</a:t>
              </a:r>
            </a:p>
          </p:txBody>
        </p:sp>
        <p:sp>
          <p:nvSpPr>
            <p:cNvPr id="328" name="TextBox 327">
              <a:extLst>
                <a:ext uri="{FF2B5EF4-FFF2-40B4-BE49-F238E27FC236}">
                  <a16:creationId xmlns:a16="http://schemas.microsoft.com/office/drawing/2014/main" id="{C64A567F-6F7D-47EB-8D65-281460AFA79C}"/>
                </a:ext>
              </a:extLst>
            </p:cNvPr>
            <p:cNvSpPr txBox="1"/>
            <p:nvPr/>
          </p:nvSpPr>
          <p:spPr>
            <a:xfrm>
              <a:off x="6891186" y="3320484"/>
              <a:ext cx="1249095" cy="606335"/>
            </a:xfrm>
            <a:prstGeom prst="rect">
              <a:avLst/>
            </a:prstGeom>
            <a:noFill/>
          </p:spPr>
          <p:txBody>
            <a:bodyPr wrap="square" rtlCol="0">
              <a:spAutoFit/>
            </a:bodyPr>
            <a:lstStyle/>
            <a:p>
              <a:pPr defTabSz="890031" fontAlgn="auto">
                <a:spcBef>
                  <a:spcPts val="0"/>
                </a:spcBef>
                <a:spcAft>
                  <a:spcPts val="0"/>
                </a:spcAft>
                <a:defRPr/>
              </a:pPr>
              <a:r>
                <a:rPr lang="en-US" sz="1071" kern="0" dirty="0">
                  <a:solidFill>
                    <a:srgbClr val="124079"/>
                  </a:solidFill>
                  <a:latin typeface="Calibri" panose="020F0502020204030204" pitchFamily="34" charset="0"/>
                  <a:ea typeface="STKaiti"/>
                  <a:cs typeface="Calibri" panose="020F0502020204030204" pitchFamily="34" charset="0"/>
                </a:rPr>
                <a:t>“Practice </a:t>
              </a:r>
              <a:br>
                <a:rPr lang="en-US" sz="1071" kern="0" dirty="0">
                  <a:solidFill>
                    <a:srgbClr val="124079"/>
                  </a:solidFill>
                  <a:latin typeface="Calibri" panose="020F0502020204030204" pitchFamily="34" charset="0"/>
                  <a:ea typeface="STKaiti"/>
                  <a:cs typeface="Calibri" panose="020F0502020204030204" pitchFamily="34" charset="0"/>
                </a:rPr>
              </a:br>
              <a:r>
                <a:rPr lang="en-US" sz="1071" kern="0" dirty="0">
                  <a:solidFill>
                    <a:srgbClr val="124079"/>
                  </a:solidFill>
                  <a:latin typeface="Calibri" panose="020F0502020204030204" pitchFamily="34" charset="0"/>
                  <a:ea typeface="STKaiti"/>
                  <a:cs typeface="Calibri" panose="020F0502020204030204" pitchFamily="34" charset="0"/>
                </a:rPr>
                <a:t>actuals”</a:t>
              </a:r>
            </a:p>
          </p:txBody>
        </p:sp>
        <p:sp>
          <p:nvSpPr>
            <p:cNvPr id="329" name="TextBox 328">
              <a:extLst>
                <a:ext uri="{FF2B5EF4-FFF2-40B4-BE49-F238E27FC236}">
                  <a16:creationId xmlns:a16="http://schemas.microsoft.com/office/drawing/2014/main" id="{A3F7FB17-08E1-468B-80E2-5D4219258C96}"/>
                </a:ext>
              </a:extLst>
            </p:cNvPr>
            <p:cNvSpPr txBox="1"/>
            <p:nvPr/>
          </p:nvSpPr>
          <p:spPr>
            <a:xfrm>
              <a:off x="8183441" y="2678330"/>
              <a:ext cx="1828800" cy="1338363"/>
            </a:xfrm>
            <a:prstGeom prst="rect">
              <a:avLst/>
            </a:prstGeom>
            <a:noFill/>
          </p:spPr>
          <p:txBody>
            <a:bodyPr wrap="square" rtlCol="0">
              <a:spAutoFit/>
            </a:bodyPr>
            <a:lstStyle/>
            <a:p>
              <a:pPr defTabSz="890031" fontAlgn="auto">
                <a:spcBef>
                  <a:spcPts val="0"/>
                </a:spcBef>
                <a:spcAft>
                  <a:spcPts val="0"/>
                </a:spcAft>
                <a:defRPr/>
              </a:pPr>
              <a:r>
                <a:rPr lang="en-US" sz="1363" b="1" kern="0" dirty="0">
                  <a:solidFill>
                    <a:srgbClr val="124079"/>
                  </a:solidFill>
                  <a:latin typeface="Calibri" panose="020F0502020204030204" pitchFamily="34" charset="0"/>
                  <a:ea typeface="STKaiti"/>
                  <a:cs typeface="Calibri" panose="020F0502020204030204" pitchFamily="34" charset="0"/>
                </a:rPr>
                <a:t>Reverse Shadow</a:t>
              </a:r>
            </a:p>
            <a:p>
              <a:pPr defTabSz="890031" fontAlgn="auto">
                <a:spcBef>
                  <a:spcPts val="0"/>
                </a:spcBef>
                <a:spcAft>
                  <a:spcPts val="0"/>
                </a:spcAft>
                <a:defRPr/>
              </a:pPr>
              <a:endParaRPr lang="en-US" sz="1363" b="1" kern="0" dirty="0">
                <a:solidFill>
                  <a:srgbClr val="124079"/>
                </a:solidFill>
                <a:latin typeface="Calibri" panose="020F0502020204030204" pitchFamily="34" charset="0"/>
                <a:ea typeface="STKaiti"/>
                <a:cs typeface="Calibri" panose="020F0502020204030204" pitchFamily="34" charset="0"/>
              </a:endParaRPr>
            </a:p>
            <a:p>
              <a:pPr defTabSz="890031" fontAlgn="auto">
                <a:spcBef>
                  <a:spcPts val="0"/>
                </a:spcBef>
                <a:spcAft>
                  <a:spcPts val="0"/>
                </a:spcAft>
                <a:defRPr/>
              </a:pPr>
              <a:r>
                <a:rPr lang="en-US" sz="1363" b="1" kern="0" dirty="0">
                  <a:solidFill>
                    <a:srgbClr val="124079"/>
                  </a:solidFill>
                  <a:latin typeface="Calibri" panose="020F0502020204030204" pitchFamily="34" charset="0"/>
                  <a:ea typeface="STKaiti"/>
                  <a:cs typeface="Calibri" panose="020F0502020204030204" pitchFamily="34" charset="0"/>
                </a:rPr>
                <a:t>- Primary </a:t>
              </a:r>
            </a:p>
            <a:p>
              <a:pPr defTabSz="890031" fontAlgn="auto">
                <a:spcBef>
                  <a:spcPts val="0"/>
                </a:spcBef>
                <a:spcAft>
                  <a:spcPts val="0"/>
                </a:spcAft>
                <a:defRPr/>
              </a:pPr>
              <a:r>
                <a:rPr lang="en-US" sz="1363" b="1" kern="0" dirty="0">
                  <a:solidFill>
                    <a:srgbClr val="124079"/>
                  </a:solidFill>
                  <a:latin typeface="Calibri" panose="020F0502020204030204" pitchFamily="34" charset="0"/>
                  <a:ea typeface="STKaiti"/>
                  <a:cs typeface="Calibri" panose="020F0502020204030204" pitchFamily="34" charset="0"/>
                </a:rPr>
                <a:t>Ownership</a:t>
              </a:r>
            </a:p>
          </p:txBody>
        </p:sp>
        <p:sp>
          <p:nvSpPr>
            <p:cNvPr id="330" name="TextBox 329">
              <a:extLst>
                <a:ext uri="{FF2B5EF4-FFF2-40B4-BE49-F238E27FC236}">
                  <a16:creationId xmlns:a16="http://schemas.microsoft.com/office/drawing/2014/main" id="{7F78A89D-4D22-4ECA-91E7-54A533360DED}"/>
                </a:ext>
              </a:extLst>
            </p:cNvPr>
            <p:cNvSpPr txBox="1"/>
            <p:nvPr/>
          </p:nvSpPr>
          <p:spPr>
            <a:xfrm>
              <a:off x="8183441" y="3866866"/>
              <a:ext cx="1828800" cy="606335"/>
            </a:xfrm>
            <a:prstGeom prst="rect">
              <a:avLst/>
            </a:prstGeom>
            <a:noFill/>
          </p:spPr>
          <p:txBody>
            <a:bodyPr wrap="square" rtlCol="0">
              <a:spAutoFit/>
            </a:bodyPr>
            <a:lstStyle/>
            <a:p>
              <a:pPr defTabSz="890031" fontAlgn="auto">
                <a:spcBef>
                  <a:spcPts val="0"/>
                </a:spcBef>
                <a:spcAft>
                  <a:spcPts val="0"/>
                </a:spcAft>
                <a:defRPr/>
              </a:pPr>
              <a:r>
                <a:rPr lang="en-US" sz="1071" kern="0" dirty="0">
                  <a:solidFill>
                    <a:srgbClr val="124079"/>
                  </a:solidFill>
                  <a:latin typeface="Calibri" panose="020F0502020204030204" pitchFamily="34" charset="0"/>
                  <a:ea typeface="STKaiti"/>
                  <a:cs typeface="Calibri" panose="020F0502020204030204" pitchFamily="34" charset="0"/>
                </a:rPr>
                <a:t>“Readiness  </a:t>
              </a:r>
              <a:br>
                <a:rPr lang="en-US" sz="1071" kern="0" dirty="0">
                  <a:solidFill>
                    <a:srgbClr val="124079"/>
                  </a:solidFill>
                  <a:latin typeface="Calibri" panose="020F0502020204030204" pitchFamily="34" charset="0"/>
                  <a:ea typeface="STKaiti"/>
                  <a:cs typeface="Calibri" panose="020F0502020204030204" pitchFamily="34" charset="0"/>
                </a:rPr>
              </a:br>
              <a:r>
                <a:rPr lang="en-US" sz="1071" kern="0" dirty="0">
                  <a:solidFill>
                    <a:srgbClr val="124079"/>
                  </a:solidFill>
                  <a:latin typeface="Calibri" panose="020F0502020204030204" pitchFamily="34" charset="0"/>
                  <a:ea typeface="STKaiti"/>
                  <a:cs typeface="Calibri" panose="020F0502020204030204" pitchFamily="34" charset="0"/>
                </a:rPr>
                <a:t>to take over”</a:t>
              </a:r>
            </a:p>
          </p:txBody>
        </p:sp>
        <p:cxnSp>
          <p:nvCxnSpPr>
            <p:cNvPr id="331" name="Straight Connector 330">
              <a:extLst>
                <a:ext uri="{FF2B5EF4-FFF2-40B4-BE49-F238E27FC236}">
                  <a16:creationId xmlns:a16="http://schemas.microsoft.com/office/drawing/2014/main" id="{D4257B5F-2017-4461-A454-66B2D9AC8372}"/>
                </a:ext>
              </a:extLst>
            </p:cNvPr>
            <p:cNvCxnSpPr/>
            <p:nvPr/>
          </p:nvCxnSpPr>
          <p:spPr>
            <a:xfrm>
              <a:off x="6711559" y="1995382"/>
              <a:ext cx="0" cy="2006651"/>
            </a:xfrm>
            <a:prstGeom prst="line">
              <a:avLst/>
            </a:prstGeom>
            <a:noFill/>
            <a:ln w="6350" cap="flat" cmpd="sng" algn="ctr">
              <a:solidFill>
                <a:sysClr val="windowText" lastClr="000000">
                  <a:lumMod val="50000"/>
                  <a:lumOff val="50000"/>
                </a:sysClr>
              </a:solidFill>
              <a:prstDash val="solid"/>
              <a:miter lim="800000"/>
            </a:ln>
            <a:effectLst/>
          </p:spPr>
        </p:cxnSp>
        <p:cxnSp>
          <p:nvCxnSpPr>
            <p:cNvPr id="332" name="Straight Connector 331">
              <a:extLst>
                <a:ext uri="{FF2B5EF4-FFF2-40B4-BE49-F238E27FC236}">
                  <a16:creationId xmlns:a16="http://schemas.microsoft.com/office/drawing/2014/main" id="{930D35E7-0F61-4DE3-BFBA-81BCABF8D250}"/>
                </a:ext>
              </a:extLst>
            </p:cNvPr>
            <p:cNvCxnSpPr/>
            <p:nvPr/>
          </p:nvCxnSpPr>
          <p:spPr>
            <a:xfrm>
              <a:off x="8289374" y="1995382"/>
              <a:ext cx="0" cy="2006651"/>
            </a:xfrm>
            <a:prstGeom prst="line">
              <a:avLst/>
            </a:prstGeom>
            <a:noFill/>
            <a:ln w="6350" cap="flat" cmpd="sng" algn="ctr">
              <a:solidFill>
                <a:sysClr val="windowText" lastClr="000000">
                  <a:lumMod val="50000"/>
                  <a:lumOff val="50000"/>
                </a:sysClr>
              </a:solidFill>
              <a:prstDash val="solid"/>
              <a:miter lim="800000"/>
            </a:ln>
            <a:effectLst/>
          </p:spPr>
        </p:cxnSp>
        <p:sp>
          <p:nvSpPr>
            <p:cNvPr id="333" name="TextBox 332">
              <a:extLst>
                <a:ext uri="{FF2B5EF4-FFF2-40B4-BE49-F238E27FC236}">
                  <a16:creationId xmlns:a16="http://schemas.microsoft.com/office/drawing/2014/main" id="{1005F919-D8C1-4DA2-8181-CDA4800E70FA}"/>
                </a:ext>
              </a:extLst>
            </p:cNvPr>
            <p:cNvSpPr txBox="1"/>
            <p:nvPr/>
          </p:nvSpPr>
          <p:spPr>
            <a:xfrm>
              <a:off x="9767597" y="3251742"/>
              <a:ext cx="1828800" cy="649276"/>
            </a:xfrm>
            <a:prstGeom prst="rect">
              <a:avLst/>
            </a:prstGeom>
            <a:noFill/>
          </p:spPr>
          <p:txBody>
            <a:bodyPr wrap="square" rtlCol="0">
              <a:spAutoFit/>
            </a:bodyPr>
            <a:lstStyle/>
            <a:p>
              <a:pPr defTabSz="890031" fontAlgn="auto">
                <a:spcBef>
                  <a:spcPts val="0"/>
                </a:spcBef>
                <a:spcAft>
                  <a:spcPts val="0"/>
                </a:spcAft>
                <a:defRPr/>
              </a:pPr>
              <a:r>
                <a:rPr lang="en-US" sz="1168" b="1" kern="0" dirty="0">
                  <a:solidFill>
                    <a:srgbClr val="124079"/>
                  </a:solidFill>
                  <a:latin typeface="Calibri" panose="020F0502020204030204" pitchFamily="34" charset="0"/>
                  <a:ea typeface="STKaiti"/>
                  <a:cs typeface="Calibri" panose="020F0502020204030204" pitchFamily="34" charset="0"/>
                </a:rPr>
                <a:t>Ongoing</a:t>
              </a:r>
            </a:p>
            <a:p>
              <a:pPr defTabSz="890031" fontAlgn="auto">
                <a:spcBef>
                  <a:spcPts val="0"/>
                </a:spcBef>
                <a:spcAft>
                  <a:spcPts val="0"/>
                </a:spcAft>
                <a:defRPr/>
              </a:pPr>
              <a:r>
                <a:rPr lang="en-US" sz="1168" b="1" kern="0" dirty="0">
                  <a:solidFill>
                    <a:srgbClr val="124079"/>
                  </a:solidFill>
                  <a:latin typeface="Calibri" panose="020F0502020204030204" pitchFamily="34" charset="0"/>
                  <a:ea typeface="STKaiti"/>
                  <a:cs typeface="Calibri" panose="020F0502020204030204" pitchFamily="34" charset="0"/>
                </a:rPr>
                <a:t>Ownership</a:t>
              </a:r>
            </a:p>
          </p:txBody>
        </p:sp>
        <p:sp>
          <p:nvSpPr>
            <p:cNvPr id="334" name="TextBox 333">
              <a:extLst>
                <a:ext uri="{FF2B5EF4-FFF2-40B4-BE49-F238E27FC236}">
                  <a16:creationId xmlns:a16="http://schemas.microsoft.com/office/drawing/2014/main" id="{C7E51098-4D18-46AC-B45C-6F42B3E848AF}"/>
                </a:ext>
              </a:extLst>
            </p:cNvPr>
            <p:cNvSpPr txBox="1"/>
            <p:nvPr/>
          </p:nvSpPr>
          <p:spPr>
            <a:xfrm>
              <a:off x="9942894" y="3893896"/>
              <a:ext cx="1498483" cy="606335"/>
            </a:xfrm>
            <a:prstGeom prst="rect">
              <a:avLst/>
            </a:prstGeom>
            <a:noFill/>
          </p:spPr>
          <p:txBody>
            <a:bodyPr wrap="square" rtlCol="0">
              <a:spAutoFit/>
            </a:bodyPr>
            <a:lstStyle/>
            <a:p>
              <a:pPr defTabSz="890031" fontAlgn="auto">
                <a:spcBef>
                  <a:spcPts val="0"/>
                </a:spcBef>
                <a:spcAft>
                  <a:spcPts val="0"/>
                </a:spcAft>
                <a:defRPr/>
              </a:pPr>
              <a:r>
                <a:rPr lang="en-US" sz="1071" kern="0" dirty="0">
                  <a:solidFill>
                    <a:srgbClr val="124079"/>
                  </a:solidFill>
                  <a:latin typeface="Calibri" panose="020F0502020204030204" pitchFamily="34" charset="0"/>
                  <a:ea typeface="STKaiti"/>
                  <a:cs typeface="Calibri" panose="020F0502020204030204" pitchFamily="34" charset="0"/>
                </a:rPr>
                <a:t>“Continuous improvement”</a:t>
              </a:r>
            </a:p>
          </p:txBody>
        </p:sp>
        <p:pic>
          <p:nvPicPr>
            <p:cNvPr id="335" name="Picture 334">
              <a:extLst>
                <a:ext uri="{FF2B5EF4-FFF2-40B4-BE49-F238E27FC236}">
                  <a16:creationId xmlns:a16="http://schemas.microsoft.com/office/drawing/2014/main" id="{6DC3F044-7AA7-48BD-9660-3B27EAF170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4899" y="1980406"/>
              <a:ext cx="795511" cy="723225"/>
            </a:xfrm>
            <a:prstGeom prst="rect">
              <a:avLst/>
            </a:prstGeom>
          </p:spPr>
        </p:pic>
        <p:pic>
          <p:nvPicPr>
            <p:cNvPr id="336" name="Picture 335">
              <a:extLst>
                <a:ext uri="{FF2B5EF4-FFF2-40B4-BE49-F238E27FC236}">
                  <a16:creationId xmlns:a16="http://schemas.microsoft.com/office/drawing/2014/main" id="{89BE7054-F846-4C01-8646-69283A1C87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8032" y="1980406"/>
              <a:ext cx="795511" cy="723225"/>
            </a:xfrm>
            <a:prstGeom prst="rect">
              <a:avLst/>
            </a:prstGeom>
          </p:spPr>
        </p:pic>
        <p:pic>
          <p:nvPicPr>
            <p:cNvPr id="337" name="Picture 336">
              <a:extLst>
                <a:ext uri="{FF2B5EF4-FFF2-40B4-BE49-F238E27FC236}">
                  <a16:creationId xmlns:a16="http://schemas.microsoft.com/office/drawing/2014/main" id="{6D564FA8-151A-47E6-AD4B-55C54DF11D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1637" y="1800654"/>
              <a:ext cx="795511" cy="902977"/>
            </a:xfrm>
            <a:prstGeom prst="rect">
              <a:avLst/>
            </a:prstGeom>
          </p:spPr>
        </p:pic>
        <p:pic>
          <p:nvPicPr>
            <p:cNvPr id="338" name="Picture 337">
              <a:extLst>
                <a:ext uri="{FF2B5EF4-FFF2-40B4-BE49-F238E27FC236}">
                  <a16:creationId xmlns:a16="http://schemas.microsoft.com/office/drawing/2014/main" id="{5C0C95BE-692A-43E7-A546-135047F339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6967" y="2553818"/>
              <a:ext cx="795511" cy="723225"/>
            </a:xfrm>
            <a:prstGeom prst="rect">
              <a:avLst/>
            </a:prstGeom>
          </p:spPr>
        </p:pic>
      </p:grpSp>
      <p:sp>
        <p:nvSpPr>
          <p:cNvPr id="277" name="Rectangle 276">
            <a:extLst>
              <a:ext uri="{FF2B5EF4-FFF2-40B4-BE49-F238E27FC236}">
                <a16:creationId xmlns:a16="http://schemas.microsoft.com/office/drawing/2014/main" id="{3A1E38CF-6F13-4F60-A003-E37B506767C8}"/>
              </a:ext>
            </a:extLst>
          </p:cNvPr>
          <p:cNvSpPr/>
          <p:nvPr/>
        </p:nvSpPr>
        <p:spPr>
          <a:xfrm>
            <a:off x="10031282" y="3973233"/>
            <a:ext cx="1237368" cy="766235"/>
          </a:xfrm>
          <a:prstGeom prst="rect">
            <a:avLst/>
          </a:prstGeom>
          <a:solidFill>
            <a:srgbClr val="FEFDFD">
              <a:lumMod val="95000"/>
            </a:srgbClr>
          </a:solidFill>
        </p:spPr>
        <p:txBody>
          <a:bodyPr wrap="square">
            <a:spAutoFit/>
          </a:bodyPr>
          <a:lstStyle/>
          <a:p>
            <a:pPr marL="111251" indent="-111251" algn="l" defTabSz="889943" fontAlgn="auto">
              <a:spcBef>
                <a:spcPts val="0"/>
              </a:spcBef>
              <a:spcAft>
                <a:spcPts val="0"/>
              </a:spcAft>
              <a:buClr>
                <a:srgbClr val="0070C0"/>
              </a:buClr>
              <a:buFont typeface="Wingdings" pitchFamily="2" charset="2"/>
              <a:buChar char="§"/>
              <a:defRPr/>
            </a:pPr>
            <a:r>
              <a:rPr lang="en-US" sz="876" kern="0" dirty="0">
                <a:solidFill>
                  <a:srgbClr val="000000"/>
                </a:solidFill>
                <a:latin typeface="Calibri"/>
                <a:ea typeface="STKaiti"/>
              </a:rPr>
              <a:t>Multiple levels of certification, Q&amp;A</a:t>
            </a:r>
          </a:p>
          <a:p>
            <a:pPr marL="111251" indent="-111251" algn="l" defTabSz="889943" fontAlgn="auto">
              <a:spcBef>
                <a:spcPts val="0"/>
              </a:spcBef>
              <a:spcAft>
                <a:spcPts val="0"/>
              </a:spcAft>
              <a:buClr>
                <a:srgbClr val="0070C0"/>
              </a:buClr>
              <a:buFont typeface="Wingdings" pitchFamily="2" charset="2"/>
              <a:buChar char="§"/>
              <a:defRPr/>
            </a:pPr>
            <a:r>
              <a:rPr lang="en-US" sz="876" kern="0" dirty="0">
                <a:solidFill>
                  <a:srgbClr val="000000"/>
                </a:solidFill>
                <a:latin typeface="Calibri"/>
                <a:ea typeface="STKaiti"/>
              </a:rPr>
              <a:t>KCD Sign-off</a:t>
            </a:r>
          </a:p>
          <a:p>
            <a:pPr marL="111251" indent="-111251" algn="l" defTabSz="889943" fontAlgn="auto">
              <a:spcBef>
                <a:spcPts val="0"/>
              </a:spcBef>
              <a:spcAft>
                <a:spcPts val="0"/>
              </a:spcAft>
              <a:buClr>
                <a:srgbClr val="0070C0"/>
              </a:buClr>
              <a:buFont typeface="Wingdings" pitchFamily="2" charset="2"/>
              <a:buChar char="§"/>
              <a:defRPr/>
            </a:pPr>
            <a:r>
              <a:rPr lang="en-US" sz="876" kern="0" dirty="0">
                <a:solidFill>
                  <a:srgbClr val="000000"/>
                </a:solidFill>
                <a:latin typeface="Calibri"/>
                <a:ea typeface="STKaiti"/>
              </a:rPr>
              <a:t>Scorecard-based Evaluation</a:t>
            </a:r>
          </a:p>
        </p:txBody>
      </p:sp>
      <p:sp>
        <p:nvSpPr>
          <p:cNvPr id="278" name="Rectangle 277">
            <a:extLst>
              <a:ext uri="{FF2B5EF4-FFF2-40B4-BE49-F238E27FC236}">
                <a16:creationId xmlns:a16="http://schemas.microsoft.com/office/drawing/2014/main" id="{5B93C52E-F18A-4A74-91BD-21388612B826}"/>
              </a:ext>
            </a:extLst>
          </p:cNvPr>
          <p:cNvSpPr/>
          <p:nvPr/>
        </p:nvSpPr>
        <p:spPr bwMode="auto">
          <a:xfrm>
            <a:off x="5153445" y="4107231"/>
            <a:ext cx="1573314" cy="591402"/>
          </a:xfrm>
          <a:prstGeom prst="rect">
            <a:avLst/>
          </a:prstGeom>
          <a:solidFill>
            <a:srgbClr val="124079">
              <a:lumMod val="20000"/>
              <a:lumOff val="80000"/>
            </a:srgbClr>
          </a:solidFill>
          <a:ln w="6350" cap="flat" cmpd="sng" algn="ctr">
            <a:noFill/>
            <a:prstDash val="solid"/>
            <a:round/>
            <a:headEnd type="none" w="med" len="med"/>
            <a:tailEnd type="none" w="med" len="med"/>
          </a:ln>
          <a:effectLst/>
        </p:spPr>
        <p:txBody>
          <a:bodyPr vert="horz" wrap="none" lIns="89006" tIns="44503" rIns="89006" bIns="44503" numCol="1" rtlCol="0" anchor="ctr" anchorCtr="0" compatLnSpc="1">
            <a:prstTxWarp prst="textNoShape">
              <a:avLst/>
            </a:prstTxWarp>
          </a:bodyPr>
          <a:lstStyle/>
          <a:p>
            <a:pPr defTabSz="890031">
              <a:defRPr/>
            </a:pPr>
            <a:endParaRPr lang="en-IN" sz="1168" kern="0" dirty="0">
              <a:solidFill>
                <a:srgbClr val="7C7C7C"/>
              </a:solidFill>
              <a:latin typeface="Calibri"/>
              <a:ea typeface="STKaiti"/>
            </a:endParaRPr>
          </a:p>
        </p:txBody>
      </p:sp>
      <p:sp>
        <p:nvSpPr>
          <p:cNvPr id="279" name="TextBox 278">
            <a:extLst>
              <a:ext uri="{FF2B5EF4-FFF2-40B4-BE49-F238E27FC236}">
                <a16:creationId xmlns:a16="http://schemas.microsoft.com/office/drawing/2014/main" id="{713D7DE1-C8E2-49F9-8845-9D52597FD262}"/>
              </a:ext>
            </a:extLst>
          </p:cNvPr>
          <p:cNvSpPr txBox="1"/>
          <p:nvPr/>
        </p:nvSpPr>
        <p:spPr>
          <a:xfrm>
            <a:off x="5262247" y="4161825"/>
            <a:ext cx="1412916" cy="539035"/>
          </a:xfrm>
          <a:prstGeom prst="rect">
            <a:avLst/>
          </a:prstGeom>
          <a:noFill/>
        </p:spPr>
        <p:txBody>
          <a:bodyPr wrap="square" lIns="88998" tIns="44502" rIns="88998" bIns="44502" rtlCol="0">
            <a:spAutoFit/>
          </a:bodyPr>
          <a:lstStyle/>
          <a:p>
            <a:pPr defTabSz="889943" fontAlgn="auto">
              <a:spcBef>
                <a:spcPts val="0"/>
              </a:spcBef>
              <a:spcAft>
                <a:spcPts val="0"/>
              </a:spcAft>
              <a:defRPr/>
            </a:pPr>
            <a:r>
              <a:rPr lang="en-US" sz="973" b="1" kern="0" dirty="0">
                <a:solidFill>
                  <a:srgbClr val="FEFDFD">
                    <a:lumMod val="10000"/>
                  </a:srgbClr>
                </a:solidFill>
                <a:latin typeface="Calibri"/>
                <a:ea typeface="STKaiti"/>
              </a:rPr>
              <a:t>Level 1 Certification </a:t>
            </a:r>
          </a:p>
          <a:p>
            <a:pPr defTabSz="889943" fontAlgn="auto">
              <a:spcBef>
                <a:spcPts val="0"/>
              </a:spcBef>
              <a:spcAft>
                <a:spcPts val="0"/>
              </a:spcAft>
              <a:defRPr/>
            </a:pPr>
            <a:r>
              <a:rPr lang="en-US" sz="973" b="1" kern="0" dirty="0">
                <a:solidFill>
                  <a:srgbClr val="FEFDFD">
                    <a:lumMod val="10000"/>
                  </a:srgbClr>
                </a:solidFill>
                <a:latin typeface="Calibri"/>
                <a:ea typeface="STKaiti"/>
              </a:rPr>
              <a:t>“Ready for </a:t>
            </a:r>
          </a:p>
          <a:p>
            <a:pPr defTabSz="889943" fontAlgn="auto">
              <a:spcBef>
                <a:spcPts val="0"/>
              </a:spcBef>
              <a:spcAft>
                <a:spcPts val="0"/>
              </a:spcAft>
              <a:defRPr/>
            </a:pPr>
            <a:r>
              <a:rPr lang="en-US" sz="973" b="1" kern="0" dirty="0">
                <a:solidFill>
                  <a:srgbClr val="FEFDFD">
                    <a:lumMod val="10000"/>
                  </a:srgbClr>
                </a:solidFill>
                <a:latin typeface="Calibri"/>
                <a:ea typeface="STKaiti"/>
              </a:rPr>
              <a:t>Knowledge Acquisition”</a:t>
            </a:r>
          </a:p>
        </p:txBody>
      </p:sp>
      <p:grpSp>
        <p:nvGrpSpPr>
          <p:cNvPr id="280" name="Group 279">
            <a:extLst>
              <a:ext uri="{FF2B5EF4-FFF2-40B4-BE49-F238E27FC236}">
                <a16:creationId xmlns:a16="http://schemas.microsoft.com/office/drawing/2014/main" id="{A307DE85-F0E0-4FB5-8B04-A884DCCAD9A3}"/>
              </a:ext>
            </a:extLst>
          </p:cNvPr>
          <p:cNvGrpSpPr/>
          <p:nvPr/>
        </p:nvGrpSpPr>
        <p:grpSpPr>
          <a:xfrm>
            <a:off x="6711491" y="4107228"/>
            <a:ext cx="1716881" cy="602456"/>
            <a:chOff x="4365619" y="4389876"/>
            <a:chExt cx="2243408" cy="760444"/>
          </a:xfrm>
        </p:grpSpPr>
        <p:sp>
          <p:nvSpPr>
            <p:cNvPr id="304" name="Rectangle 303">
              <a:extLst>
                <a:ext uri="{FF2B5EF4-FFF2-40B4-BE49-F238E27FC236}">
                  <a16:creationId xmlns:a16="http://schemas.microsoft.com/office/drawing/2014/main" id="{D5051929-9D21-4BA2-B5AB-554630EC72FB}"/>
                </a:ext>
              </a:extLst>
            </p:cNvPr>
            <p:cNvSpPr/>
            <p:nvPr/>
          </p:nvSpPr>
          <p:spPr bwMode="auto">
            <a:xfrm>
              <a:off x="4547949" y="4389876"/>
              <a:ext cx="1898503" cy="760444"/>
            </a:xfrm>
            <a:prstGeom prst="rect">
              <a:avLst/>
            </a:prstGeom>
            <a:solidFill>
              <a:srgbClr val="124079">
                <a:lumMod val="20000"/>
                <a:lumOff val="80000"/>
              </a:srgbClr>
            </a:solidFill>
            <a:ln w="6350" cap="flat" cmpd="sng" algn="ctr">
              <a:noFill/>
              <a:prstDash val="solid"/>
              <a:round/>
              <a:headEnd type="none" w="med" len="med"/>
              <a:tailEnd type="none" w="med" len="med"/>
            </a:ln>
            <a:effectLst/>
          </p:spPr>
          <p:txBody>
            <a:bodyPr vert="horz" wrap="none" lIns="89006" tIns="44503" rIns="89006" bIns="44503" numCol="1" rtlCol="0" anchor="ctr" anchorCtr="0" compatLnSpc="1">
              <a:prstTxWarp prst="textNoShape">
                <a:avLst/>
              </a:prstTxWarp>
            </a:bodyPr>
            <a:lstStyle/>
            <a:p>
              <a:pPr defTabSz="890031">
                <a:defRPr/>
              </a:pPr>
              <a:endParaRPr lang="en-IN" sz="1168" kern="0" dirty="0">
                <a:solidFill>
                  <a:srgbClr val="7C7C7C"/>
                </a:solidFill>
                <a:latin typeface="Calibri"/>
                <a:ea typeface="STKaiti"/>
              </a:endParaRPr>
            </a:p>
          </p:txBody>
        </p:sp>
        <p:sp>
          <p:nvSpPr>
            <p:cNvPr id="305" name="TextBox 304">
              <a:extLst>
                <a:ext uri="{FF2B5EF4-FFF2-40B4-BE49-F238E27FC236}">
                  <a16:creationId xmlns:a16="http://schemas.microsoft.com/office/drawing/2014/main" id="{1AC1BCCE-CB65-4DAB-9533-5512C18AD3BF}"/>
                </a:ext>
              </a:extLst>
            </p:cNvPr>
            <p:cNvSpPr txBox="1"/>
            <p:nvPr/>
          </p:nvSpPr>
          <p:spPr>
            <a:xfrm>
              <a:off x="4365619" y="4446989"/>
              <a:ext cx="2243408" cy="680391"/>
            </a:xfrm>
            <a:prstGeom prst="rect">
              <a:avLst/>
            </a:prstGeom>
            <a:noFill/>
          </p:spPr>
          <p:txBody>
            <a:bodyPr wrap="square" lIns="88998" tIns="44502" rIns="88998" bIns="44502" rtlCol="0">
              <a:spAutoFit/>
            </a:bodyPr>
            <a:lstStyle>
              <a:defPPr>
                <a:defRPr lang="en-US"/>
              </a:defPPr>
              <a:lvl1pPr algn="ctr">
                <a:defRPr sz="1000">
                  <a:solidFill>
                    <a:srgbClr val="002060"/>
                  </a:solidFill>
                  <a:latin typeface="Lucida Sans" pitchFamily="34" charset="0"/>
                </a:defRPr>
              </a:lvl1pPr>
            </a:lstStyle>
            <a:p>
              <a:pPr defTabSz="889943" fontAlgn="auto">
                <a:spcBef>
                  <a:spcPts val="0"/>
                </a:spcBef>
                <a:spcAft>
                  <a:spcPts val="0"/>
                </a:spcAft>
                <a:defRPr/>
              </a:pPr>
              <a:r>
                <a:rPr lang="en-US" sz="973" b="1" kern="0" dirty="0">
                  <a:solidFill>
                    <a:srgbClr val="FEFDFD">
                      <a:lumMod val="10000"/>
                    </a:srgbClr>
                  </a:solidFill>
                  <a:latin typeface="Calibri"/>
                  <a:ea typeface="STKaiti"/>
                </a:rPr>
                <a:t>Level 2 Certification </a:t>
              </a:r>
            </a:p>
            <a:p>
              <a:pPr defTabSz="889943" fontAlgn="auto">
                <a:spcBef>
                  <a:spcPts val="0"/>
                </a:spcBef>
                <a:spcAft>
                  <a:spcPts val="0"/>
                </a:spcAft>
                <a:defRPr/>
              </a:pPr>
              <a:r>
                <a:rPr lang="en-US" sz="973" b="1" kern="0" dirty="0">
                  <a:solidFill>
                    <a:srgbClr val="FEFDFD">
                      <a:lumMod val="10000"/>
                    </a:srgbClr>
                  </a:solidFill>
                  <a:latin typeface="Calibri"/>
                  <a:ea typeface="STKaiti"/>
                </a:rPr>
                <a:t>“Ready for Shadowing &amp; reverse shadowing”</a:t>
              </a:r>
            </a:p>
          </p:txBody>
        </p:sp>
      </p:grpSp>
      <p:grpSp>
        <p:nvGrpSpPr>
          <p:cNvPr id="281" name="Group 280">
            <a:extLst>
              <a:ext uri="{FF2B5EF4-FFF2-40B4-BE49-F238E27FC236}">
                <a16:creationId xmlns:a16="http://schemas.microsoft.com/office/drawing/2014/main" id="{05F912B9-F429-4ABD-AD0B-CEB5A46C8ADE}"/>
              </a:ext>
            </a:extLst>
          </p:cNvPr>
          <p:cNvGrpSpPr/>
          <p:nvPr/>
        </p:nvGrpSpPr>
        <p:grpSpPr>
          <a:xfrm>
            <a:off x="8414700" y="4118482"/>
            <a:ext cx="1456914" cy="591205"/>
            <a:chOff x="9835068" y="4351893"/>
            <a:chExt cx="1761328" cy="746242"/>
          </a:xfrm>
        </p:grpSpPr>
        <p:sp>
          <p:nvSpPr>
            <p:cNvPr id="302" name="Rectangle 301">
              <a:extLst>
                <a:ext uri="{FF2B5EF4-FFF2-40B4-BE49-F238E27FC236}">
                  <a16:creationId xmlns:a16="http://schemas.microsoft.com/office/drawing/2014/main" id="{E65F11D4-03CB-483B-A0EA-D1C290AF6AFD}"/>
                </a:ext>
              </a:extLst>
            </p:cNvPr>
            <p:cNvSpPr/>
            <p:nvPr/>
          </p:nvSpPr>
          <p:spPr bwMode="auto">
            <a:xfrm>
              <a:off x="9835068" y="4351893"/>
              <a:ext cx="1761328" cy="746242"/>
            </a:xfrm>
            <a:prstGeom prst="rect">
              <a:avLst/>
            </a:prstGeom>
            <a:solidFill>
              <a:srgbClr val="124079">
                <a:lumMod val="20000"/>
                <a:lumOff val="80000"/>
              </a:srgbClr>
            </a:solidFill>
            <a:ln w="6350" cap="flat" cmpd="sng" algn="ctr">
              <a:noFill/>
              <a:prstDash val="solid"/>
              <a:round/>
              <a:headEnd type="none" w="med" len="med"/>
              <a:tailEnd type="none" w="med" len="med"/>
            </a:ln>
            <a:effectLst/>
          </p:spPr>
          <p:txBody>
            <a:bodyPr vert="horz" wrap="none" lIns="89006" tIns="44503" rIns="89006" bIns="44503" numCol="1" rtlCol="0" anchor="ctr" anchorCtr="0" compatLnSpc="1">
              <a:prstTxWarp prst="textNoShape">
                <a:avLst/>
              </a:prstTxWarp>
            </a:bodyPr>
            <a:lstStyle/>
            <a:p>
              <a:pPr defTabSz="890031">
                <a:defRPr/>
              </a:pPr>
              <a:endParaRPr lang="en-IN" sz="1168" kern="0" dirty="0">
                <a:solidFill>
                  <a:srgbClr val="7C7C7C"/>
                </a:solidFill>
                <a:latin typeface="Calibri"/>
                <a:ea typeface="STKaiti"/>
              </a:endParaRPr>
            </a:p>
          </p:txBody>
        </p:sp>
        <p:sp>
          <p:nvSpPr>
            <p:cNvPr id="303" name="TextBox 302">
              <a:extLst>
                <a:ext uri="{FF2B5EF4-FFF2-40B4-BE49-F238E27FC236}">
                  <a16:creationId xmlns:a16="http://schemas.microsoft.com/office/drawing/2014/main" id="{FFA66984-CD03-4D8E-AAC4-27B3412BF70F}"/>
                </a:ext>
              </a:extLst>
            </p:cNvPr>
            <p:cNvSpPr txBox="1"/>
            <p:nvPr/>
          </p:nvSpPr>
          <p:spPr>
            <a:xfrm>
              <a:off x="9926568" y="4407827"/>
              <a:ext cx="1550935" cy="680391"/>
            </a:xfrm>
            <a:prstGeom prst="rect">
              <a:avLst/>
            </a:prstGeom>
            <a:noFill/>
          </p:spPr>
          <p:txBody>
            <a:bodyPr wrap="square" lIns="88998" tIns="44502" rIns="88998" bIns="44502" rtlCol="0">
              <a:spAutoFit/>
            </a:bodyPr>
            <a:lstStyle/>
            <a:p>
              <a:pPr defTabSz="889943" fontAlgn="auto">
                <a:spcBef>
                  <a:spcPts val="0"/>
                </a:spcBef>
                <a:spcAft>
                  <a:spcPts val="0"/>
                </a:spcAft>
                <a:defRPr/>
              </a:pPr>
              <a:r>
                <a:rPr lang="en-US" sz="973" b="1" kern="0" dirty="0">
                  <a:solidFill>
                    <a:srgbClr val="FEFDFD">
                      <a:lumMod val="10000"/>
                    </a:srgbClr>
                  </a:solidFill>
                  <a:latin typeface="Calibri"/>
                  <a:ea typeface="STKaiti"/>
                </a:rPr>
                <a:t>Level 3 Certification </a:t>
              </a:r>
            </a:p>
            <a:p>
              <a:pPr defTabSz="889943" fontAlgn="auto">
                <a:spcBef>
                  <a:spcPts val="0"/>
                </a:spcBef>
                <a:spcAft>
                  <a:spcPts val="0"/>
                </a:spcAft>
                <a:defRPr/>
              </a:pPr>
              <a:r>
                <a:rPr lang="en-US" sz="973" b="1" kern="0" dirty="0">
                  <a:solidFill>
                    <a:srgbClr val="FEFDFD">
                      <a:lumMod val="10000"/>
                    </a:srgbClr>
                  </a:solidFill>
                  <a:latin typeface="Calibri"/>
                  <a:ea typeface="STKaiti"/>
                </a:rPr>
                <a:t>“Ready for </a:t>
              </a:r>
            </a:p>
            <a:p>
              <a:pPr defTabSz="889943" fontAlgn="auto">
                <a:spcBef>
                  <a:spcPts val="0"/>
                </a:spcBef>
                <a:spcAft>
                  <a:spcPts val="0"/>
                </a:spcAft>
                <a:defRPr/>
              </a:pPr>
              <a:r>
                <a:rPr lang="en-US" sz="973" b="1" kern="0" dirty="0">
                  <a:solidFill>
                    <a:srgbClr val="FEFDFD">
                      <a:lumMod val="10000"/>
                    </a:srgbClr>
                  </a:solidFill>
                  <a:latin typeface="Calibri"/>
                  <a:ea typeface="STKaiti"/>
                </a:rPr>
                <a:t>Calibration”</a:t>
              </a:r>
            </a:p>
          </p:txBody>
        </p:sp>
      </p:grpSp>
      <p:sp>
        <p:nvSpPr>
          <p:cNvPr id="282" name="Right Arrow 674">
            <a:extLst>
              <a:ext uri="{FF2B5EF4-FFF2-40B4-BE49-F238E27FC236}">
                <a16:creationId xmlns:a16="http://schemas.microsoft.com/office/drawing/2014/main" id="{74E4662A-EBC8-40A8-BABC-192F89D8EC98}"/>
              </a:ext>
            </a:extLst>
          </p:cNvPr>
          <p:cNvSpPr/>
          <p:nvPr/>
        </p:nvSpPr>
        <p:spPr>
          <a:xfrm rot="16200000">
            <a:off x="8982822" y="3878992"/>
            <a:ext cx="202473" cy="299911"/>
          </a:xfrm>
          <a:prstGeom prst="rightArrow">
            <a:avLst/>
          </a:prstGeom>
          <a:solidFill>
            <a:srgbClr val="FDC742"/>
          </a:solidFill>
          <a:ln w="25400" cap="flat" cmpd="sng" algn="ctr">
            <a:noFill/>
            <a:prstDash val="solid"/>
          </a:ln>
          <a:effectLst/>
        </p:spPr>
        <p:txBody>
          <a:bodyPr rtlCol="0" anchor="ctr"/>
          <a:lstStyle/>
          <a:p>
            <a:pPr defTabSz="889943" fontAlgn="auto">
              <a:spcBef>
                <a:spcPts val="0"/>
              </a:spcBef>
              <a:spcAft>
                <a:spcPts val="0"/>
              </a:spcAft>
              <a:defRPr/>
            </a:pPr>
            <a:endParaRPr lang="en-US" sz="2073" kern="0" dirty="0">
              <a:solidFill>
                <a:srgbClr val="FEFDFD"/>
              </a:solidFill>
              <a:latin typeface="Calibri"/>
              <a:ea typeface="STKaiti"/>
            </a:endParaRPr>
          </a:p>
        </p:txBody>
      </p:sp>
      <p:grpSp>
        <p:nvGrpSpPr>
          <p:cNvPr id="283" name="Group 282">
            <a:extLst>
              <a:ext uri="{FF2B5EF4-FFF2-40B4-BE49-F238E27FC236}">
                <a16:creationId xmlns:a16="http://schemas.microsoft.com/office/drawing/2014/main" id="{C3573F66-BBFD-4FEF-A3B6-489889368C6B}"/>
              </a:ext>
            </a:extLst>
          </p:cNvPr>
          <p:cNvGrpSpPr/>
          <p:nvPr/>
        </p:nvGrpSpPr>
        <p:grpSpPr>
          <a:xfrm>
            <a:off x="3852202" y="3915733"/>
            <a:ext cx="1870737" cy="329682"/>
            <a:chOff x="515560" y="5504195"/>
            <a:chExt cx="2166379" cy="448663"/>
          </a:xfrm>
        </p:grpSpPr>
        <p:sp>
          <p:nvSpPr>
            <p:cNvPr id="299" name="TextBox 298">
              <a:extLst>
                <a:ext uri="{FF2B5EF4-FFF2-40B4-BE49-F238E27FC236}">
                  <a16:creationId xmlns:a16="http://schemas.microsoft.com/office/drawing/2014/main" id="{CAC95808-F8D4-4707-9239-9ACA881F6284}"/>
                </a:ext>
              </a:extLst>
            </p:cNvPr>
            <p:cNvSpPr txBox="1"/>
            <p:nvPr/>
          </p:nvSpPr>
          <p:spPr>
            <a:xfrm>
              <a:off x="691923" y="5504195"/>
              <a:ext cx="1773370" cy="448663"/>
            </a:xfrm>
            <a:prstGeom prst="rect">
              <a:avLst/>
            </a:prstGeom>
            <a:noFill/>
          </p:spPr>
          <p:txBody>
            <a:bodyPr wrap="square" lIns="88998" tIns="44502" rIns="88998" bIns="44502" rtlCol="0">
              <a:spAutoFit/>
            </a:bodyPr>
            <a:lstStyle/>
            <a:p>
              <a:pPr defTabSz="889943" fontAlgn="auto">
                <a:spcBef>
                  <a:spcPts val="0"/>
                </a:spcBef>
                <a:spcAft>
                  <a:spcPts val="0"/>
                </a:spcAft>
                <a:defRPr/>
              </a:pPr>
              <a:r>
                <a:rPr lang="en-US" sz="779" kern="0" dirty="0">
                  <a:solidFill>
                    <a:srgbClr val="7C7C7C">
                      <a:lumMod val="50000"/>
                    </a:srgbClr>
                  </a:solidFill>
                  <a:latin typeface="Calibri"/>
                  <a:ea typeface="STKaiti"/>
                </a:rPr>
                <a:t>Knowledge Transition </a:t>
              </a:r>
            </a:p>
            <a:p>
              <a:pPr defTabSz="889943" fontAlgn="auto">
                <a:spcBef>
                  <a:spcPts val="0"/>
                </a:spcBef>
                <a:spcAft>
                  <a:spcPts val="0"/>
                </a:spcAft>
                <a:defRPr/>
              </a:pPr>
              <a:r>
                <a:rPr lang="en-US" sz="779" kern="0" dirty="0">
                  <a:solidFill>
                    <a:srgbClr val="7C7C7C">
                      <a:lumMod val="50000"/>
                    </a:srgbClr>
                  </a:solidFill>
                  <a:latin typeface="Calibri"/>
                  <a:ea typeface="STKaiti"/>
                </a:rPr>
                <a:t>Exit Checkpoints</a:t>
              </a:r>
            </a:p>
          </p:txBody>
        </p:sp>
        <p:sp>
          <p:nvSpPr>
            <p:cNvPr id="300" name="Right Arrow 680">
              <a:extLst>
                <a:ext uri="{FF2B5EF4-FFF2-40B4-BE49-F238E27FC236}">
                  <a16:creationId xmlns:a16="http://schemas.microsoft.com/office/drawing/2014/main" id="{1BCBCD7E-67DC-45D1-A9FE-0D4865F01912}"/>
                </a:ext>
              </a:extLst>
            </p:cNvPr>
            <p:cNvSpPr/>
            <p:nvPr/>
          </p:nvSpPr>
          <p:spPr>
            <a:xfrm>
              <a:off x="2245823" y="5616052"/>
              <a:ext cx="436116" cy="95961"/>
            </a:xfrm>
            <a:prstGeom prst="rightArrow">
              <a:avLst/>
            </a:prstGeom>
            <a:solidFill>
              <a:srgbClr val="7C7C7C"/>
            </a:solidFill>
            <a:ln w="25400" cap="flat" cmpd="sng" algn="ctr">
              <a:noFill/>
              <a:prstDash val="solid"/>
            </a:ln>
            <a:effectLst/>
          </p:spPr>
          <p:txBody>
            <a:bodyPr rtlCol="0" anchor="ctr"/>
            <a:lstStyle/>
            <a:p>
              <a:pPr defTabSz="889943" fontAlgn="auto">
                <a:spcBef>
                  <a:spcPts val="0"/>
                </a:spcBef>
                <a:spcAft>
                  <a:spcPts val="0"/>
                </a:spcAft>
                <a:defRPr/>
              </a:pPr>
              <a:endParaRPr lang="en-US" sz="2073" kern="0" dirty="0">
                <a:solidFill>
                  <a:srgbClr val="FEFDFD"/>
                </a:solidFill>
                <a:latin typeface="Calibri"/>
                <a:ea typeface="STKaiti"/>
              </a:endParaRPr>
            </a:p>
          </p:txBody>
        </p:sp>
        <p:sp>
          <p:nvSpPr>
            <p:cNvPr id="301" name="Right Arrow 681">
              <a:extLst>
                <a:ext uri="{FF2B5EF4-FFF2-40B4-BE49-F238E27FC236}">
                  <a16:creationId xmlns:a16="http://schemas.microsoft.com/office/drawing/2014/main" id="{A29FC358-7022-44A7-BCCA-FF25098997C7}"/>
                </a:ext>
              </a:extLst>
            </p:cNvPr>
            <p:cNvSpPr/>
            <p:nvPr/>
          </p:nvSpPr>
          <p:spPr>
            <a:xfrm flipH="1">
              <a:off x="515560" y="5616052"/>
              <a:ext cx="436116" cy="95961"/>
            </a:xfrm>
            <a:prstGeom prst="rightArrow">
              <a:avLst/>
            </a:prstGeom>
            <a:solidFill>
              <a:srgbClr val="7C7C7C"/>
            </a:solidFill>
            <a:ln w="25400" cap="flat" cmpd="sng" algn="ctr">
              <a:noFill/>
              <a:prstDash val="solid"/>
            </a:ln>
            <a:effectLst/>
          </p:spPr>
          <p:txBody>
            <a:bodyPr rtlCol="0" anchor="ctr"/>
            <a:lstStyle/>
            <a:p>
              <a:pPr defTabSz="889943" fontAlgn="auto">
                <a:spcBef>
                  <a:spcPts val="0"/>
                </a:spcBef>
                <a:spcAft>
                  <a:spcPts val="0"/>
                </a:spcAft>
                <a:defRPr/>
              </a:pPr>
              <a:endParaRPr lang="en-US" sz="2073" kern="0" dirty="0">
                <a:solidFill>
                  <a:srgbClr val="FEFDFD"/>
                </a:solidFill>
                <a:latin typeface="Calibri"/>
                <a:ea typeface="STKaiti"/>
              </a:endParaRPr>
            </a:p>
          </p:txBody>
        </p:sp>
      </p:grpSp>
      <p:sp>
        <p:nvSpPr>
          <p:cNvPr id="284" name="Right Arrow 674">
            <a:extLst>
              <a:ext uri="{FF2B5EF4-FFF2-40B4-BE49-F238E27FC236}">
                <a16:creationId xmlns:a16="http://schemas.microsoft.com/office/drawing/2014/main" id="{AA92F501-DFE1-47CD-A892-218D1050FCBB}"/>
              </a:ext>
            </a:extLst>
          </p:cNvPr>
          <p:cNvSpPr/>
          <p:nvPr/>
        </p:nvSpPr>
        <p:spPr>
          <a:xfrm rot="16200000">
            <a:off x="7381602" y="3878992"/>
            <a:ext cx="202473" cy="299911"/>
          </a:xfrm>
          <a:prstGeom prst="rightArrow">
            <a:avLst/>
          </a:prstGeom>
          <a:solidFill>
            <a:srgbClr val="FDC742"/>
          </a:solidFill>
          <a:ln w="25400" cap="flat" cmpd="sng" algn="ctr">
            <a:noFill/>
            <a:prstDash val="solid"/>
          </a:ln>
          <a:effectLst/>
        </p:spPr>
        <p:txBody>
          <a:bodyPr rtlCol="0" anchor="ctr"/>
          <a:lstStyle/>
          <a:p>
            <a:pPr defTabSz="889943" fontAlgn="auto">
              <a:spcBef>
                <a:spcPts val="0"/>
              </a:spcBef>
              <a:spcAft>
                <a:spcPts val="0"/>
              </a:spcAft>
              <a:defRPr/>
            </a:pPr>
            <a:endParaRPr lang="en-US" sz="2073" kern="0" dirty="0">
              <a:solidFill>
                <a:srgbClr val="FEFDFD"/>
              </a:solidFill>
              <a:latin typeface="Calibri"/>
              <a:ea typeface="STKaiti"/>
            </a:endParaRPr>
          </a:p>
        </p:txBody>
      </p:sp>
      <p:sp>
        <p:nvSpPr>
          <p:cNvPr id="285" name="Right Arrow 674">
            <a:extLst>
              <a:ext uri="{FF2B5EF4-FFF2-40B4-BE49-F238E27FC236}">
                <a16:creationId xmlns:a16="http://schemas.microsoft.com/office/drawing/2014/main" id="{936537F0-D5A5-41EA-922A-AD4B402C721F}"/>
              </a:ext>
            </a:extLst>
          </p:cNvPr>
          <p:cNvSpPr/>
          <p:nvPr/>
        </p:nvSpPr>
        <p:spPr>
          <a:xfrm rot="16200000">
            <a:off x="3630158" y="3876665"/>
            <a:ext cx="202473" cy="299911"/>
          </a:xfrm>
          <a:prstGeom prst="rightArrow">
            <a:avLst/>
          </a:prstGeom>
          <a:solidFill>
            <a:srgbClr val="FDC742"/>
          </a:solidFill>
          <a:ln w="25400" cap="flat" cmpd="sng" algn="ctr">
            <a:noFill/>
            <a:prstDash val="solid"/>
          </a:ln>
          <a:effectLst/>
        </p:spPr>
        <p:txBody>
          <a:bodyPr rtlCol="0" anchor="ctr"/>
          <a:lstStyle/>
          <a:p>
            <a:pPr defTabSz="889943" fontAlgn="auto">
              <a:spcBef>
                <a:spcPts val="0"/>
              </a:spcBef>
              <a:spcAft>
                <a:spcPts val="0"/>
              </a:spcAft>
              <a:defRPr/>
            </a:pPr>
            <a:endParaRPr lang="en-US" sz="2073" kern="0" dirty="0">
              <a:solidFill>
                <a:srgbClr val="FEFDFD"/>
              </a:solidFill>
              <a:latin typeface="Calibri"/>
              <a:ea typeface="STKaiti"/>
            </a:endParaRPr>
          </a:p>
        </p:txBody>
      </p:sp>
      <p:grpSp>
        <p:nvGrpSpPr>
          <p:cNvPr id="286" name="Group 285">
            <a:extLst>
              <a:ext uri="{FF2B5EF4-FFF2-40B4-BE49-F238E27FC236}">
                <a16:creationId xmlns:a16="http://schemas.microsoft.com/office/drawing/2014/main" id="{B4C6DE68-A1F7-49A1-9A1E-ACB702807C6D}"/>
              </a:ext>
            </a:extLst>
          </p:cNvPr>
          <p:cNvGrpSpPr/>
          <p:nvPr/>
        </p:nvGrpSpPr>
        <p:grpSpPr>
          <a:xfrm>
            <a:off x="3143593" y="4107232"/>
            <a:ext cx="1124575" cy="591402"/>
            <a:chOff x="2754252" y="4320874"/>
            <a:chExt cx="1155330" cy="746492"/>
          </a:xfrm>
        </p:grpSpPr>
        <p:sp>
          <p:nvSpPr>
            <p:cNvPr id="297" name="Rectangle 296">
              <a:extLst>
                <a:ext uri="{FF2B5EF4-FFF2-40B4-BE49-F238E27FC236}">
                  <a16:creationId xmlns:a16="http://schemas.microsoft.com/office/drawing/2014/main" id="{6C5D2CF5-2A79-400D-B772-330CB0691CEE}"/>
                </a:ext>
              </a:extLst>
            </p:cNvPr>
            <p:cNvSpPr/>
            <p:nvPr/>
          </p:nvSpPr>
          <p:spPr bwMode="auto">
            <a:xfrm>
              <a:off x="2754252" y="4320874"/>
              <a:ext cx="1155330" cy="746492"/>
            </a:xfrm>
            <a:prstGeom prst="rect">
              <a:avLst/>
            </a:prstGeom>
            <a:solidFill>
              <a:srgbClr val="124079">
                <a:lumMod val="20000"/>
                <a:lumOff val="80000"/>
              </a:srgbClr>
            </a:solidFill>
            <a:ln w="6350" cap="flat" cmpd="sng" algn="ctr">
              <a:noFill/>
              <a:prstDash val="solid"/>
              <a:round/>
              <a:headEnd type="none" w="med" len="med"/>
              <a:tailEnd type="none" w="med" len="med"/>
            </a:ln>
            <a:effectLst/>
          </p:spPr>
          <p:txBody>
            <a:bodyPr vert="horz" wrap="none" lIns="89006" tIns="44503" rIns="89006" bIns="44503" numCol="1" rtlCol="0" anchor="ctr" anchorCtr="0" compatLnSpc="1">
              <a:prstTxWarp prst="textNoShape">
                <a:avLst/>
              </a:prstTxWarp>
            </a:bodyPr>
            <a:lstStyle/>
            <a:p>
              <a:pPr defTabSz="890031">
                <a:defRPr/>
              </a:pPr>
              <a:endParaRPr lang="en-IN" sz="1168" kern="0" dirty="0">
                <a:solidFill>
                  <a:srgbClr val="7C7C7C"/>
                </a:solidFill>
                <a:latin typeface="Calibri"/>
                <a:ea typeface="STKaiti"/>
              </a:endParaRPr>
            </a:p>
          </p:txBody>
        </p:sp>
        <p:sp>
          <p:nvSpPr>
            <p:cNvPr id="298" name="TextBox 297">
              <a:extLst>
                <a:ext uri="{FF2B5EF4-FFF2-40B4-BE49-F238E27FC236}">
                  <a16:creationId xmlns:a16="http://schemas.microsoft.com/office/drawing/2014/main" id="{AE80CB83-2043-4C3E-974F-822CE6293D31}"/>
                </a:ext>
              </a:extLst>
            </p:cNvPr>
            <p:cNvSpPr txBox="1"/>
            <p:nvPr/>
          </p:nvSpPr>
          <p:spPr>
            <a:xfrm>
              <a:off x="2911460" y="4479188"/>
              <a:ext cx="884751" cy="491408"/>
            </a:xfrm>
            <a:prstGeom prst="rect">
              <a:avLst/>
            </a:prstGeom>
            <a:noFill/>
          </p:spPr>
          <p:txBody>
            <a:bodyPr wrap="square" lIns="88998" tIns="44502" rIns="88998" bIns="44502" rtlCol="0">
              <a:spAutoFit/>
            </a:bodyPr>
            <a:lstStyle/>
            <a:p>
              <a:pPr defTabSz="889943" fontAlgn="auto">
                <a:spcBef>
                  <a:spcPts val="0"/>
                </a:spcBef>
                <a:spcAft>
                  <a:spcPts val="0"/>
                </a:spcAft>
                <a:defRPr/>
              </a:pPr>
              <a:r>
                <a:rPr lang="en-US" sz="973" b="1" kern="0" dirty="0">
                  <a:solidFill>
                    <a:srgbClr val="FEFDFD">
                      <a:lumMod val="10000"/>
                    </a:srgbClr>
                  </a:solidFill>
                  <a:latin typeface="Calibri"/>
                  <a:ea typeface="STKaiti"/>
                </a:rPr>
                <a:t>Transition </a:t>
              </a:r>
            </a:p>
            <a:p>
              <a:pPr defTabSz="889943" fontAlgn="auto">
                <a:spcBef>
                  <a:spcPts val="0"/>
                </a:spcBef>
                <a:spcAft>
                  <a:spcPts val="0"/>
                </a:spcAft>
                <a:defRPr/>
              </a:pPr>
              <a:r>
                <a:rPr lang="en-US" sz="973" b="1" kern="0" dirty="0">
                  <a:solidFill>
                    <a:srgbClr val="FEFDFD">
                      <a:lumMod val="10000"/>
                    </a:srgbClr>
                  </a:solidFill>
                  <a:latin typeface="Calibri"/>
                  <a:ea typeface="STKaiti"/>
                </a:rPr>
                <a:t>Kickoff</a:t>
              </a:r>
            </a:p>
          </p:txBody>
        </p:sp>
      </p:grpSp>
      <p:sp>
        <p:nvSpPr>
          <p:cNvPr id="287" name="Right Arrow 674">
            <a:extLst>
              <a:ext uri="{FF2B5EF4-FFF2-40B4-BE49-F238E27FC236}">
                <a16:creationId xmlns:a16="http://schemas.microsoft.com/office/drawing/2014/main" id="{5B867F27-429E-445B-90F4-66204D49E715}"/>
              </a:ext>
            </a:extLst>
          </p:cNvPr>
          <p:cNvSpPr/>
          <p:nvPr/>
        </p:nvSpPr>
        <p:spPr>
          <a:xfrm rot="16200000">
            <a:off x="5860063" y="3878992"/>
            <a:ext cx="202473" cy="299911"/>
          </a:xfrm>
          <a:prstGeom prst="rightArrow">
            <a:avLst/>
          </a:prstGeom>
          <a:solidFill>
            <a:srgbClr val="FDC742"/>
          </a:solidFill>
          <a:ln w="25400" cap="flat" cmpd="sng" algn="ctr">
            <a:noFill/>
            <a:prstDash val="solid"/>
          </a:ln>
          <a:effectLst/>
        </p:spPr>
        <p:txBody>
          <a:bodyPr rtlCol="0" anchor="ctr"/>
          <a:lstStyle/>
          <a:p>
            <a:pPr defTabSz="889943" fontAlgn="auto">
              <a:spcBef>
                <a:spcPts val="0"/>
              </a:spcBef>
              <a:spcAft>
                <a:spcPts val="0"/>
              </a:spcAft>
              <a:defRPr/>
            </a:pPr>
            <a:endParaRPr lang="en-US" sz="2073" kern="0" dirty="0">
              <a:solidFill>
                <a:srgbClr val="FEFDFD"/>
              </a:solidFill>
              <a:latin typeface="Calibri"/>
              <a:ea typeface="STKaiti"/>
            </a:endParaRPr>
          </a:p>
        </p:txBody>
      </p:sp>
      <p:grpSp>
        <p:nvGrpSpPr>
          <p:cNvPr id="288" name="Group 287">
            <a:extLst>
              <a:ext uri="{FF2B5EF4-FFF2-40B4-BE49-F238E27FC236}">
                <a16:creationId xmlns:a16="http://schemas.microsoft.com/office/drawing/2014/main" id="{6B3E95BC-A2C5-495E-A2A3-CBE75A7543B4}"/>
              </a:ext>
            </a:extLst>
          </p:cNvPr>
          <p:cNvGrpSpPr/>
          <p:nvPr/>
        </p:nvGrpSpPr>
        <p:grpSpPr>
          <a:xfrm>
            <a:off x="586923" y="1198223"/>
            <a:ext cx="11370657" cy="511807"/>
            <a:chOff x="357974" y="6211071"/>
            <a:chExt cx="11681625" cy="646027"/>
          </a:xfrm>
        </p:grpSpPr>
        <p:sp>
          <p:nvSpPr>
            <p:cNvPr id="294" name="TextBox 293">
              <a:extLst>
                <a:ext uri="{FF2B5EF4-FFF2-40B4-BE49-F238E27FC236}">
                  <a16:creationId xmlns:a16="http://schemas.microsoft.com/office/drawing/2014/main" id="{5C7AE739-CFBE-4A11-9CED-0B8BA700F4B3}"/>
                </a:ext>
              </a:extLst>
            </p:cNvPr>
            <p:cNvSpPr txBox="1"/>
            <p:nvPr/>
          </p:nvSpPr>
          <p:spPr>
            <a:xfrm>
              <a:off x="357974" y="6211739"/>
              <a:ext cx="1947325" cy="381287"/>
            </a:xfrm>
            <a:prstGeom prst="chevron">
              <a:avLst/>
            </a:prstGeom>
            <a:solidFill>
              <a:srgbClr val="4472C4">
                <a:lumMod val="40000"/>
                <a:lumOff val="60000"/>
              </a:srgbClr>
            </a:solidFill>
          </p:spPr>
          <p:txBody>
            <a:bodyPr wrap="square" rtlCol="0">
              <a:spAutoFit/>
            </a:bodyPr>
            <a:lstStyle/>
            <a:p>
              <a:pPr defTabSz="890031" fontAlgn="auto">
                <a:spcBef>
                  <a:spcPts val="0"/>
                </a:spcBef>
                <a:spcAft>
                  <a:spcPts val="0"/>
                </a:spcAft>
                <a:defRPr/>
              </a:pPr>
              <a:r>
                <a:rPr lang="en-US" sz="1363" b="1" kern="0" dirty="0">
                  <a:solidFill>
                    <a:prstClr val="white">
                      <a:lumMod val="10000"/>
                    </a:prstClr>
                  </a:solidFill>
                  <a:latin typeface="Calibri" panose="020F0502020204030204" pitchFamily="34" charset="0"/>
                  <a:ea typeface="STKaiti"/>
                  <a:cs typeface="Calibri" panose="020F0502020204030204" pitchFamily="34" charset="0"/>
                </a:rPr>
                <a:t>1 Weeks</a:t>
              </a:r>
            </a:p>
          </p:txBody>
        </p:sp>
        <p:sp>
          <p:nvSpPr>
            <p:cNvPr id="295" name="TextBox 294">
              <a:extLst>
                <a:ext uri="{FF2B5EF4-FFF2-40B4-BE49-F238E27FC236}">
                  <a16:creationId xmlns:a16="http://schemas.microsoft.com/office/drawing/2014/main" id="{3B94E874-672A-4176-8759-F7CF111A2991}"/>
                </a:ext>
              </a:extLst>
            </p:cNvPr>
            <p:cNvSpPr txBox="1"/>
            <p:nvPr/>
          </p:nvSpPr>
          <p:spPr>
            <a:xfrm>
              <a:off x="9859841" y="6211071"/>
              <a:ext cx="2179758" cy="646027"/>
            </a:xfrm>
            <a:prstGeom prst="chevron">
              <a:avLst/>
            </a:prstGeom>
            <a:solidFill>
              <a:srgbClr val="4472C4">
                <a:lumMod val="40000"/>
                <a:lumOff val="60000"/>
              </a:srgbClr>
            </a:solidFill>
          </p:spPr>
          <p:txBody>
            <a:bodyPr wrap="square" rtlCol="0">
              <a:spAutoFit/>
            </a:bodyPr>
            <a:lstStyle/>
            <a:p>
              <a:pPr defTabSz="890031" fontAlgn="auto">
                <a:spcBef>
                  <a:spcPts val="0"/>
                </a:spcBef>
                <a:spcAft>
                  <a:spcPts val="0"/>
                </a:spcAft>
                <a:defRPr/>
              </a:pPr>
              <a:r>
                <a:rPr lang="en-US" sz="1363" b="1" kern="0" dirty="0">
                  <a:solidFill>
                    <a:prstClr val="white">
                      <a:lumMod val="10000"/>
                    </a:prstClr>
                  </a:solidFill>
                  <a:latin typeface="Calibri" panose="020F0502020204030204" pitchFamily="34" charset="0"/>
                  <a:ea typeface="STKaiti"/>
                  <a:cs typeface="Calibri" panose="020F0502020204030204" pitchFamily="34" charset="0"/>
                </a:rPr>
                <a:t>7th Week Onwards</a:t>
              </a:r>
            </a:p>
          </p:txBody>
        </p:sp>
      </p:grpSp>
      <p:sp>
        <p:nvSpPr>
          <p:cNvPr id="289" name="TextBox 288">
            <a:extLst>
              <a:ext uri="{FF2B5EF4-FFF2-40B4-BE49-F238E27FC236}">
                <a16:creationId xmlns:a16="http://schemas.microsoft.com/office/drawing/2014/main" id="{0D418F67-39B3-485B-9CA6-8D54B59C75DE}"/>
              </a:ext>
            </a:extLst>
          </p:cNvPr>
          <p:cNvSpPr txBox="1"/>
          <p:nvPr/>
        </p:nvSpPr>
        <p:spPr>
          <a:xfrm>
            <a:off x="811243" y="2009511"/>
            <a:ext cx="1335088" cy="426863"/>
          </a:xfrm>
          <a:prstGeom prst="rect">
            <a:avLst/>
          </a:prstGeom>
          <a:noFill/>
        </p:spPr>
        <p:txBody>
          <a:bodyPr wrap="square" lIns="66705" tIns="33377" rIns="66705" bIns="33377" rtlCol="0">
            <a:spAutoFit/>
          </a:bodyPr>
          <a:lstStyle/>
          <a:p>
            <a:pPr defTabSz="890031">
              <a:defRPr/>
            </a:pPr>
            <a:r>
              <a:rPr lang="en-US" sz="1168" b="1" kern="0" dirty="0">
                <a:solidFill>
                  <a:srgbClr val="124079"/>
                </a:solidFill>
                <a:latin typeface="Calibri"/>
                <a:cs typeface="Calibri" panose="020F0502020204030204" pitchFamily="34" charset="0"/>
              </a:rPr>
              <a:t>Validate in-scope IDAM landscape</a:t>
            </a:r>
          </a:p>
        </p:txBody>
      </p:sp>
      <p:sp>
        <p:nvSpPr>
          <p:cNvPr id="290" name="TextBox 289">
            <a:extLst>
              <a:ext uri="{FF2B5EF4-FFF2-40B4-BE49-F238E27FC236}">
                <a16:creationId xmlns:a16="http://schemas.microsoft.com/office/drawing/2014/main" id="{5083F437-4ED6-4454-A667-878E70CAB21D}"/>
              </a:ext>
            </a:extLst>
          </p:cNvPr>
          <p:cNvSpPr txBox="1"/>
          <p:nvPr/>
        </p:nvSpPr>
        <p:spPr>
          <a:xfrm>
            <a:off x="811243" y="2455534"/>
            <a:ext cx="1335088" cy="426863"/>
          </a:xfrm>
          <a:prstGeom prst="rect">
            <a:avLst/>
          </a:prstGeom>
          <a:noFill/>
        </p:spPr>
        <p:txBody>
          <a:bodyPr wrap="square" lIns="66705" tIns="33377" rIns="66705" bIns="33377" rtlCol="0">
            <a:spAutoFit/>
          </a:bodyPr>
          <a:lstStyle/>
          <a:p>
            <a:pPr defTabSz="890031">
              <a:defRPr/>
            </a:pPr>
            <a:r>
              <a:rPr lang="en-US" sz="1168" b="1" kern="0" dirty="0">
                <a:solidFill>
                  <a:srgbClr val="124079"/>
                </a:solidFill>
                <a:latin typeface="Calibri"/>
                <a:cs typeface="Calibri" panose="020F0502020204030204" pitchFamily="34" charset="0"/>
              </a:rPr>
              <a:t>Ground </a:t>
            </a:r>
          </a:p>
          <a:p>
            <a:pPr defTabSz="890031">
              <a:defRPr/>
            </a:pPr>
            <a:r>
              <a:rPr lang="en-US" sz="1168" b="1" kern="0" dirty="0">
                <a:solidFill>
                  <a:srgbClr val="124079"/>
                </a:solidFill>
                <a:latin typeface="Calibri"/>
                <a:cs typeface="Calibri" panose="020F0502020204030204" pitchFamily="34" charset="0"/>
              </a:rPr>
              <a:t>Work</a:t>
            </a:r>
          </a:p>
        </p:txBody>
      </p:sp>
      <p:sp>
        <p:nvSpPr>
          <p:cNvPr id="291" name="TextBox 290">
            <a:extLst>
              <a:ext uri="{FF2B5EF4-FFF2-40B4-BE49-F238E27FC236}">
                <a16:creationId xmlns:a16="http://schemas.microsoft.com/office/drawing/2014/main" id="{014D5ACF-EC78-40E2-AFE2-021B0FC5252E}"/>
              </a:ext>
            </a:extLst>
          </p:cNvPr>
          <p:cNvSpPr txBox="1"/>
          <p:nvPr/>
        </p:nvSpPr>
        <p:spPr>
          <a:xfrm>
            <a:off x="811243" y="2938642"/>
            <a:ext cx="1335088" cy="247135"/>
          </a:xfrm>
          <a:prstGeom prst="rect">
            <a:avLst/>
          </a:prstGeom>
          <a:noFill/>
        </p:spPr>
        <p:txBody>
          <a:bodyPr wrap="square" lIns="66705" tIns="33377" rIns="66705" bIns="33377" rtlCol="0">
            <a:spAutoFit/>
          </a:bodyPr>
          <a:lstStyle/>
          <a:p>
            <a:pPr defTabSz="890031">
              <a:defRPr/>
            </a:pPr>
            <a:r>
              <a:rPr lang="en-US" sz="1168" b="1" kern="0" dirty="0">
                <a:solidFill>
                  <a:srgbClr val="124079"/>
                </a:solidFill>
                <a:latin typeface="Calibri"/>
                <a:cs typeface="Calibri" panose="020F0502020204030204" pitchFamily="34" charset="0"/>
              </a:rPr>
              <a:t>Risk Profiling</a:t>
            </a:r>
          </a:p>
        </p:txBody>
      </p:sp>
      <p:sp>
        <p:nvSpPr>
          <p:cNvPr id="292" name="TextBox 291">
            <a:extLst>
              <a:ext uri="{FF2B5EF4-FFF2-40B4-BE49-F238E27FC236}">
                <a16:creationId xmlns:a16="http://schemas.microsoft.com/office/drawing/2014/main" id="{3B7A1CC0-2DEE-4452-9E9A-BE18B4D807DB}"/>
              </a:ext>
            </a:extLst>
          </p:cNvPr>
          <p:cNvSpPr txBox="1"/>
          <p:nvPr/>
        </p:nvSpPr>
        <p:spPr>
          <a:xfrm>
            <a:off x="811243" y="3370719"/>
            <a:ext cx="1335088" cy="426863"/>
          </a:xfrm>
          <a:prstGeom prst="rect">
            <a:avLst/>
          </a:prstGeom>
          <a:noFill/>
        </p:spPr>
        <p:txBody>
          <a:bodyPr wrap="square" lIns="66705" tIns="33377" rIns="66705" bIns="33377" rtlCol="0">
            <a:spAutoFit/>
          </a:bodyPr>
          <a:lstStyle/>
          <a:p>
            <a:pPr defTabSz="890031">
              <a:defRPr/>
            </a:pPr>
            <a:r>
              <a:rPr lang="en-US" sz="1168" b="1" kern="0" dirty="0">
                <a:solidFill>
                  <a:srgbClr val="124079"/>
                </a:solidFill>
                <a:latin typeface="Calibri"/>
                <a:cs typeface="Calibri" panose="020F0502020204030204" pitchFamily="34" charset="0"/>
              </a:rPr>
              <a:t>Identify current Metrics</a:t>
            </a:r>
          </a:p>
        </p:txBody>
      </p:sp>
      <p:pic>
        <p:nvPicPr>
          <p:cNvPr id="339" name="Picture 338">
            <a:extLst>
              <a:ext uri="{FF2B5EF4-FFF2-40B4-BE49-F238E27FC236}">
                <a16:creationId xmlns:a16="http://schemas.microsoft.com/office/drawing/2014/main" id="{AA83462B-37EB-44DB-9684-3C3702C452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81429" y="2018846"/>
            <a:ext cx="362811" cy="362811"/>
          </a:xfrm>
          <a:prstGeom prst="rect">
            <a:avLst/>
          </a:prstGeom>
        </p:spPr>
      </p:pic>
      <p:sp>
        <p:nvSpPr>
          <p:cNvPr id="340" name="TextBox 339">
            <a:extLst>
              <a:ext uri="{FF2B5EF4-FFF2-40B4-BE49-F238E27FC236}">
                <a16:creationId xmlns:a16="http://schemas.microsoft.com/office/drawing/2014/main" id="{3518A3A1-B918-47FC-981C-4F3FA7067D46}"/>
              </a:ext>
            </a:extLst>
          </p:cNvPr>
          <p:cNvSpPr txBox="1"/>
          <p:nvPr/>
        </p:nvSpPr>
        <p:spPr>
          <a:xfrm>
            <a:off x="10219582" y="2079661"/>
            <a:ext cx="1335088" cy="247135"/>
          </a:xfrm>
          <a:prstGeom prst="rect">
            <a:avLst/>
          </a:prstGeom>
          <a:noFill/>
        </p:spPr>
        <p:txBody>
          <a:bodyPr wrap="square" lIns="66705" tIns="33377" rIns="66705" bIns="33377" rtlCol="0">
            <a:spAutoFit/>
          </a:bodyPr>
          <a:lstStyle/>
          <a:p>
            <a:pPr defTabSz="886810" fontAlgn="auto">
              <a:spcBef>
                <a:spcPts val="0"/>
              </a:spcBef>
              <a:spcAft>
                <a:spcPts val="0"/>
              </a:spcAft>
              <a:defRPr/>
            </a:pPr>
            <a:r>
              <a:rPr lang="en-US" sz="1168" b="1" dirty="0">
                <a:solidFill>
                  <a:srgbClr val="124079"/>
                </a:solidFill>
                <a:latin typeface="Calibri" panose="020F0502020204030204" pitchFamily="34" charset="0"/>
                <a:ea typeface="STKaiti"/>
                <a:cs typeface="Calibri" panose="020F0502020204030204" pitchFamily="34" charset="0"/>
              </a:rPr>
              <a:t>Calibration</a:t>
            </a:r>
          </a:p>
        </p:txBody>
      </p:sp>
      <p:cxnSp>
        <p:nvCxnSpPr>
          <p:cNvPr id="341" name="Straight Connector 340">
            <a:extLst>
              <a:ext uri="{FF2B5EF4-FFF2-40B4-BE49-F238E27FC236}">
                <a16:creationId xmlns:a16="http://schemas.microsoft.com/office/drawing/2014/main" id="{1001D168-948E-4DB4-BA23-2167D5398395}"/>
              </a:ext>
            </a:extLst>
          </p:cNvPr>
          <p:cNvCxnSpPr/>
          <p:nvPr/>
        </p:nvCxnSpPr>
        <p:spPr>
          <a:xfrm>
            <a:off x="10045194" y="2440759"/>
            <a:ext cx="1201579" cy="0"/>
          </a:xfrm>
          <a:prstGeom prst="line">
            <a:avLst/>
          </a:prstGeom>
          <a:noFill/>
          <a:ln w="6350" cap="flat" cmpd="sng" algn="ctr">
            <a:solidFill>
              <a:sysClr val="windowText" lastClr="000000">
                <a:lumMod val="50000"/>
                <a:lumOff val="50000"/>
              </a:sysClr>
            </a:solidFill>
            <a:prstDash val="solid"/>
            <a:miter lim="800000"/>
          </a:ln>
          <a:effectLst/>
        </p:spPr>
      </p:cxnSp>
      <p:sp>
        <p:nvSpPr>
          <p:cNvPr id="89" name="TextBox 88">
            <a:extLst>
              <a:ext uri="{FF2B5EF4-FFF2-40B4-BE49-F238E27FC236}">
                <a16:creationId xmlns:a16="http://schemas.microsoft.com/office/drawing/2014/main" id="{8D69EDBA-1CAF-48BE-887E-859FC297E4C1}"/>
              </a:ext>
            </a:extLst>
          </p:cNvPr>
          <p:cNvSpPr txBox="1"/>
          <p:nvPr/>
        </p:nvSpPr>
        <p:spPr>
          <a:xfrm>
            <a:off x="2441610" y="1200907"/>
            <a:ext cx="7457144" cy="302070"/>
          </a:xfrm>
          <a:prstGeom prst="chevron">
            <a:avLst/>
          </a:prstGeom>
          <a:solidFill>
            <a:srgbClr val="4472C4">
              <a:lumMod val="40000"/>
              <a:lumOff val="60000"/>
            </a:srgbClr>
          </a:solidFill>
        </p:spPr>
        <p:txBody>
          <a:bodyPr wrap="square" rtlCol="0">
            <a:spAutoFit/>
          </a:bodyPr>
          <a:lstStyle/>
          <a:p>
            <a:pPr defTabSz="890031" fontAlgn="auto">
              <a:spcBef>
                <a:spcPts val="0"/>
              </a:spcBef>
              <a:spcAft>
                <a:spcPts val="0"/>
              </a:spcAft>
              <a:defRPr/>
            </a:pPr>
            <a:r>
              <a:rPr lang="en-US" sz="1363" b="1" kern="0" dirty="0">
                <a:solidFill>
                  <a:prstClr val="white">
                    <a:lumMod val="10000"/>
                  </a:prstClr>
                </a:solidFill>
                <a:latin typeface="Calibri" panose="020F0502020204030204" pitchFamily="34" charset="0"/>
                <a:ea typeface="STKaiti"/>
                <a:cs typeface="Calibri" panose="020F0502020204030204" pitchFamily="34" charset="0"/>
              </a:rPr>
              <a:t>5 Week</a:t>
            </a:r>
          </a:p>
        </p:txBody>
      </p:sp>
    </p:spTree>
    <p:extLst>
      <p:ext uri="{BB962C8B-B14F-4D97-AF65-F5344CB8AC3E}">
        <p14:creationId xmlns:p14="http://schemas.microsoft.com/office/powerpoint/2010/main" val="1578046290"/>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123C-2DC0-084F-A88D-390C0C74C15C}"/>
              </a:ext>
            </a:extLst>
          </p:cNvPr>
          <p:cNvSpPr>
            <a:spLocks noGrp="1"/>
          </p:cNvSpPr>
          <p:nvPr>
            <p:ph type="title"/>
          </p:nvPr>
        </p:nvSpPr>
        <p:spPr>
          <a:xfrm>
            <a:off x="644800" y="141266"/>
            <a:ext cx="11602251"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BAU Approach for IAM Operations</a:t>
            </a:r>
          </a:p>
        </p:txBody>
      </p:sp>
      <p:sp>
        <p:nvSpPr>
          <p:cNvPr id="3" name="Rectangle 2">
            <a:extLst>
              <a:ext uri="{FF2B5EF4-FFF2-40B4-BE49-F238E27FC236}">
                <a16:creationId xmlns:a16="http://schemas.microsoft.com/office/drawing/2014/main" id="{D50C87F5-5400-DD4A-A0DE-BCDB5876D0D5}"/>
              </a:ext>
            </a:extLst>
          </p:cNvPr>
          <p:cNvSpPr/>
          <p:nvPr/>
        </p:nvSpPr>
        <p:spPr bwMode="auto">
          <a:xfrm>
            <a:off x="4616726" y="1460033"/>
            <a:ext cx="5717208" cy="1446593"/>
          </a:xfrm>
          <a:prstGeom prst="rect">
            <a:avLst/>
          </a:prstGeom>
          <a:solidFill>
            <a:schemeClr val="accent1">
              <a:lumMod val="40000"/>
              <a:lumOff val="60000"/>
            </a:schemeClr>
          </a:solidFill>
          <a:ln w="6350" cap="flat" cmpd="sng" algn="ctr">
            <a:solidFill>
              <a:srgbClr val="FFC000"/>
            </a:solidFill>
            <a:prstDash val="solid"/>
            <a:round/>
            <a:headEnd type="none" w="med" len="med"/>
            <a:tailEnd type="none" w="med" len="med"/>
          </a:ln>
          <a:effectLst/>
        </p:spPr>
        <p:txBody>
          <a:bodyPr vert="horz" wrap="none" lIns="118674" tIns="59337" rIns="118674" bIns="59337" numCol="1" rtlCol="0" anchor="t" anchorCtr="0" compatLnSpc="1">
            <a:prstTxWarp prst="textNoShape">
              <a:avLst/>
            </a:prstTxWarp>
          </a:bodyPr>
          <a:lstStyle/>
          <a:p>
            <a:pPr defTabSz="1186680">
              <a:defRPr/>
            </a:pPr>
            <a:r>
              <a:rPr lang="en-US" sz="1557" dirty="0">
                <a:solidFill>
                  <a:srgbClr val="FEFDFD">
                    <a:lumMod val="10000"/>
                  </a:srgbClr>
                </a:solidFill>
                <a:latin typeface="Calibri" panose="020F0502020204030204" pitchFamily="34" charset="0"/>
                <a:ea typeface="STKaiti"/>
                <a:cs typeface="Calibri" panose="020F0502020204030204" pitchFamily="34" charset="0"/>
              </a:rPr>
              <a:t>Delivery Governance</a:t>
            </a:r>
          </a:p>
        </p:txBody>
      </p:sp>
      <p:sp>
        <p:nvSpPr>
          <p:cNvPr id="4" name="TextBox 70">
            <a:extLst>
              <a:ext uri="{FF2B5EF4-FFF2-40B4-BE49-F238E27FC236}">
                <a16:creationId xmlns:a16="http://schemas.microsoft.com/office/drawing/2014/main" id="{AB2CC66C-A915-DD45-AF0E-4A4F6EBA6491}"/>
              </a:ext>
            </a:extLst>
          </p:cNvPr>
          <p:cNvSpPr txBox="1">
            <a:spLocks noChangeArrowheads="1"/>
          </p:cNvSpPr>
          <p:nvPr/>
        </p:nvSpPr>
        <p:spPr bwMode="auto">
          <a:xfrm>
            <a:off x="2936145" y="1193758"/>
            <a:ext cx="1599611" cy="491801"/>
          </a:xfrm>
          <a:prstGeom prst="rect">
            <a:avLst/>
          </a:prstGeom>
          <a:noFill/>
          <a:ln w="9525">
            <a:noFill/>
            <a:miter lim="800000"/>
            <a:headEnd/>
            <a:tailEnd/>
          </a:ln>
        </p:spPr>
        <p:txBody>
          <a:bodyPr wrap="square">
            <a:spAutoFit/>
          </a:bodyPr>
          <a:lstStyle/>
          <a:p>
            <a:pPr defTabSz="1186680" eaLnBrk="0" hangingPunct="0">
              <a:defRPr/>
            </a:pPr>
            <a:r>
              <a:rPr lang="en-US" sz="1298" dirty="0">
                <a:solidFill>
                  <a:srgbClr val="000000"/>
                </a:solidFill>
                <a:latin typeface="Calibri" panose="020F0502020204030204" pitchFamily="34" charset="0"/>
                <a:cs typeface="Calibri" panose="020F0502020204030204" pitchFamily="34" charset="0"/>
              </a:rPr>
              <a:t>Ticket Closure and Resolution update</a:t>
            </a:r>
          </a:p>
        </p:txBody>
      </p:sp>
      <p:grpSp>
        <p:nvGrpSpPr>
          <p:cNvPr id="6" name="Group 614">
            <a:extLst>
              <a:ext uri="{FF2B5EF4-FFF2-40B4-BE49-F238E27FC236}">
                <a16:creationId xmlns:a16="http://schemas.microsoft.com/office/drawing/2014/main" id="{972A3A98-0B3B-E445-8490-36429FCC81A6}"/>
              </a:ext>
            </a:extLst>
          </p:cNvPr>
          <p:cNvGrpSpPr>
            <a:grpSpLocks noChangeAspect="1"/>
          </p:cNvGrpSpPr>
          <p:nvPr/>
        </p:nvGrpSpPr>
        <p:grpSpPr bwMode="auto">
          <a:xfrm>
            <a:off x="645731" y="2177063"/>
            <a:ext cx="269903" cy="338447"/>
            <a:chOff x="838200" y="4800600"/>
            <a:chExt cx="265113" cy="400050"/>
          </a:xfrm>
        </p:grpSpPr>
        <p:grpSp>
          <p:nvGrpSpPr>
            <p:cNvPr id="19" name="Group 91">
              <a:extLst>
                <a:ext uri="{FF2B5EF4-FFF2-40B4-BE49-F238E27FC236}">
                  <a16:creationId xmlns:a16="http://schemas.microsoft.com/office/drawing/2014/main" id="{0E3D9D7E-B731-EF46-90B5-1E52617772DB}"/>
                </a:ext>
              </a:extLst>
            </p:cNvPr>
            <p:cNvGrpSpPr>
              <a:grpSpLocks noChangeAspect="1"/>
            </p:cNvGrpSpPr>
            <p:nvPr/>
          </p:nvGrpSpPr>
          <p:grpSpPr bwMode="auto">
            <a:xfrm>
              <a:off x="838199" y="4800601"/>
              <a:ext cx="265113" cy="400050"/>
              <a:chOff x="1890644" y="1524004"/>
              <a:chExt cx="762001" cy="1151376"/>
            </a:xfrm>
          </p:grpSpPr>
          <p:sp>
            <p:nvSpPr>
              <p:cNvPr id="21" name="Round Same Side Corner Rectangle 1667">
                <a:extLst>
                  <a:ext uri="{FF2B5EF4-FFF2-40B4-BE49-F238E27FC236}">
                    <a16:creationId xmlns:a16="http://schemas.microsoft.com/office/drawing/2014/main" id="{ABECC951-EDCC-6F43-BA6A-0329FBE9794B}"/>
                  </a:ext>
                </a:extLst>
              </p:cNvPr>
              <p:cNvSpPr/>
              <p:nvPr/>
            </p:nvSpPr>
            <p:spPr bwMode="auto">
              <a:xfrm>
                <a:off x="1890648" y="1915586"/>
                <a:ext cx="762001" cy="759790"/>
              </a:xfrm>
              <a:prstGeom prst="round2SameRect">
                <a:avLst>
                  <a:gd name="adj1" fmla="val 50000"/>
                  <a:gd name="adj2" fmla="val 26087"/>
                </a:avLst>
              </a:prstGeom>
              <a:gradFill rotWithShape="1">
                <a:gsLst>
                  <a:gs pos="0">
                    <a:srgbClr val="00B9E7">
                      <a:lumMod val="60000"/>
                      <a:lumOff val="40000"/>
                    </a:srgbClr>
                  </a:gs>
                  <a:gs pos="100000">
                    <a:srgbClr val="00B9E7"/>
                  </a:gs>
                </a:gsLst>
                <a:lin ang="2700000" scaled="1"/>
              </a:gradFill>
              <a:ln w="9525">
                <a:solidFill>
                  <a:schemeClr val="accent1"/>
                </a:solidFill>
                <a:miter lim="800000"/>
                <a:headEnd/>
                <a:tailEnd/>
              </a:ln>
              <a:effectLst/>
            </p:spPr>
            <p:txBody>
              <a:bodyPr wrap="none" anchor="ctr"/>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sp>
            <p:nvSpPr>
              <p:cNvPr id="22" name="Isosceles Triangle 71">
                <a:extLst>
                  <a:ext uri="{FF2B5EF4-FFF2-40B4-BE49-F238E27FC236}">
                    <a16:creationId xmlns:a16="http://schemas.microsoft.com/office/drawing/2014/main" id="{B23BAB25-CD7E-9D45-B59A-A489D7488D9C}"/>
                  </a:ext>
                </a:extLst>
              </p:cNvPr>
              <p:cNvSpPr>
                <a:spLocks noChangeArrowheads="1"/>
              </p:cNvSpPr>
              <p:nvPr/>
            </p:nvSpPr>
            <p:spPr bwMode="auto">
              <a:xfrm flipV="1">
                <a:off x="2175672" y="1985721"/>
                <a:ext cx="197771" cy="473406"/>
              </a:xfrm>
              <a:prstGeom prst="triangle">
                <a:avLst>
                  <a:gd name="adj" fmla="val 50000"/>
                </a:avLst>
              </a:prstGeom>
              <a:solidFill>
                <a:srgbClr val="FFFFFF"/>
              </a:solidFill>
              <a:ln w="3175" algn="ctr">
                <a:solidFill>
                  <a:srgbClr val="008BAD"/>
                </a:solidFill>
                <a:round/>
                <a:headEnd/>
                <a:tailEnd/>
              </a:ln>
            </p:spPr>
            <p:txBody>
              <a:bodyPr rot="10800000"/>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sp>
            <p:nvSpPr>
              <p:cNvPr id="23" name="Oval 1669">
                <a:extLst>
                  <a:ext uri="{FF2B5EF4-FFF2-40B4-BE49-F238E27FC236}">
                    <a16:creationId xmlns:a16="http://schemas.microsoft.com/office/drawing/2014/main" id="{4D434062-BA30-2A4D-967C-DD6A70B6117F}"/>
                  </a:ext>
                </a:extLst>
              </p:cNvPr>
              <p:cNvSpPr/>
              <p:nvPr/>
            </p:nvSpPr>
            <p:spPr bwMode="auto">
              <a:xfrm>
                <a:off x="2006983" y="1524000"/>
                <a:ext cx="529329" cy="537698"/>
              </a:xfrm>
              <a:prstGeom prst="ellipse">
                <a:avLst/>
              </a:prstGeom>
              <a:gradFill rotWithShape="1">
                <a:gsLst>
                  <a:gs pos="0">
                    <a:srgbClr val="FFE4AD"/>
                  </a:gs>
                  <a:gs pos="100000">
                    <a:srgbClr val="FF9933"/>
                  </a:gs>
                </a:gsLst>
                <a:lin ang="5400000" scaled="1"/>
              </a:gradFill>
              <a:ln w="9525">
                <a:solidFill>
                  <a:srgbClr val="996633"/>
                </a:solidFill>
                <a:round/>
                <a:headEnd/>
                <a:tailEnd/>
              </a:ln>
              <a:effectLst/>
            </p:spPr>
            <p:txBody>
              <a:bodyPr wrap="none" anchor="ctr"/>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grpSp>
        <p:sp>
          <p:nvSpPr>
            <p:cNvPr id="20" name="Freeform 133">
              <a:extLst>
                <a:ext uri="{FF2B5EF4-FFF2-40B4-BE49-F238E27FC236}">
                  <a16:creationId xmlns:a16="http://schemas.microsoft.com/office/drawing/2014/main" id="{416E181C-812E-704D-8569-B85D8342E1C2}"/>
                </a:ext>
              </a:extLst>
            </p:cNvPr>
            <p:cNvSpPr>
              <a:spLocks noChangeAspect="1" noChangeArrowheads="1"/>
            </p:cNvSpPr>
            <p:nvPr/>
          </p:nvSpPr>
          <p:spPr bwMode="auto">
            <a:xfrm>
              <a:off x="876652" y="4800600"/>
              <a:ext cx="186186" cy="129965"/>
            </a:xfrm>
            <a:custGeom>
              <a:avLst/>
              <a:gdLst>
                <a:gd name="T0" fmla="*/ 0 w 539354"/>
                <a:gd name="T1" fmla="*/ 1 h 374650"/>
                <a:gd name="T2" fmla="*/ 0 w 539354"/>
                <a:gd name="T3" fmla="*/ 1 h 374650"/>
                <a:gd name="T4" fmla="*/ 0 w 539354"/>
                <a:gd name="T5" fmla="*/ 0 h 374650"/>
                <a:gd name="T6" fmla="*/ 0 w 539354"/>
                <a:gd name="T7" fmla="*/ 0 h 374650"/>
                <a:gd name="T8" fmla="*/ 0 w 539354"/>
                <a:gd name="T9" fmla="*/ 0 h 374650"/>
                <a:gd name="T10" fmla="*/ 1 w 539354"/>
                <a:gd name="T11" fmla="*/ 0 h 374650"/>
                <a:gd name="T12" fmla="*/ 1 w 539354"/>
                <a:gd name="T13" fmla="*/ 0 h 374650"/>
                <a:gd name="T14" fmla="*/ 1 w 539354"/>
                <a:gd name="T15" fmla="*/ 0 h 374650"/>
                <a:gd name="T16" fmla="*/ 1 w 539354"/>
                <a:gd name="T17" fmla="*/ 0 h 374650"/>
                <a:gd name="T18" fmla="*/ 1 w 539354"/>
                <a:gd name="T19" fmla="*/ 0 h 374650"/>
                <a:gd name="T20" fmla="*/ 2 w 539354"/>
                <a:gd name="T21" fmla="*/ 0 h 374650"/>
                <a:gd name="T22" fmla="*/ 2 w 539354"/>
                <a:gd name="T23" fmla="*/ 1 h 374650"/>
                <a:gd name="T24" fmla="*/ 2 w 539354"/>
                <a:gd name="T25" fmla="*/ 1 h 374650"/>
                <a:gd name="T26" fmla="*/ 2 w 539354"/>
                <a:gd name="T27" fmla="*/ 1 h 374650"/>
                <a:gd name="T28" fmla="*/ 2 w 539354"/>
                <a:gd name="T29" fmla="*/ 1 h 374650"/>
                <a:gd name="T30" fmla="*/ 2 w 539354"/>
                <a:gd name="T31" fmla="*/ 1 h 374650"/>
                <a:gd name="T32" fmla="*/ 1 w 539354"/>
                <a:gd name="T33" fmla="*/ 1 h 374650"/>
                <a:gd name="T34" fmla="*/ 1 w 539354"/>
                <a:gd name="T35" fmla="*/ 0 h 374650"/>
                <a:gd name="T36" fmla="*/ 1 w 539354"/>
                <a:gd name="T37" fmla="*/ 0 h 374650"/>
                <a:gd name="T38" fmla="*/ 1 w 539354"/>
                <a:gd name="T39" fmla="*/ 1 h 374650"/>
                <a:gd name="T40" fmla="*/ 1 w 539354"/>
                <a:gd name="T41" fmla="*/ 1 h 374650"/>
                <a:gd name="T42" fmla="*/ 1 w 539354"/>
                <a:gd name="T43" fmla="*/ 1 h 374650"/>
                <a:gd name="T44" fmla="*/ 0 w 539354"/>
                <a:gd name="T45" fmla="*/ 0 h 374650"/>
                <a:gd name="T46" fmla="*/ 0 w 539354"/>
                <a:gd name="T47" fmla="*/ 1 h 374650"/>
                <a:gd name="T48" fmla="*/ 0 w 539354"/>
                <a:gd name="T49" fmla="*/ 1 h 374650"/>
                <a:gd name="T50" fmla="*/ 0 w 539354"/>
                <a:gd name="T51" fmla="*/ 1 h 374650"/>
                <a:gd name="T52" fmla="*/ 0 w 539354"/>
                <a:gd name="T53" fmla="*/ 1 h 374650"/>
                <a:gd name="T54" fmla="*/ 0 w 539354"/>
                <a:gd name="T55" fmla="*/ 1 h 374650"/>
                <a:gd name="T56" fmla="*/ 0 w 539354"/>
                <a:gd name="T57" fmla="*/ 1 h 374650"/>
                <a:gd name="T58" fmla="*/ 0 w 539354"/>
                <a:gd name="T59" fmla="*/ 1 h 3746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9354"/>
                <a:gd name="T91" fmla="*/ 0 h 374650"/>
                <a:gd name="T92" fmla="*/ 539354 w 539354"/>
                <a:gd name="T93" fmla="*/ 374650 h 3746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9354" h="374650">
                  <a:moveTo>
                    <a:pt x="794" y="259556"/>
                  </a:moveTo>
                  <a:cubicBezTo>
                    <a:pt x="1588" y="231775"/>
                    <a:pt x="11113" y="198437"/>
                    <a:pt x="19844" y="173831"/>
                  </a:cubicBezTo>
                  <a:cubicBezTo>
                    <a:pt x="28575" y="149225"/>
                    <a:pt x="40482" y="129778"/>
                    <a:pt x="53182" y="111919"/>
                  </a:cubicBezTo>
                  <a:cubicBezTo>
                    <a:pt x="65882" y="94060"/>
                    <a:pt x="78978" y="80169"/>
                    <a:pt x="96044" y="66675"/>
                  </a:cubicBezTo>
                  <a:cubicBezTo>
                    <a:pt x="113110" y="53181"/>
                    <a:pt x="132557" y="41275"/>
                    <a:pt x="155576" y="30956"/>
                  </a:cubicBezTo>
                  <a:cubicBezTo>
                    <a:pt x="178595" y="20637"/>
                    <a:pt x="209551" y="9524"/>
                    <a:pt x="234157" y="4762"/>
                  </a:cubicBezTo>
                  <a:cubicBezTo>
                    <a:pt x="258763" y="0"/>
                    <a:pt x="284957" y="794"/>
                    <a:pt x="303213" y="2381"/>
                  </a:cubicBezTo>
                  <a:cubicBezTo>
                    <a:pt x="321469" y="3969"/>
                    <a:pt x="327819" y="9128"/>
                    <a:pt x="343694" y="14287"/>
                  </a:cubicBezTo>
                  <a:cubicBezTo>
                    <a:pt x="359569" y="19446"/>
                    <a:pt x="379413" y="22621"/>
                    <a:pt x="398463" y="33337"/>
                  </a:cubicBezTo>
                  <a:cubicBezTo>
                    <a:pt x="417513" y="44053"/>
                    <a:pt x="441325" y="61912"/>
                    <a:pt x="457994" y="78581"/>
                  </a:cubicBezTo>
                  <a:cubicBezTo>
                    <a:pt x="474663" y="95250"/>
                    <a:pt x="488157" y="117475"/>
                    <a:pt x="498476" y="133350"/>
                  </a:cubicBezTo>
                  <a:cubicBezTo>
                    <a:pt x="508795" y="149225"/>
                    <a:pt x="513557" y="156765"/>
                    <a:pt x="519907" y="173831"/>
                  </a:cubicBezTo>
                  <a:cubicBezTo>
                    <a:pt x="526257" y="190897"/>
                    <a:pt x="533798" y="216694"/>
                    <a:pt x="536576" y="235744"/>
                  </a:cubicBezTo>
                  <a:cubicBezTo>
                    <a:pt x="539354" y="254794"/>
                    <a:pt x="537370" y="273447"/>
                    <a:pt x="536576" y="288131"/>
                  </a:cubicBezTo>
                  <a:cubicBezTo>
                    <a:pt x="535782" y="302815"/>
                    <a:pt x="535782" y="325834"/>
                    <a:pt x="531813" y="323850"/>
                  </a:cubicBezTo>
                  <a:cubicBezTo>
                    <a:pt x="527844" y="321866"/>
                    <a:pt x="522685" y="302022"/>
                    <a:pt x="512763" y="276225"/>
                  </a:cubicBezTo>
                  <a:cubicBezTo>
                    <a:pt x="502841" y="250428"/>
                    <a:pt x="488951" y="194469"/>
                    <a:pt x="472282" y="169069"/>
                  </a:cubicBezTo>
                  <a:cubicBezTo>
                    <a:pt x="455613" y="143669"/>
                    <a:pt x="435373" y="131366"/>
                    <a:pt x="412751" y="123825"/>
                  </a:cubicBezTo>
                  <a:cubicBezTo>
                    <a:pt x="390129" y="116284"/>
                    <a:pt x="360364" y="115888"/>
                    <a:pt x="336551" y="123825"/>
                  </a:cubicBezTo>
                  <a:cubicBezTo>
                    <a:pt x="312739" y="131763"/>
                    <a:pt x="286148" y="159941"/>
                    <a:pt x="269876" y="171450"/>
                  </a:cubicBezTo>
                  <a:cubicBezTo>
                    <a:pt x="253604" y="182959"/>
                    <a:pt x="251222" y="189309"/>
                    <a:pt x="238919" y="192881"/>
                  </a:cubicBezTo>
                  <a:cubicBezTo>
                    <a:pt x="226616" y="196453"/>
                    <a:pt x="216297" y="202803"/>
                    <a:pt x="196057" y="192881"/>
                  </a:cubicBezTo>
                  <a:cubicBezTo>
                    <a:pt x="175817" y="182959"/>
                    <a:pt x="123032" y="135334"/>
                    <a:pt x="117476" y="133350"/>
                  </a:cubicBezTo>
                  <a:cubicBezTo>
                    <a:pt x="111920" y="131366"/>
                    <a:pt x="157560" y="160338"/>
                    <a:pt x="162719" y="180975"/>
                  </a:cubicBezTo>
                  <a:cubicBezTo>
                    <a:pt x="167878" y="201612"/>
                    <a:pt x="163116" y="238522"/>
                    <a:pt x="148432" y="257175"/>
                  </a:cubicBezTo>
                  <a:cubicBezTo>
                    <a:pt x="133748" y="275828"/>
                    <a:pt x="93266" y="284560"/>
                    <a:pt x="74613" y="292894"/>
                  </a:cubicBezTo>
                  <a:cubicBezTo>
                    <a:pt x="55960" y="301228"/>
                    <a:pt x="44450" y="294481"/>
                    <a:pt x="36513" y="307181"/>
                  </a:cubicBezTo>
                  <a:cubicBezTo>
                    <a:pt x="28576" y="319881"/>
                    <a:pt x="30560" y="363538"/>
                    <a:pt x="26988" y="369094"/>
                  </a:cubicBezTo>
                  <a:cubicBezTo>
                    <a:pt x="23416" y="374650"/>
                    <a:pt x="19051" y="352425"/>
                    <a:pt x="15082" y="340519"/>
                  </a:cubicBezTo>
                  <a:cubicBezTo>
                    <a:pt x="11113" y="328613"/>
                    <a:pt x="0" y="287337"/>
                    <a:pt x="794" y="259556"/>
                  </a:cubicBezTo>
                  <a:close/>
                </a:path>
              </a:pathLst>
            </a:custGeom>
            <a:solidFill>
              <a:srgbClr val="000000"/>
            </a:solidFill>
            <a:ln w="9525" algn="ctr">
              <a:noFill/>
              <a:round/>
              <a:headEnd/>
              <a:tailEnd/>
            </a:ln>
          </p:spPr>
          <p:txBody>
            <a:bodyPr/>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grpSp>
      <p:grpSp>
        <p:nvGrpSpPr>
          <p:cNvPr id="7" name="Group 614">
            <a:extLst>
              <a:ext uri="{FF2B5EF4-FFF2-40B4-BE49-F238E27FC236}">
                <a16:creationId xmlns:a16="http://schemas.microsoft.com/office/drawing/2014/main" id="{66560ED5-77D9-404E-8C04-8B19F5A6378F}"/>
              </a:ext>
            </a:extLst>
          </p:cNvPr>
          <p:cNvGrpSpPr>
            <a:grpSpLocks noChangeAspect="1"/>
          </p:cNvGrpSpPr>
          <p:nvPr/>
        </p:nvGrpSpPr>
        <p:grpSpPr bwMode="auto">
          <a:xfrm>
            <a:off x="942417" y="2177063"/>
            <a:ext cx="269903" cy="338447"/>
            <a:chOff x="838200" y="4800600"/>
            <a:chExt cx="265113" cy="400050"/>
          </a:xfrm>
        </p:grpSpPr>
        <p:grpSp>
          <p:nvGrpSpPr>
            <p:cNvPr id="14" name="Group 91">
              <a:extLst>
                <a:ext uri="{FF2B5EF4-FFF2-40B4-BE49-F238E27FC236}">
                  <a16:creationId xmlns:a16="http://schemas.microsoft.com/office/drawing/2014/main" id="{6EDD53E9-4028-F841-AB24-6F82EC27AEE8}"/>
                </a:ext>
              </a:extLst>
            </p:cNvPr>
            <p:cNvGrpSpPr>
              <a:grpSpLocks noChangeAspect="1"/>
            </p:cNvGrpSpPr>
            <p:nvPr/>
          </p:nvGrpSpPr>
          <p:grpSpPr bwMode="auto">
            <a:xfrm>
              <a:off x="838199" y="4800601"/>
              <a:ext cx="265113" cy="400050"/>
              <a:chOff x="1890644" y="1524004"/>
              <a:chExt cx="762001" cy="1151376"/>
            </a:xfrm>
          </p:grpSpPr>
          <p:sp>
            <p:nvSpPr>
              <p:cNvPr id="16" name="Round Same Side Corner Rectangle 1673">
                <a:extLst>
                  <a:ext uri="{FF2B5EF4-FFF2-40B4-BE49-F238E27FC236}">
                    <a16:creationId xmlns:a16="http://schemas.microsoft.com/office/drawing/2014/main" id="{03C4BB0C-1384-4B46-8FAF-0AB44CEB5C48}"/>
                  </a:ext>
                </a:extLst>
              </p:cNvPr>
              <p:cNvSpPr/>
              <p:nvPr/>
            </p:nvSpPr>
            <p:spPr bwMode="auto">
              <a:xfrm>
                <a:off x="1890648" y="1915586"/>
                <a:ext cx="762001" cy="759790"/>
              </a:xfrm>
              <a:prstGeom prst="round2SameRect">
                <a:avLst>
                  <a:gd name="adj1" fmla="val 50000"/>
                  <a:gd name="adj2" fmla="val 26087"/>
                </a:avLst>
              </a:prstGeom>
              <a:gradFill rotWithShape="1">
                <a:gsLst>
                  <a:gs pos="0">
                    <a:srgbClr val="00B9E7">
                      <a:lumMod val="60000"/>
                      <a:lumOff val="40000"/>
                    </a:srgbClr>
                  </a:gs>
                  <a:gs pos="100000">
                    <a:srgbClr val="00B9E7"/>
                  </a:gs>
                </a:gsLst>
                <a:lin ang="2700000" scaled="1"/>
              </a:gradFill>
              <a:ln w="9525">
                <a:solidFill>
                  <a:schemeClr val="accent1"/>
                </a:solidFill>
                <a:miter lim="800000"/>
                <a:headEnd/>
                <a:tailEnd/>
              </a:ln>
              <a:effectLst/>
            </p:spPr>
            <p:txBody>
              <a:bodyPr wrap="none" anchor="ctr"/>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sp>
            <p:nvSpPr>
              <p:cNvPr id="17" name="Isosceles Triangle 71">
                <a:extLst>
                  <a:ext uri="{FF2B5EF4-FFF2-40B4-BE49-F238E27FC236}">
                    <a16:creationId xmlns:a16="http://schemas.microsoft.com/office/drawing/2014/main" id="{45C323C0-A23D-D64C-AFFE-5FBC77174254}"/>
                  </a:ext>
                </a:extLst>
              </p:cNvPr>
              <p:cNvSpPr>
                <a:spLocks noChangeArrowheads="1"/>
              </p:cNvSpPr>
              <p:nvPr/>
            </p:nvSpPr>
            <p:spPr bwMode="auto">
              <a:xfrm flipV="1">
                <a:off x="2175672" y="1985721"/>
                <a:ext cx="197771" cy="473406"/>
              </a:xfrm>
              <a:prstGeom prst="triangle">
                <a:avLst>
                  <a:gd name="adj" fmla="val 50000"/>
                </a:avLst>
              </a:prstGeom>
              <a:solidFill>
                <a:srgbClr val="FFFFFF"/>
              </a:solidFill>
              <a:ln w="3175" algn="ctr">
                <a:solidFill>
                  <a:schemeClr val="accent1"/>
                </a:solidFill>
                <a:round/>
                <a:headEnd/>
                <a:tailEnd/>
              </a:ln>
            </p:spPr>
            <p:txBody>
              <a:bodyPr rot="10800000"/>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sp>
            <p:nvSpPr>
              <p:cNvPr id="18" name="Oval 1675">
                <a:extLst>
                  <a:ext uri="{FF2B5EF4-FFF2-40B4-BE49-F238E27FC236}">
                    <a16:creationId xmlns:a16="http://schemas.microsoft.com/office/drawing/2014/main" id="{58AFDE4D-AB2C-864B-A7C9-08DCAB452DD7}"/>
                  </a:ext>
                </a:extLst>
              </p:cNvPr>
              <p:cNvSpPr/>
              <p:nvPr/>
            </p:nvSpPr>
            <p:spPr bwMode="auto">
              <a:xfrm>
                <a:off x="2006983" y="1524000"/>
                <a:ext cx="529329" cy="537698"/>
              </a:xfrm>
              <a:prstGeom prst="ellipse">
                <a:avLst/>
              </a:prstGeom>
              <a:gradFill rotWithShape="1">
                <a:gsLst>
                  <a:gs pos="0">
                    <a:srgbClr val="FFE4AD"/>
                  </a:gs>
                  <a:gs pos="100000">
                    <a:srgbClr val="FF9933"/>
                  </a:gs>
                </a:gsLst>
                <a:lin ang="5400000" scaled="1"/>
              </a:gradFill>
              <a:ln w="9525">
                <a:solidFill>
                  <a:srgbClr val="996633"/>
                </a:solidFill>
                <a:round/>
                <a:headEnd/>
                <a:tailEnd/>
              </a:ln>
              <a:effectLst/>
            </p:spPr>
            <p:txBody>
              <a:bodyPr wrap="none" anchor="ctr"/>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grpSp>
        <p:sp>
          <p:nvSpPr>
            <p:cNvPr id="15" name="Freeform 133">
              <a:extLst>
                <a:ext uri="{FF2B5EF4-FFF2-40B4-BE49-F238E27FC236}">
                  <a16:creationId xmlns:a16="http://schemas.microsoft.com/office/drawing/2014/main" id="{ED8874A6-0566-BD4A-916B-63595EEAB398}"/>
                </a:ext>
              </a:extLst>
            </p:cNvPr>
            <p:cNvSpPr>
              <a:spLocks noChangeAspect="1" noChangeArrowheads="1"/>
            </p:cNvSpPr>
            <p:nvPr/>
          </p:nvSpPr>
          <p:spPr bwMode="auto">
            <a:xfrm>
              <a:off x="876652" y="4800600"/>
              <a:ext cx="186186" cy="129965"/>
            </a:xfrm>
            <a:custGeom>
              <a:avLst/>
              <a:gdLst>
                <a:gd name="T0" fmla="*/ 0 w 539354"/>
                <a:gd name="T1" fmla="*/ 1 h 374650"/>
                <a:gd name="T2" fmla="*/ 0 w 539354"/>
                <a:gd name="T3" fmla="*/ 1 h 374650"/>
                <a:gd name="T4" fmla="*/ 0 w 539354"/>
                <a:gd name="T5" fmla="*/ 0 h 374650"/>
                <a:gd name="T6" fmla="*/ 0 w 539354"/>
                <a:gd name="T7" fmla="*/ 0 h 374650"/>
                <a:gd name="T8" fmla="*/ 0 w 539354"/>
                <a:gd name="T9" fmla="*/ 0 h 374650"/>
                <a:gd name="T10" fmla="*/ 1 w 539354"/>
                <a:gd name="T11" fmla="*/ 0 h 374650"/>
                <a:gd name="T12" fmla="*/ 1 w 539354"/>
                <a:gd name="T13" fmla="*/ 0 h 374650"/>
                <a:gd name="T14" fmla="*/ 1 w 539354"/>
                <a:gd name="T15" fmla="*/ 0 h 374650"/>
                <a:gd name="T16" fmla="*/ 1 w 539354"/>
                <a:gd name="T17" fmla="*/ 0 h 374650"/>
                <a:gd name="T18" fmla="*/ 1 w 539354"/>
                <a:gd name="T19" fmla="*/ 0 h 374650"/>
                <a:gd name="T20" fmla="*/ 2 w 539354"/>
                <a:gd name="T21" fmla="*/ 0 h 374650"/>
                <a:gd name="T22" fmla="*/ 2 w 539354"/>
                <a:gd name="T23" fmla="*/ 1 h 374650"/>
                <a:gd name="T24" fmla="*/ 2 w 539354"/>
                <a:gd name="T25" fmla="*/ 1 h 374650"/>
                <a:gd name="T26" fmla="*/ 2 w 539354"/>
                <a:gd name="T27" fmla="*/ 1 h 374650"/>
                <a:gd name="T28" fmla="*/ 2 w 539354"/>
                <a:gd name="T29" fmla="*/ 1 h 374650"/>
                <a:gd name="T30" fmla="*/ 2 w 539354"/>
                <a:gd name="T31" fmla="*/ 1 h 374650"/>
                <a:gd name="T32" fmla="*/ 1 w 539354"/>
                <a:gd name="T33" fmla="*/ 1 h 374650"/>
                <a:gd name="T34" fmla="*/ 1 w 539354"/>
                <a:gd name="T35" fmla="*/ 0 h 374650"/>
                <a:gd name="T36" fmla="*/ 1 w 539354"/>
                <a:gd name="T37" fmla="*/ 0 h 374650"/>
                <a:gd name="T38" fmla="*/ 1 w 539354"/>
                <a:gd name="T39" fmla="*/ 1 h 374650"/>
                <a:gd name="T40" fmla="*/ 1 w 539354"/>
                <a:gd name="T41" fmla="*/ 1 h 374650"/>
                <a:gd name="T42" fmla="*/ 1 w 539354"/>
                <a:gd name="T43" fmla="*/ 1 h 374650"/>
                <a:gd name="T44" fmla="*/ 0 w 539354"/>
                <a:gd name="T45" fmla="*/ 0 h 374650"/>
                <a:gd name="T46" fmla="*/ 0 w 539354"/>
                <a:gd name="T47" fmla="*/ 1 h 374650"/>
                <a:gd name="T48" fmla="*/ 0 w 539354"/>
                <a:gd name="T49" fmla="*/ 1 h 374650"/>
                <a:gd name="T50" fmla="*/ 0 w 539354"/>
                <a:gd name="T51" fmla="*/ 1 h 374650"/>
                <a:gd name="T52" fmla="*/ 0 w 539354"/>
                <a:gd name="T53" fmla="*/ 1 h 374650"/>
                <a:gd name="T54" fmla="*/ 0 w 539354"/>
                <a:gd name="T55" fmla="*/ 1 h 374650"/>
                <a:gd name="T56" fmla="*/ 0 w 539354"/>
                <a:gd name="T57" fmla="*/ 1 h 374650"/>
                <a:gd name="T58" fmla="*/ 0 w 539354"/>
                <a:gd name="T59" fmla="*/ 1 h 3746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9354"/>
                <a:gd name="T91" fmla="*/ 0 h 374650"/>
                <a:gd name="T92" fmla="*/ 539354 w 539354"/>
                <a:gd name="T93" fmla="*/ 374650 h 3746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9354" h="374650">
                  <a:moveTo>
                    <a:pt x="794" y="259556"/>
                  </a:moveTo>
                  <a:cubicBezTo>
                    <a:pt x="1588" y="231775"/>
                    <a:pt x="11113" y="198437"/>
                    <a:pt x="19844" y="173831"/>
                  </a:cubicBezTo>
                  <a:cubicBezTo>
                    <a:pt x="28575" y="149225"/>
                    <a:pt x="40482" y="129778"/>
                    <a:pt x="53182" y="111919"/>
                  </a:cubicBezTo>
                  <a:cubicBezTo>
                    <a:pt x="65882" y="94060"/>
                    <a:pt x="78978" y="80169"/>
                    <a:pt x="96044" y="66675"/>
                  </a:cubicBezTo>
                  <a:cubicBezTo>
                    <a:pt x="113110" y="53181"/>
                    <a:pt x="132557" y="41275"/>
                    <a:pt x="155576" y="30956"/>
                  </a:cubicBezTo>
                  <a:cubicBezTo>
                    <a:pt x="178595" y="20637"/>
                    <a:pt x="209551" y="9524"/>
                    <a:pt x="234157" y="4762"/>
                  </a:cubicBezTo>
                  <a:cubicBezTo>
                    <a:pt x="258763" y="0"/>
                    <a:pt x="284957" y="794"/>
                    <a:pt x="303213" y="2381"/>
                  </a:cubicBezTo>
                  <a:cubicBezTo>
                    <a:pt x="321469" y="3969"/>
                    <a:pt x="327819" y="9128"/>
                    <a:pt x="343694" y="14287"/>
                  </a:cubicBezTo>
                  <a:cubicBezTo>
                    <a:pt x="359569" y="19446"/>
                    <a:pt x="379413" y="22621"/>
                    <a:pt x="398463" y="33337"/>
                  </a:cubicBezTo>
                  <a:cubicBezTo>
                    <a:pt x="417513" y="44053"/>
                    <a:pt x="441325" y="61912"/>
                    <a:pt x="457994" y="78581"/>
                  </a:cubicBezTo>
                  <a:cubicBezTo>
                    <a:pt x="474663" y="95250"/>
                    <a:pt x="488157" y="117475"/>
                    <a:pt x="498476" y="133350"/>
                  </a:cubicBezTo>
                  <a:cubicBezTo>
                    <a:pt x="508795" y="149225"/>
                    <a:pt x="513557" y="156765"/>
                    <a:pt x="519907" y="173831"/>
                  </a:cubicBezTo>
                  <a:cubicBezTo>
                    <a:pt x="526257" y="190897"/>
                    <a:pt x="533798" y="216694"/>
                    <a:pt x="536576" y="235744"/>
                  </a:cubicBezTo>
                  <a:cubicBezTo>
                    <a:pt x="539354" y="254794"/>
                    <a:pt x="537370" y="273447"/>
                    <a:pt x="536576" y="288131"/>
                  </a:cubicBezTo>
                  <a:cubicBezTo>
                    <a:pt x="535782" y="302815"/>
                    <a:pt x="535782" y="325834"/>
                    <a:pt x="531813" y="323850"/>
                  </a:cubicBezTo>
                  <a:cubicBezTo>
                    <a:pt x="527844" y="321866"/>
                    <a:pt x="522685" y="302022"/>
                    <a:pt x="512763" y="276225"/>
                  </a:cubicBezTo>
                  <a:cubicBezTo>
                    <a:pt x="502841" y="250428"/>
                    <a:pt x="488951" y="194469"/>
                    <a:pt x="472282" y="169069"/>
                  </a:cubicBezTo>
                  <a:cubicBezTo>
                    <a:pt x="455613" y="143669"/>
                    <a:pt x="435373" y="131366"/>
                    <a:pt x="412751" y="123825"/>
                  </a:cubicBezTo>
                  <a:cubicBezTo>
                    <a:pt x="390129" y="116284"/>
                    <a:pt x="360364" y="115888"/>
                    <a:pt x="336551" y="123825"/>
                  </a:cubicBezTo>
                  <a:cubicBezTo>
                    <a:pt x="312739" y="131763"/>
                    <a:pt x="286148" y="159941"/>
                    <a:pt x="269876" y="171450"/>
                  </a:cubicBezTo>
                  <a:cubicBezTo>
                    <a:pt x="253604" y="182959"/>
                    <a:pt x="251222" y="189309"/>
                    <a:pt x="238919" y="192881"/>
                  </a:cubicBezTo>
                  <a:cubicBezTo>
                    <a:pt x="226616" y="196453"/>
                    <a:pt x="216297" y="202803"/>
                    <a:pt x="196057" y="192881"/>
                  </a:cubicBezTo>
                  <a:cubicBezTo>
                    <a:pt x="175817" y="182959"/>
                    <a:pt x="123032" y="135334"/>
                    <a:pt x="117476" y="133350"/>
                  </a:cubicBezTo>
                  <a:cubicBezTo>
                    <a:pt x="111920" y="131366"/>
                    <a:pt x="157560" y="160338"/>
                    <a:pt x="162719" y="180975"/>
                  </a:cubicBezTo>
                  <a:cubicBezTo>
                    <a:pt x="167878" y="201612"/>
                    <a:pt x="163116" y="238522"/>
                    <a:pt x="148432" y="257175"/>
                  </a:cubicBezTo>
                  <a:cubicBezTo>
                    <a:pt x="133748" y="275828"/>
                    <a:pt x="93266" y="284560"/>
                    <a:pt x="74613" y="292894"/>
                  </a:cubicBezTo>
                  <a:cubicBezTo>
                    <a:pt x="55960" y="301228"/>
                    <a:pt x="44450" y="294481"/>
                    <a:pt x="36513" y="307181"/>
                  </a:cubicBezTo>
                  <a:cubicBezTo>
                    <a:pt x="28576" y="319881"/>
                    <a:pt x="30560" y="363538"/>
                    <a:pt x="26988" y="369094"/>
                  </a:cubicBezTo>
                  <a:cubicBezTo>
                    <a:pt x="23416" y="374650"/>
                    <a:pt x="19051" y="352425"/>
                    <a:pt x="15082" y="340519"/>
                  </a:cubicBezTo>
                  <a:cubicBezTo>
                    <a:pt x="11113" y="328613"/>
                    <a:pt x="0" y="287337"/>
                    <a:pt x="794" y="259556"/>
                  </a:cubicBezTo>
                  <a:close/>
                </a:path>
              </a:pathLst>
            </a:custGeom>
            <a:solidFill>
              <a:srgbClr val="000000"/>
            </a:solidFill>
            <a:ln w="9525" algn="ctr">
              <a:noFill/>
              <a:round/>
              <a:headEnd/>
              <a:tailEnd/>
            </a:ln>
          </p:spPr>
          <p:txBody>
            <a:bodyPr/>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grpSp>
      <p:grpSp>
        <p:nvGrpSpPr>
          <p:cNvPr id="8" name="Group 614">
            <a:extLst>
              <a:ext uri="{FF2B5EF4-FFF2-40B4-BE49-F238E27FC236}">
                <a16:creationId xmlns:a16="http://schemas.microsoft.com/office/drawing/2014/main" id="{35AD039A-0D6B-0A40-8180-A1BD05F32D2B}"/>
              </a:ext>
            </a:extLst>
          </p:cNvPr>
          <p:cNvGrpSpPr>
            <a:grpSpLocks noChangeAspect="1"/>
          </p:cNvGrpSpPr>
          <p:nvPr/>
        </p:nvGrpSpPr>
        <p:grpSpPr bwMode="auto">
          <a:xfrm>
            <a:off x="1239103" y="2177063"/>
            <a:ext cx="269903" cy="338447"/>
            <a:chOff x="838200" y="4800600"/>
            <a:chExt cx="265113" cy="400050"/>
          </a:xfrm>
        </p:grpSpPr>
        <p:grpSp>
          <p:nvGrpSpPr>
            <p:cNvPr id="9" name="Group 91">
              <a:extLst>
                <a:ext uri="{FF2B5EF4-FFF2-40B4-BE49-F238E27FC236}">
                  <a16:creationId xmlns:a16="http://schemas.microsoft.com/office/drawing/2014/main" id="{7183475E-947B-B945-9A18-29E0DCC7DB86}"/>
                </a:ext>
              </a:extLst>
            </p:cNvPr>
            <p:cNvGrpSpPr>
              <a:grpSpLocks noChangeAspect="1"/>
            </p:cNvGrpSpPr>
            <p:nvPr/>
          </p:nvGrpSpPr>
          <p:grpSpPr bwMode="auto">
            <a:xfrm>
              <a:off x="838199" y="4800601"/>
              <a:ext cx="265113" cy="400050"/>
              <a:chOff x="1890644" y="1524004"/>
              <a:chExt cx="762001" cy="1151376"/>
            </a:xfrm>
          </p:grpSpPr>
          <p:sp>
            <p:nvSpPr>
              <p:cNvPr id="11" name="Round Same Side Corner Rectangle 1679">
                <a:extLst>
                  <a:ext uri="{FF2B5EF4-FFF2-40B4-BE49-F238E27FC236}">
                    <a16:creationId xmlns:a16="http://schemas.microsoft.com/office/drawing/2014/main" id="{49446530-ADC2-D84B-A852-FEBFE1498FD7}"/>
                  </a:ext>
                </a:extLst>
              </p:cNvPr>
              <p:cNvSpPr/>
              <p:nvPr/>
            </p:nvSpPr>
            <p:spPr bwMode="auto">
              <a:xfrm>
                <a:off x="1890648" y="1915586"/>
                <a:ext cx="762001" cy="759790"/>
              </a:xfrm>
              <a:prstGeom prst="round2SameRect">
                <a:avLst>
                  <a:gd name="adj1" fmla="val 50000"/>
                  <a:gd name="adj2" fmla="val 26087"/>
                </a:avLst>
              </a:prstGeom>
              <a:gradFill rotWithShape="1">
                <a:gsLst>
                  <a:gs pos="0">
                    <a:srgbClr val="00B9E7">
                      <a:lumMod val="60000"/>
                      <a:lumOff val="40000"/>
                    </a:srgbClr>
                  </a:gs>
                  <a:gs pos="100000">
                    <a:srgbClr val="00B9E7"/>
                  </a:gs>
                </a:gsLst>
                <a:lin ang="2700000" scaled="1"/>
              </a:gradFill>
              <a:ln w="9525">
                <a:solidFill>
                  <a:schemeClr val="accent1"/>
                </a:solidFill>
                <a:miter lim="800000"/>
                <a:headEnd/>
                <a:tailEnd/>
              </a:ln>
              <a:effectLst/>
            </p:spPr>
            <p:txBody>
              <a:bodyPr wrap="none" anchor="ctr"/>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sp>
            <p:nvSpPr>
              <p:cNvPr id="12" name="Isosceles Triangle 71">
                <a:extLst>
                  <a:ext uri="{FF2B5EF4-FFF2-40B4-BE49-F238E27FC236}">
                    <a16:creationId xmlns:a16="http://schemas.microsoft.com/office/drawing/2014/main" id="{EAE9777F-958F-354B-A346-08D28E5A1A79}"/>
                  </a:ext>
                </a:extLst>
              </p:cNvPr>
              <p:cNvSpPr>
                <a:spLocks noChangeArrowheads="1"/>
              </p:cNvSpPr>
              <p:nvPr/>
            </p:nvSpPr>
            <p:spPr bwMode="auto">
              <a:xfrm flipV="1">
                <a:off x="2175672" y="1985721"/>
                <a:ext cx="197771" cy="473406"/>
              </a:xfrm>
              <a:prstGeom prst="triangle">
                <a:avLst>
                  <a:gd name="adj" fmla="val 50000"/>
                </a:avLst>
              </a:prstGeom>
              <a:solidFill>
                <a:srgbClr val="FFFFFF"/>
              </a:solidFill>
              <a:ln w="3175" algn="ctr">
                <a:solidFill>
                  <a:schemeClr val="accent1"/>
                </a:solidFill>
                <a:round/>
                <a:headEnd/>
                <a:tailEnd/>
              </a:ln>
            </p:spPr>
            <p:txBody>
              <a:bodyPr rot="10800000"/>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sp>
            <p:nvSpPr>
              <p:cNvPr id="13" name="Oval 1681">
                <a:extLst>
                  <a:ext uri="{FF2B5EF4-FFF2-40B4-BE49-F238E27FC236}">
                    <a16:creationId xmlns:a16="http://schemas.microsoft.com/office/drawing/2014/main" id="{5DC949E9-229E-C14A-8307-FD228922BEC7}"/>
                  </a:ext>
                </a:extLst>
              </p:cNvPr>
              <p:cNvSpPr/>
              <p:nvPr/>
            </p:nvSpPr>
            <p:spPr bwMode="auto">
              <a:xfrm>
                <a:off x="2006983" y="1524000"/>
                <a:ext cx="529329" cy="537698"/>
              </a:xfrm>
              <a:prstGeom prst="ellipse">
                <a:avLst/>
              </a:prstGeom>
              <a:gradFill rotWithShape="1">
                <a:gsLst>
                  <a:gs pos="0">
                    <a:srgbClr val="FFE4AD"/>
                  </a:gs>
                  <a:gs pos="100000">
                    <a:srgbClr val="FF9933"/>
                  </a:gs>
                </a:gsLst>
                <a:lin ang="5400000" scaled="1"/>
              </a:gradFill>
              <a:ln w="9525">
                <a:solidFill>
                  <a:srgbClr val="996633"/>
                </a:solidFill>
                <a:round/>
                <a:headEnd/>
                <a:tailEnd/>
              </a:ln>
              <a:effectLst/>
            </p:spPr>
            <p:txBody>
              <a:bodyPr wrap="none" anchor="ctr"/>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grpSp>
        <p:sp>
          <p:nvSpPr>
            <p:cNvPr id="10" name="Freeform 133">
              <a:extLst>
                <a:ext uri="{FF2B5EF4-FFF2-40B4-BE49-F238E27FC236}">
                  <a16:creationId xmlns:a16="http://schemas.microsoft.com/office/drawing/2014/main" id="{A1B4E66B-1FE9-F643-985B-DA472BA38572}"/>
                </a:ext>
              </a:extLst>
            </p:cNvPr>
            <p:cNvSpPr>
              <a:spLocks noChangeAspect="1" noChangeArrowheads="1"/>
            </p:cNvSpPr>
            <p:nvPr/>
          </p:nvSpPr>
          <p:spPr bwMode="auto">
            <a:xfrm>
              <a:off x="876652" y="4800600"/>
              <a:ext cx="186186" cy="129965"/>
            </a:xfrm>
            <a:custGeom>
              <a:avLst/>
              <a:gdLst>
                <a:gd name="T0" fmla="*/ 0 w 539354"/>
                <a:gd name="T1" fmla="*/ 1 h 374650"/>
                <a:gd name="T2" fmla="*/ 0 w 539354"/>
                <a:gd name="T3" fmla="*/ 1 h 374650"/>
                <a:gd name="T4" fmla="*/ 0 w 539354"/>
                <a:gd name="T5" fmla="*/ 0 h 374650"/>
                <a:gd name="T6" fmla="*/ 0 w 539354"/>
                <a:gd name="T7" fmla="*/ 0 h 374650"/>
                <a:gd name="T8" fmla="*/ 0 w 539354"/>
                <a:gd name="T9" fmla="*/ 0 h 374650"/>
                <a:gd name="T10" fmla="*/ 1 w 539354"/>
                <a:gd name="T11" fmla="*/ 0 h 374650"/>
                <a:gd name="T12" fmla="*/ 1 w 539354"/>
                <a:gd name="T13" fmla="*/ 0 h 374650"/>
                <a:gd name="T14" fmla="*/ 1 w 539354"/>
                <a:gd name="T15" fmla="*/ 0 h 374650"/>
                <a:gd name="T16" fmla="*/ 1 w 539354"/>
                <a:gd name="T17" fmla="*/ 0 h 374650"/>
                <a:gd name="T18" fmla="*/ 1 w 539354"/>
                <a:gd name="T19" fmla="*/ 0 h 374650"/>
                <a:gd name="T20" fmla="*/ 2 w 539354"/>
                <a:gd name="T21" fmla="*/ 0 h 374650"/>
                <a:gd name="T22" fmla="*/ 2 w 539354"/>
                <a:gd name="T23" fmla="*/ 1 h 374650"/>
                <a:gd name="T24" fmla="*/ 2 w 539354"/>
                <a:gd name="T25" fmla="*/ 1 h 374650"/>
                <a:gd name="T26" fmla="*/ 2 w 539354"/>
                <a:gd name="T27" fmla="*/ 1 h 374650"/>
                <a:gd name="T28" fmla="*/ 2 w 539354"/>
                <a:gd name="T29" fmla="*/ 1 h 374650"/>
                <a:gd name="T30" fmla="*/ 2 w 539354"/>
                <a:gd name="T31" fmla="*/ 1 h 374650"/>
                <a:gd name="T32" fmla="*/ 1 w 539354"/>
                <a:gd name="T33" fmla="*/ 1 h 374650"/>
                <a:gd name="T34" fmla="*/ 1 w 539354"/>
                <a:gd name="T35" fmla="*/ 0 h 374650"/>
                <a:gd name="T36" fmla="*/ 1 w 539354"/>
                <a:gd name="T37" fmla="*/ 0 h 374650"/>
                <a:gd name="T38" fmla="*/ 1 w 539354"/>
                <a:gd name="T39" fmla="*/ 1 h 374650"/>
                <a:gd name="T40" fmla="*/ 1 w 539354"/>
                <a:gd name="T41" fmla="*/ 1 h 374650"/>
                <a:gd name="T42" fmla="*/ 1 w 539354"/>
                <a:gd name="T43" fmla="*/ 1 h 374650"/>
                <a:gd name="T44" fmla="*/ 0 w 539354"/>
                <a:gd name="T45" fmla="*/ 0 h 374650"/>
                <a:gd name="T46" fmla="*/ 0 w 539354"/>
                <a:gd name="T47" fmla="*/ 1 h 374650"/>
                <a:gd name="T48" fmla="*/ 0 w 539354"/>
                <a:gd name="T49" fmla="*/ 1 h 374650"/>
                <a:gd name="T50" fmla="*/ 0 w 539354"/>
                <a:gd name="T51" fmla="*/ 1 h 374650"/>
                <a:gd name="T52" fmla="*/ 0 w 539354"/>
                <a:gd name="T53" fmla="*/ 1 h 374650"/>
                <a:gd name="T54" fmla="*/ 0 w 539354"/>
                <a:gd name="T55" fmla="*/ 1 h 374650"/>
                <a:gd name="T56" fmla="*/ 0 w 539354"/>
                <a:gd name="T57" fmla="*/ 1 h 374650"/>
                <a:gd name="T58" fmla="*/ 0 w 539354"/>
                <a:gd name="T59" fmla="*/ 1 h 3746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9354"/>
                <a:gd name="T91" fmla="*/ 0 h 374650"/>
                <a:gd name="T92" fmla="*/ 539354 w 539354"/>
                <a:gd name="T93" fmla="*/ 374650 h 3746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9354" h="374650">
                  <a:moveTo>
                    <a:pt x="794" y="259556"/>
                  </a:moveTo>
                  <a:cubicBezTo>
                    <a:pt x="1588" y="231775"/>
                    <a:pt x="11113" y="198437"/>
                    <a:pt x="19844" y="173831"/>
                  </a:cubicBezTo>
                  <a:cubicBezTo>
                    <a:pt x="28575" y="149225"/>
                    <a:pt x="40482" y="129778"/>
                    <a:pt x="53182" y="111919"/>
                  </a:cubicBezTo>
                  <a:cubicBezTo>
                    <a:pt x="65882" y="94060"/>
                    <a:pt x="78978" y="80169"/>
                    <a:pt x="96044" y="66675"/>
                  </a:cubicBezTo>
                  <a:cubicBezTo>
                    <a:pt x="113110" y="53181"/>
                    <a:pt x="132557" y="41275"/>
                    <a:pt x="155576" y="30956"/>
                  </a:cubicBezTo>
                  <a:cubicBezTo>
                    <a:pt x="178595" y="20637"/>
                    <a:pt x="209551" y="9524"/>
                    <a:pt x="234157" y="4762"/>
                  </a:cubicBezTo>
                  <a:cubicBezTo>
                    <a:pt x="258763" y="0"/>
                    <a:pt x="284957" y="794"/>
                    <a:pt x="303213" y="2381"/>
                  </a:cubicBezTo>
                  <a:cubicBezTo>
                    <a:pt x="321469" y="3969"/>
                    <a:pt x="327819" y="9128"/>
                    <a:pt x="343694" y="14287"/>
                  </a:cubicBezTo>
                  <a:cubicBezTo>
                    <a:pt x="359569" y="19446"/>
                    <a:pt x="379413" y="22621"/>
                    <a:pt x="398463" y="33337"/>
                  </a:cubicBezTo>
                  <a:cubicBezTo>
                    <a:pt x="417513" y="44053"/>
                    <a:pt x="441325" y="61912"/>
                    <a:pt x="457994" y="78581"/>
                  </a:cubicBezTo>
                  <a:cubicBezTo>
                    <a:pt x="474663" y="95250"/>
                    <a:pt x="488157" y="117475"/>
                    <a:pt x="498476" y="133350"/>
                  </a:cubicBezTo>
                  <a:cubicBezTo>
                    <a:pt x="508795" y="149225"/>
                    <a:pt x="513557" y="156765"/>
                    <a:pt x="519907" y="173831"/>
                  </a:cubicBezTo>
                  <a:cubicBezTo>
                    <a:pt x="526257" y="190897"/>
                    <a:pt x="533798" y="216694"/>
                    <a:pt x="536576" y="235744"/>
                  </a:cubicBezTo>
                  <a:cubicBezTo>
                    <a:pt x="539354" y="254794"/>
                    <a:pt x="537370" y="273447"/>
                    <a:pt x="536576" y="288131"/>
                  </a:cubicBezTo>
                  <a:cubicBezTo>
                    <a:pt x="535782" y="302815"/>
                    <a:pt x="535782" y="325834"/>
                    <a:pt x="531813" y="323850"/>
                  </a:cubicBezTo>
                  <a:cubicBezTo>
                    <a:pt x="527844" y="321866"/>
                    <a:pt x="522685" y="302022"/>
                    <a:pt x="512763" y="276225"/>
                  </a:cubicBezTo>
                  <a:cubicBezTo>
                    <a:pt x="502841" y="250428"/>
                    <a:pt x="488951" y="194469"/>
                    <a:pt x="472282" y="169069"/>
                  </a:cubicBezTo>
                  <a:cubicBezTo>
                    <a:pt x="455613" y="143669"/>
                    <a:pt x="435373" y="131366"/>
                    <a:pt x="412751" y="123825"/>
                  </a:cubicBezTo>
                  <a:cubicBezTo>
                    <a:pt x="390129" y="116284"/>
                    <a:pt x="360364" y="115888"/>
                    <a:pt x="336551" y="123825"/>
                  </a:cubicBezTo>
                  <a:cubicBezTo>
                    <a:pt x="312739" y="131763"/>
                    <a:pt x="286148" y="159941"/>
                    <a:pt x="269876" y="171450"/>
                  </a:cubicBezTo>
                  <a:cubicBezTo>
                    <a:pt x="253604" y="182959"/>
                    <a:pt x="251222" y="189309"/>
                    <a:pt x="238919" y="192881"/>
                  </a:cubicBezTo>
                  <a:cubicBezTo>
                    <a:pt x="226616" y="196453"/>
                    <a:pt x="216297" y="202803"/>
                    <a:pt x="196057" y="192881"/>
                  </a:cubicBezTo>
                  <a:cubicBezTo>
                    <a:pt x="175817" y="182959"/>
                    <a:pt x="123032" y="135334"/>
                    <a:pt x="117476" y="133350"/>
                  </a:cubicBezTo>
                  <a:cubicBezTo>
                    <a:pt x="111920" y="131366"/>
                    <a:pt x="157560" y="160338"/>
                    <a:pt x="162719" y="180975"/>
                  </a:cubicBezTo>
                  <a:cubicBezTo>
                    <a:pt x="167878" y="201612"/>
                    <a:pt x="163116" y="238522"/>
                    <a:pt x="148432" y="257175"/>
                  </a:cubicBezTo>
                  <a:cubicBezTo>
                    <a:pt x="133748" y="275828"/>
                    <a:pt x="93266" y="284560"/>
                    <a:pt x="74613" y="292894"/>
                  </a:cubicBezTo>
                  <a:cubicBezTo>
                    <a:pt x="55960" y="301228"/>
                    <a:pt x="44450" y="294481"/>
                    <a:pt x="36513" y="307181"/>
                  </a:cubicBezTo>
                  <a:cubicBezTo>
                    <a:pt x="28576" y="319881"/>
                    <a:pt x="30560" y="363538"/>
                    <a:pt x="26988" y="369094"/>
                  </a:cubicBezTo>
                  <a:cubicBezTo>
                    <a:pt x="23416" y="374650"/>
                    <a:pt x="19051" y="352425"/>
                    <a:pt x="15082" y="340519"/>
                  </a:cubicBezTo>
                  <a:cubicBezTo>
                    <a:pt x="11113" y="328613"/>
                    <a:pt x="0" y="287337"/>
                    <a:pt x="794" y="259556"/>
                  </a:cubicBezTo>
                  <a:close/>
                </a:path>
              </a:pathLst>
            </a:custGeom>
            <a:solidFill>
              <a:srgbClr val="000000"/>
            </a:solidFill>
            <a:ln w="9525" algn="ctr">
              <a:noFill/>
              <a:round/>
              <a:headEnd/>
              <a:tailEnd/>
            </a:ln>
          </p:spPr>
          <p:txBody>
            <a:bodyPr/>
            <a:lstStyle/>
            <a:p>
              <a:pPr defTabSz="1186680" eaLnBrk="0" hangingPunct="0">
                <a:defRPr/>
              </a:pPr>
              <a:endParaRPr lang="en-US" sz="1557" kern="0" dirty="0">
                <a:solidFill>
                  <a:sysClr val="windowText" lastClr="000000"/>
                </a:solidFill>
                <a:latin typeface="Calibri" panose="020F0502020204030204" pitchFamily="34" charset="0"/>
                <a:cs typeface="Calibri" panose="020F0502020204030204" pitchFamily="34" charset="0"/>
              </a:endParaRPr>
            </a:p>
          </p:txBody>
        </p:sp>
      </p:grpSp>
      <p:sp>
        <p:nvSpPr>
          <p:cNvPr id="24" name="Rectangle 23">
            <a:extLst>
              <a:ext uri="{FF2B5EF4-FFF2-40B4-BE49-F238E27FC236}">
                <a16:creationId xmlns:a16="http://schemas.microsoft.com/office/drawing/2014/main" id="{6E9EBB81-2BC3-654C-8E47-F4F667B7E761}"/>
              </a:ext>
            </a:extLst>
          </p:cNvPr>
          <p:cNvSpPr/>
          <p:nvPr/>
        </p:nvSpPr>
        <p:spPr bwMode="auto">
          <a:xfrm>
            <a:off x="4697412" y="2012862"/>
            <a:ext cx="5576920" cy="782338"/>
          </a:xfrm>
          <a:prstGeom prst="rect">
            <a:avLst/>
          </a:prstGeom>
          <a:solidFill>
            <a:schemeClr val="tx1">
              <a:lumMod val="40000"/>
              <a:lumOff val="60000"/>
            </a:schemeClr>
          </a:solidFill>
          <a:ln w="9525" cap="flat" cmpd="sng" algn="ctr">
            <a:noFill/>
            <a:prstDash val="solid"/>
            <a:round/>
            <a:headEnd type="none" w="med" len="med"/>
            <a:tailEnd type="none" w="med" len="med"/>
          </a:ln>
          <a:effectLst/>
        </p:spPr>
        <p:txBody>
          <a:bodyPr/>
          <a:lstStyle/>
          <a:p>
            <a:pPr defTabSz="1186680" eaLnBrk="0" hangingPunct="0">
              <a:defRPr/>
            </a:pPr>
            <a:endParaRPr lang="en-US" sz="1557" dirty="0">
              <a:solidFill>
                <a:srgbClr val="000000"/>
              </a:solidFill>
              <a:latin typeface="Calibri" panose="020F0502020204030204" pitchFamily="34" charset="0"/>
              <a:cs typeface="Calibri" panose="020F0502020204030204" pitchFamily="34" charset="0"/>
            </a:endParaRPr>
          </a:p>
        </p:txBody>
      </p:sp>
      <p:sp>
        <p:nvSpPr>
          <p:cNvPr id="25" name="Rounded Rectangle 10">
            <a:extLst>
              <a:ext uri="{FF2B5EF4-FFF2-40B4-BE49-F238E27FC236}">
                <a16:creationId xmlns:a16="http://schemas.microsoft.com/office/drawing/2014/main" id="{28C176A0-CA4F-E144-B4A8-0D83BDB333D7}"/>
              </a:ext>
            </a:extLst>
          </p:cNvPr>
          <p:cNvSpPr>
            <a:spLocks noChangeArrowheads="1"/>
          </p:cNvSpPr>
          <p:nvPr/>
        </p:nvSpPr>
        <p:spPr bwMode="auto">
          <a:xfrm>
            <a:off x="2103361" y="1949745"/>
            <a:ext cx="1827510" cy="891165"/>
          </a:xfrm>
          <a:prstGeom prst="roundRect">
            <a:avLst>
              <a:gd name="adj" fmla="val 16667"/>
            </a:avLst>
          </a:prstGeom>
          <a:solidFill>
            <a:schemeClr val="tx1">
              <a:lumMod val="20000"/>
              <a:lumOff val="80000"/>
            </a:schemeClr>
          </a:solidFill>
          <a:ln w="9525" algn="ctr">
            <a:solidFill>
              <a:schemeClr val="accent1">
                <a:lumMod val="75000"/>
              </a:schemeClr>
            </a:solidFill>
            <a:round/>
            <a:headEnd/>
            <a:tailEnd/>
          </a:ln>
        </p:spPr>
        <p:txBody>
          <a:bodyPr anchor="t"/>
          <a:lstStyle/>
          <a:p>
            <a:pPr defTabSz="1186680" eaLnBrk="0" hangingPunct="0">
              <a:defRPr/>
            </a:pPr>
            <a:endParaRPr lang="en-US" sz="1557" b="1" dirty="0">
              <a:solidFill>
                <a:srgbClr val="FEFDFD">
                  <a:lumMod val="10000"/>
                </a:srgbClr>
              </a:solidFill>
              <a:latin typeface="Calibri" panose="020F0502020204030204" pitchFamily="34" charset="0"/>
              <a:cs typeface="Calibri" panose="020F0502020204030204" pitchFamily="34" charset="0"/>
            </a:endParaRPr>
          </a:p>
        </p:txBody>
      </p:sp>
      <p:sp>
        <p:nvSpPr>
          <p:cNvPr id="26" name="Rounded Rectangle 11">
            <a:extLst>
              <a:ext uri="{FF2B5EF4-FFF2-40B4-BE49-F238E27FC236}">
                <a16:creationId xmlns:a16="http://schemas.microsoft.com/office/drawing/2014/main" id="{E2B8E685-DFD2-354A-AF4A-B3F1C926F5BA}"/>
              </a:ext>
            </a:extLst>
          </p:cNvPr>
          <p:cNvSpPr>
            <a:spLocks noChangeArrowheads="1"/>
          </p:cNvSpPr>
          <p:nvPr/>
        </p:nvSpPr>
        <p:spPr bwMode="auto">
          <a:xfrm>
            <a:off x="6476953" y="2102532"/>
            <a:ext cx="983191" cy="584391"/>
          </a:xfrm>
          <a:prstGeom prst="roundRect">
            <a:avLst>
              <a:gd name="adj" fmla="val 16667"/>
            </a:avLst>
          </a:prstGeom>
          <a:solidFill>
            <a:srgbClr val="002060"/>
          </a:solidFill>
          <a:ln>
            <a:headEnd/>
            <a:tailEnd/>
          </a:ln>
        </p:spPr>
        <p:style>
          <a:lnRef idx="1">
            <a:schemeClr val="accent2"/>
          </a:lnRef>
          <a:fillRef idx="2">
            <a:schemeClr val="accent2"/>
          </a:fillRef>
          <a:effectRef idx="1">
            <a:schemeClr val="accent2"/>
          </a:effectRef>
          <a:fontRef idx="minor">
            <a:schemeClr val="dk1"/>
          </a:fontRef>
        </p:style>
        <p:txBody>
          <a:bodyPr anchor="ctr"/>
          <a:lstStyle/>
          <a:p>
            <a:pPr defTabSz="1186680" eaLnBrk="0" hangingPunct="0">
              <a:defRPr/>
            </a:pPr>
            <a:r>
              <a:rPr lang="en-US" sz="1168" dirty="0">
                <a:solidFill>
                  <a:srgbClr val="FEFDFD"/>
                </a:solidFill>
                <a:latin typeface="Calibri" panose="020F0502020204030204" pitchFamily="34" charset="0"/>
                <a:ea typeface="ヒラギノ角ゴ Pro W3" pitchFamily="124" charset="-128"/>
                <a:cs typeface="Calibri" panose="020F0502020204030204" pitchFamily="34" charset="0"/>
              </a:rPr>
              <a:t>L2</a:t>
            </a:r>
          </a:p>
          <a:p>
            <a:pPr defTabSz="1186680" eaLnBrk="0" hangingPunct="0">
              <a:defRPr/>
            </a:pPr>
            <a:r>
              <a:rPr lang="en-US" sz="1168" dirty="0">
                <a:solidFill>
                  <a:srgbClr val="FEFDFD"/>
                </a:solidFill>
                <a:latin typeface="Calibri" panose="020F0502020204030204" pitchFamily="34" charset="0"/>
                <a:ea typeface="ヒラギノ角ゴ Pro W3" pitchFamily="124" charset="-128"/>
                <a:cs typeface="Calibri" panose="020F0502020204030204" pitchFamily="34" charset="0"/>
              </a:rPr>
              <a:t>Security Analyst</a:t>
            </a:r>
          </a:p>
        </p:txBody>
      </p:sp>
      <p:cxnSp>
        <p:nvCxnSpPr>
          <p:cNvPr id="27" name="Straight Arrow Connector 20">
            <a:extLst>
              <a:ext uri="{FF2B5EF4-FFF2-40B4-BE49-F238E27FC236}">
                <a16:creationId xmlns:a16="http://schemas.microsoft.com/office/drawing/2014/main" id="{1D536DC1-BE4C-3649-A938-E0CCB28CFC99}"/>
              </a:ext>
            </a:extLst>
          </p:cNvPr>
          <p:cNvCxnSpPr>
            <a:cxnSpLocks noChangeShapeType="1"/>
            <a:stCxn id="25" idx="3"/>
            <a:endCxn id="31" idx="1"/>
          </p:cNvCxnSpPr>
          <p:nvPr/>
        </p:nvCxnSpPr>
        <p:spPr bwMode="auto">
          <a:xfrm flipV="1">
            <a:off x="3930871" y="2394728"/>
            <a:ext cx="922243" cy="600"/>
          </a:xfrm>
          <a:prstGeom prst="straightConnector1">
            <a:avLst/>
          </a:prstGeom>
          <a:noFill/>
          <a:ln w="9525" algn="ctr">
            <a:solidFill>
              <a:srgbClr val="2D2E90"/>
            </a:solidFill>
            <a:round/>
            <a:headEnd type="triangle"/>
            <a:tailEnd type="triangle" w="med" len="med"/>
          </a:ln>
        </p:spPr>
      </p:cxnSp>
      <p:cxnSp>
        <p:nvCxnSpPr>
          <p:cNvPr id="28" name="Straight Arrow Connector 24">
            <a:extLst>
              <a:ext uri="{FF2B5EF4-FFF2-40B4-BE49-F238E27FC236}">
                <a16:creationId xmlns:a16="http://schemas.microsoft.com/office/drawing/2014/main" id="{30FD48EF-6E2E-2842-8375-45949E9DEF18}"/>
              </a:ext>
            </a:extLst>
          </p:cNvPr>
          <p:cNvCxnSpPr>
            <a:cxnSpLocks noChangeShapeType="1"/>
          </p:cNvCxnSpPr>
          <p:nvPr/>
        </p:nvCxnSpPr>
        <p:spPr bwMode="auto">
          <a:xfrm>
            <a:off x="6108085" y="2394727"/>
            <a:ext cx="319420" cy="0"/>
          </a:xfrm>
          <a:prstGeom prst="straightConnector1">
            <a:avLst/>
          </a:prstGeom>
          <a:noFill/>
          <a:ln w="9525" algn="ctr">
            <a:solidFill>
              <a:srgbClr val="000000"/>
            </a:solidFill>
            <a:round/>
            <a:headEnd type="triangle"/>
            <a:tailEnd type="triangle" w="med" len="med"/>
          </a:ln>
        </p:spPr>
      </p:cxnSp>
      <p:sp>
        <p:nvSpPr>
          <p:cNvPr id="29" name="Rounded Rectangle 9">
            <a:extLst>
              <a:ext uri="{FF2B5EF4-FFF2-40B4-BE49-F238E27FC236}">
                <a16:creationId xmlns:a16="http://schemas.microsoft.com/office/drawing/2014/main" id="{9102ACC2-6D4B-7440-B1EA-EB7C559E2D70}"/>
              </a:ext>
            </a:extLst>
          </p:cNvPr>
          <p:cNvSpPr>
            <a:spLocks noChangeArrowheads="1"/>
          </p:cNvSpPr>
          <p:nvPr/>
        </p:nvSpPr>
        <p:spPr bwMode="auto">
          <a:xfrm>
            <a:off x="10448386" y="2052303"/>
            <a:ext cx="841414" cy="590372"/>
          </a:xfrm>
          <a:prstGeom prst="roundRect">
            <a:avLst>
              <a:gd name="adj" fmla="val 16667"/>
            </a:avLst>
          </a:prstGeom>
          <a:solidFill>
            <a:schemeClr val="tx1"/>
          </a:solidFill>
          <a:ln w="9525" algn="ctr">
            <a:solidFill>
              <a:schemeClr val="accent1"/>
            </a:solidFill>
            <a:round/>
            <a:headEnd/>
            <a:tailEnd/>
          </a:ln>
        </p:spPr>
        <p:txBody>
          <a:bodyPr wrap="none" anchor="ctr"/>
          <a:lstStyle/>
          <a:p>
            <a:pPr defTabSz="1186680" eaLnBrk="0" hangingPunct="0">
              <a:defRPr/>
            </a:pPr>
            <a:endParaRPr lang="en-US" sz="1168" dirty="0">
              <a:solidFill>
                <a:srgbClr val="FEFDFD"/>
              </a:solidFill>
              <a:latin typeface="Calibri" panose="020F0502020204030204" pitchFamily="34" charset="0"/>
              <a:cs typeface="Calibri" panose="020F0502020204030204" pitchFamily="34" charset="0"/>
            </a:endParaRPr>
          </a:p>
          <a:p>
            <a:pPr defTabSz="1186680" eaLnBrk="0" hangingPunct="0">
              <a:defRPr/>
            </a:pPr>
            <a:r>
              <a:rPr lang="en-US" sz="1168" dirty="0">
                <a:solidFill>
                  <a:srgbClr val="FEFDFD"/>
                </a:solidFill>
                <a:latin typeface="Calibri" panose="020F0502020204030204" pitchFamily="34" charset="0"/>
                <a:cs typeface="Calibri" panose="020F0502020204030204" pitchFamily="34" charset="0"/>
              </a:rPr>
              <a:t>KMDB</a:t>
            </a:r>
          </a:p>
          <a:p>
            <a:pPr defTabSz="1186680" eaLnBrk="0" hangingPunct="0">
              <a:defRPr/>
            </a:pPr>
            <a:r>
              <a:rPr lang="en-US" sz="1168" dirty="0">
                <a:solidFill>
                  <a:srgbClr val="FEFDFD"/>
                </a:solidFill>
                <a:latin typeface="Calibri" panose="020F0502020204030204" pitchFamily="34" charset="0"/>
                <a:cs typeface="Calibri" panose="020F0502020204030204" pitchFamily="34" charset="0"/>
              </a:rPr>
              <a:t>CMDB</a:t>
            </a:r>
          </a:p>
          <a:p>
            <a:pPr defTabSz="1186680" eaLnBrk="0" hangingPunct="0">
              <a:defRPr/>
            </a:pPr>
            <a:endParaRPr lang="en-US" sz="1168" dirty="0">
              <a:solidFill>
                <a:srgbClr val="FEFDFD"/>
              </a:solidFill>
              <a:latin typeface="Calibri" panose="020F0502020204030204" pitchFamily="34" charset="0"/>
              <a:cs typeface="Calibri" panose="020F0502020204030204" pitchFamily="34" charset="0"/>
            </a:endParaRPr>
          </a:p>
        </p:txBody>
      </p:sp>
      <p:cxnSp>
        <p:nvCxnSpPr>
          <p:cNvPr id="30" name="Shape 35">
            <a:extLst>
              <a:ext uri="{FF2B5EF4-FFF2-40B4-BE49-F238E27FC236}">
                <a16:creationId xmlns:a16="http://schemas.microsoft.com/office/drawing/2014/main" id="{2793F75F-2588-7E49-A4C7-0F5D2D60FEA6}"/>
              </a:ext>
            </a:extLst>
          </p:cNvPr>
          <p:cNvCxnSpPr>
            <a:cxnSpLocks noChangeShapeType="1"/>
            <a:stCxn id="25" idx="0"/>
            <a:endCxn id="3" idx="1"/>
          </p:cNvCxnSpPr>
          <p:nvPr/>
        </p:nvCxnSpPr>
        <p:spPr bwMode="auto">
          <a:xfrm rot="16200000" flipH="1">
            <a:off x="3700128" y="1266732"/>
            <a:ext cx="233585" cy="1599609"/>
          </a:xfrm>
          <a:prstGeom prst="bentConnector4">
            <a:avLst>
              <a:gd name="adj1" fmla="val -95261"/>
              <a:gd name="adj2" fmla="val 78562"/>
            </a:avLst>
          </a:prstGeom>
          <a:noFill/>
          <a:ln w="9525" algn="ctr">
            <a:solidFill>
              <a:srgbClr val="2D2E90"/>
            </a:solidFill>
            <a:round/>
            <a:headEnd type="triangle" w="med" len="med"/>
            <a:tailEnd/>
          </a:ln>
        </p:spPr>
      </p:cxnSp>
      <p:sp>
        <p:nvSpPr>
          <p:cNvPr id="31" name="Rounded Rectangle 10">
            <a:extLst>
              <a:ext uri="{FF2B5EF4-FFF2-40B4-BE49-F238E27FC236}">
                <a16:creationId xmlns:a16="http://schemas.microsoft.com/office/drawing/2014/main" id="{D7B18CD1-46F3-4B42-8FA7-DE8FAB152F42}"/>
              </a:ext>
            </a:extLst>
          </p:cNvPr>
          <p:cNvSpPr>
            <a:spLocks noChangeArrowheads="1"/>
          </p:cNvSpPr>
          <p:nvPr/>
        </p:nvSpPr>
        <p:spPr bwMode="auto">
          <a:xfrm>
            <a:off x="4853114" y="2102532"/>
            <a:ext cx="1206339" cy="584391"/>
          </a:xfrm>
          <a:prstGeom prst="roundRect">
            <a:avLst>
              <a:gd name="adj" fmla="val 16667"/>
            </a:avLst>
          </a:prstGeom>
          <a:solidFill>
            <a:srgbClr val="002060"/>
          </a:solidFill>
          <a:ln>
            <a:headEnd/>
            <a:tailEnd/>
          </a:ln>
        </p:spPr>
        <p:style>
          <a:lnRef idx="1">
            <a:schemeClr val="accent1"/>
          </a:lnRef>
          <a:fillRef idx="2">
            <a:schemeClr val="accent1"/>
          </a:fillRef>
          <a:effectRef idx="1">
            <a:schemeClr val="accent1"/>
          </a:effectRef>
          <a:fontRef idx="minor">
            <a:schemeClr val="dk1"/>
          </a:fontRef>
        </p:style>
        <p:txBody>
          <a:bodyPr anchor="ctr"/>
          <a:lstStyle/>
          <a:p>
            <a:pPr defTabSz="1186680" eaLnBrk="0" hangingPunct="0">
              <a:defRPr/>
            </a:pPr>
            <a:r>
              <a:rPr lang="en-US" sz="1168" dirty="0">
                <a:solidFill>
                  <a:srgbClr val="FEFDFD"/>
                </a:solidFill>
                <a:latin typeface="Calibri" panose="020F0502020204030204" pitchFamily="34" charset="0"/>
                <a:ea typeface="ヒラギノ角ゴ Pro W3" pitchFamily="124" charset="-128"/>
                <a:cs typeface="Calibri" panose="020F0502020204030204" pitchFamily="34" charset="0"/>
              </a:rPr>
              <a:t>L1</a:t>
            </a:r>
          </a:p>
          <a:p>
            <a:pPr defTabSz="1186680" eaLnBrk="0" hangingPunct="0">
              <a:defRPr/>
            </a:pPr>
            <a:r>
              <a:rPr lang="en-US" sz="1168" dirty="0">
                <a:solidFill>
                  <a:srgbClr val="FEFDFD"/>
                </a:solidFill>
                <a:latin typeface="Calibri" panose="020F0502020204030204" pitchFamily="34" charset="0"/>
                <a:ea typeface="ヒラギノ角ゴ Pro W3" pitchFamily="124" charset="-128"/>
                <a:cs typeface="Calibri" panose="020F0502020204030204" pitchFamily="34" charset="0"/>
              </a:rPr>
              <a:t>Security Analyst</a:t>
            </a:r>
          </a:p>
        </p:txBody>
      </p:sp>
      <p:sp>
        <p:nvSpPr>
          <p:cNvPr id="32" name="Text Box 5">
            <a:extLst>
              <a:ext uri="{FF2B5EF4-FFF2-40B4-BE49-F238E27FC236}">
                <a16:creationId xmlns:a16="http://schemas.microsoft.com/office/drawing/2014/main" id="{8CE70934-CA06-034E-A3A2-EDA477E23F6C}"/>
              </a:ext>
            </a:extLst>
          </p:cNvPr>
          <p:cNvSpPr txBox="1">
            <a:spLocks noChangeArrowheads="1"/>
          </p:cNvSpPr>
          <p:nvPr/>
        </p:nvSpPr>
        <p:spPr bwMode="auto">
          <a:xfrm>
            <a:off x="1733856" y="2855600"/>
            <a:ext cx="2554622" cy="451790"/>
          </a:xfrm>
          <a:prstGeom prst="rect">
            <a:avLst/>
          </a:prstGeom>
          <a:noFill/>
          <a:ln w="9525">
            <a:noFill/>
            <a:miter lim="800000"/>
            <a:headEnd/>
            <a:tailEnd/>
          </a:ln>
        </p:spPr>
        <p:txBody>
          <a:bodyPr wrap="square">
            <a:spAutoFit/>
          </a:bodyPr>
          <a:lstStyle/>
          <a:p>
            <a:pPr defTabSz="1186680">
              <a:defRPr/>
            </a:pPr>
            <a:r>
              <a:rPr lang="en-US" sz="1168" dirty="0">
                <a:solidFill>
                  <a:srgbClr val="FEFDFD">
                    <a:lumMod val="10000"/>
                  </a:srgbClr>
                </a:solidFill>
                <a:latin typeface="Calibri" panose="020F0502020204030204" pitchFamily="34" charset="0"/>
                <a:cs typeface="Calibri" panose="020F0502020204030204" pitchFamily="34" charset="0"/>
              </a:rPr>
              <a:t>Incident/Service Request through Service Desk/Email</a:t>
            </a:r>
          </a:p>
        </p:txBody>
      </p:sp>
      <p:pic>
        <p:nvPicPr>
          <p:cNvPr id="33" name="Picture 13" descr="C:\Users\Arnaldo\Downloads\internet (1).png">
            <a:extLst>
              <a:ext uri="{FF2B5EF4-FFF2-40B4-BE49-F238E27FC236}">
                <a16:creationId xmlns:a16="http://schemas.microsoft.com/office/drawing/2014/main" id="{4948BE86-EA7C-5D4E-814B-D9D031174CE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02880" y="2402001"/>
            <a:ext cx="331065" cy="271648"/>
          </a:xfrm>
          <a:prstGeom prst="rect">
            <a:avLst/>
          </a:prstGeom>
          <a:solidFill>
            <a:schemeClr val="bg1"/>
          </a:solidFill>
        </p:spPr>
      </p:pic>
      <p:pic>
        <p:nvPicPr>
          <p:cNvPr id="34" name="Picture 12" descr="C:\Users\Arnaldo\Downloads\mail.png">
            <a:extLst>
              <a:ext uri="{FF2B5EF4-FFF2-40B4-BE49-F238E27FC236}">
                <a16:creationId xmlns:a16="http://schemas.microsoft.com/office/drawing/2014/main" id="{E7BAC1AF-3101-5546-B4AE-8BD8A45402F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43232" y="2388692"/>
            <a:ext cx="344941" cy="283034"/>
          </a:xfrm>
          <a:prstGeom prst="rect">
            <a:avLst/>
          </a:prstGeom>
          <a:solidFill>
            <a:schemeClr val="bg1"/>
          </a:solidFill>
        </p:spPr>
      </p:pic>
      <p:pic>
        <p:nvPicPr>
          <p:cNvPr id="35" name="Picture 8" descr="C:\Users\Arnaldo\Downloads\chat (1).png">
            <a:extLst>
              <a:ext uri="{FF2B5EF4-FFF2-40B4-BE49-F238E27FC236}">
                <a16:creationId xmlns:a16="http://schemas.microsoft.com/office/drawing/2014/main" id="{426AAEEF-D75A-2E40-B307-0292596D1C2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25347" y="2391102"/>
            <a:ext cx="358940" cy="294519"/>
          </a:xfrm>
          <a:prstGeom prst="rect">
            <a:avLst/>
          </a:prstGeom>
          <a:solidFill>
            <a:schemeClr val="bg1"/>
          </a:solidFill>
        </p:spPr>
      </p:pic>
      <p:sp>
        <p:nvSpPr>
          <p:cNvPr id="36" name="Rounded Rectangle 11">
            <a:extLst>
              <a:ext uri="{FF2B5EF4-FFF2-40B4-BE49-F238E27FC236}">
                <a16:creationId xmlns:a16="http://schemas.microsoft.com/office/drawing/2014/main" id="{CA83FBFD-1006-7A48-A4C5-05CFBCE596B1}"/>
              </a:ext>
            </a:extLst>
          </p:cNvPr>
          <p:cNvSpPr>
            <a:spLocks noChangeArrowheads="1"/>
          </p:cNvSpPr>
          <p:nvPr/>
        </p:nvSpPr>
        <p:spPr bwMode="auto">
          <a:xfrm>
            <a:off x="8665464" y="1079683"/>
            <a:ext cx="1761552" cy="319554"/>
          </a:xfrm>
          <a:prstGeom prst="roundRect">
            <a:avLst>
              <a:gd name="adj" fmla="val 16667"/>
            </a:avLst>
          </a:prstGeom>
          <a:solidFill>
            <a:schemeClr val="tx1"/>
          </a:solidFill>
          <a:ln>
            <a:solidFill>
              <a:schemeClr val="accent1"/>
            </a:solidFill>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defTabSz="1186680" eaLnBrk="0" hangingPunct="0">
              <a:defRPr/>
            </a:pPr>
            <a:r>
              <a:rPr lang="en-US" sz="1168" dirty="0">
                <a:solidFill>
                  <a:srgbClr val="FEFDFD"/>
                </a:solidFill>
                <a:latin typeface="Calibri" panose="020F0502020204030204" pitchFamily="34" charset="0"/>
                <a:ea typeface="STKaiti"/>
                <a:cs typeface="Calibri" panose="020F0502020204030204" pitchFamily="34" charset="0"/>
              </a:rPr>
              <a:t>Vendor communication</a:t>
            </a:r>
          </a:p>
        </p:txBody>
      </p:sp>
      <p:cxnSp>
        <p:nvCxnSpPr>
          <p:cNvPr id="37" name="Elbow Connector 41">
            <a:extLst>
              <a:ext uri="{FF2B5EF4-FFF2-40B4-BE49-F238E27FC236}">
                <a16:creationId xmlns:a16="http://schemas.microsoft.com/office/drawing/2014/main" id="{0D5056BF-1445-3641-BB7C-7B68085A1456}"/>
              </a:ext>
            </a:extLst>
          </p:cNvPr>
          <p:cNvCxnSpPr>
            <a:cxnSpLocks noChangeShapeType="1"/>
            <a:stCxn id="29" idx="0"/>
            <a:endCxn id="25" idx="0"/>
          </p:cNvCxnSpPr>
          <p:nvPr/>
        </p:nvCxnSpPr>
        <p:spPr bwMode="auto">
          <a:xfrm rot="16200000" flipV="1">
            <a:off x="6891826" y="-1924964"/>
            <a:ext cx="102559" cy="7851977"/>
          </a:xfrm>
          <a:prstGeom prst="bentConnector3">
            <a:avLst>
              <a:gd name="adj1" fmla="val 1079616"/>
            </a:avLst>
          </a:prstGeom>
          <a:noFill/>
          <a:ln w="19050" algn="ctr">
            <a:solidFill>
              <a:srgbClr val="2D2E90"/>
            </a:solidFill>
            <a:prstDash val="sysDash"/>
            <a:round/>
            <a:headEnd type="triangle"/>
            <a:tailEnd type="triangle" w="med" len="med"/>
          </a:ln>
        </p:spPr>
      </p:cxnSp>
      <p:sp>
        <p:nvSpPr>
          <p:cNvPr id="38" name="TextBox 70">
            <a:extLst>
              <a:ext uri="{FF2B5EF4-FFF2-40B4-BE49-F238E27FC236}">
                <a16:creationId xmlns:a16="http://schemas.microsoft.com/office/drawing/2014/main" id="{0B4CB7D9-A859-DA42-81BA-6F217E35CC7F}"/>
              </a:ext>
            </a:extLst>
          </p:cNvPr>
          <p:cNvSpPr txBox="1">
            <a:spLocks noChangeArrowheads="1"/>
          </p:cNvSpPr>
          <p:nvPr/>
        </p:nvSpPr>
        <p:spPr bwMode="auto">
          <a:xfrm>
            <a:off x="4790483" y="633709"/>
            <a:ext cx="3274044" cy="292068"/>
          </a:xfrm>
          <a:prstGeom prst="rect">
            <a:avLst/>
          </a:prstGeom>
          <a:noFill/>
          <a:ln w="9525">
            <a:noFill/>
            <a:miter lim="800000"/>
            <a:headEnd/>
            <a:tailEnd/>
          </a:ln>
        </p:spPr>
        <p:txBody>
          <a:bodyPr wrap="square">
            <a:spAutoFit/>
          </a:bodyPr>
          <a:lstStyle/>
          <a:p>
            <a:pPr defTabSz="1186680" eaLnBrk="0" hangingPunct="0">
              <a:defRPr/>
            </a:pPr>
            <a:r>
              <a:rPr lang="en-US" sz="1298" dirty="0">
                <a:solidFill>
                  <a:srgbClr val="000000"/>
                </a:solidFill>
                <a:latin typeface="Calibri" panose="020F0502020204030204" pitchFamily="34" charset="0"/>
                <a:cs typeface="Calibri" panose="020F0502020204030204" pitchFamily="34" charset="0"/>
              </a:rPr>
              <a:t>Push/Pull Alerts, SOP Updates</a:t>
            </a:r>
          </a:p>
        </p:txBody>
      </p:sp>
      <p:cxnSp>
        <p:nvCxnSpPr>
          <p:cNvPr id="39" name="Straight Arrow Connector 38">
            <a:extLst>
              <a:ext uri="{FF2B5EF4-FFF2-40B4-BE49-F238E27FC236}">
                <a16:creationId xmlns:a16="http://schemas.microsoft.com/office/drawing/2014/main" id="{9FCD1529-8CFD-7647-9DAA-38436DCF7BB8}"/>
              </a:ext>
            </a:extLst>
          </p:cNvPr>
          <p:cNvCxnSpPr>
            <a:cxnSpLocks/>
            <a:endCxn id="36" idx="2"/>
          </p:cNvCxnSpPr>
          <p:nvPr/>
        </p:nvCxnSpPr>
        <p:spPr bwMode="auto">
          <a:xfrm flipV="1">
            <a:off x="9546240" y="1399237"/>
            <a:ext cx="0" cy="659938"/>
          </a:xfrm>
          <a:prstGeom prst="straightConnector1">
            <a:avLst/>
          </a:prstGeom>
          <a:noFill/>
          <a:ln w="25400" algn="ctr">
            <a:solidFill>
              <a:srgbClr val="002060"/>
            </a:solidFill>
            <a:round/>
            <a:headEnd type="triangle"/>
            <a:tailEnd type="triangle" w="med" len="med"/>
          </a:ln>
        </p:spPr>
      </p:cxnSp>
      <p:sp>
        <p:nvSpPr>
          <p:cNvPr id="40" name="Left-Right Arrow 103">
            <a:extLst>
              <a:ext uri="{FF2B5EF4-FFF2-40B4-BE49-F238E27FC236}">
                <a16:creationId xmlns:a16="http://schemas.microsoft.com/office/drawing/2014/main" id="{82810D23-5AEF-104B-9D5E-443B52D65032}"/>
              </a:ext>
            </a:extLst>
          </p:cNvPr>
          <p:cNvSpPr/>
          <p:nvPr/>
        </p:nvSpPr>
        <p:spPr bwMode="auto">
          <a:xfrm>
            <a:off x="1632431" y="2261124"/>
            <a:ext cx="475839" cy="220642"/>
          </a:xfrm>
          <a:prstGeom prst="leftRightArrow">
            <a:avLst/>
          </a:prstGeom>
          <a:solidFill>
            <a:srgbClr val="0070C0"/>
          </a:solidFill>
          <a:ln w="6350" cap="flat" cmpd="sng" algn="ctr">
            <a:solidFill>
              <a:schemeClr val="tx2"/>
            </a:solid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680">
              <a:defRPr/>
            </a:pPr>
            <a:endParaRPr lang="en-US" sz="1817" dirty="0">
              <a:solidFill>
                <a:srgbClr val="7C7C7C"/>
              </a:solidFill>
              <a:latin typeface="Calibri" panose="020F0502020204030204" pitchFamily="34" charset="0"/>
              <a:ea typeface="STKaiti"/>
              <a:cs typeface="Calibri" panose="020F0502020204030204" pitchFamily="34" charset="0"/>
            </a:endParaRPr>
          </a:p>
        </p:txBody>
      </p:sp>
      <p:sp>
        <p:nvSpPr>
          <p:cNvPr id="41" name="Rectangle 40">
            <a:extLst>
              <a:ext uri="{FF2B5EF4-FFF2-40B4-BE49-F238E27FC236}">
                <a16:creationId xmlns:a16="http://schemas.microsoft.com/office/drawing/2014/main" id="{EF79F876-7342-CB46-B978-6F34BEDD8947}"/>
              </a:ext>
            </a:extLst>
          </p:cNvPr>
          <p:cNvSpPr/>
          <p:nvPr/>
        </p:nvSpPr>
        <p:spPr>
          <a:xfrm>
            <a:off x="5917221" y="3338597"/>
            <a:ext cx="3085846" cy="451790"/>
          </a:xfrm>
          <a:prstGeom prst="rect">
            <a:avLst/>
          </a:prstGeom>
        </p:spPr>
        <p:txBody>
          <a:bodyPr wrap="square">
            <a:spAutoFit/>
          </a:bodyPr>
          <a:lstStyle/>
          <a:p>
            <a:pPr defTabSz="1186680">
              <a:defRPr/>
            </a:pPr>
            <a:r>
              <a:rPr lang="en-US" sz="1168" dirty="0">
                <a:solidFill>
                  <a:srgbClr val="000000"/>
                </a:solidFill>
                <a:latin typeface="Calibri" panose="020F0502020204030204" pitchFamily="34" charset="0"/>
                <a:cs typeface="Calibri" panose="020F0502020204030204" pitchFamily="34" charset="0"/>
              </a:rPr>
              <a:t>Formal escalation from L1 to L2/L3 with tracking details ( Via ITSM) for each Escalation</a:t>
            </a:r>
          </a:p>
        </p:txBody>
      </p:sp>
      <p:sp>
        <p:nvSpPr>
          <p:cNvPr id="42" name="Rounded Rectangle 15">
            <a:extLst>
              <a:ext uri="{FF2B5EF4-FFF2-40B4-BE49-F238E27FC236}">
                <a16:creationId xmlns:a16="http://schemas.microsoft.com/office/drawing/2014/main" id="{CBA8597D-1A8B-804F-BE7F-D644CC7E07D3}"/>
              </a:ext>
            </a:extLst>
          </p:cNvPr>
          <p:cNvSpPr>
            <a:spLocks noChangeArrowheads="1"/>
          </p:cNvSpPr>
          <p:nvPr/>
        </p:nvSpPr>
        <p:spPr bwMode="auto">
          <a:xfrm>
            <a:off x="1171113" y="3874130"/>
            <a:ext cx="2796624" cy="2590301"/>
          </a:xfrm>
          <a:prstGeom prst="roundRect">
            <a:avLst>
              <a:gd name="adj" fmla="val 5947"/>
            </a:avLst>
          </a:prstGeom>
          <a:solidFill>
            <a:schemeClr val="tx1">
              <a:lumMod val="20000"/>
              <a:lumOff val="80000"/>
            </a:schemeClr>
          </a:solidFill>
          <a:ln w="9525" algn="ctr">
            <a:solidFill>
              <a:schemeClr val="accent1">
                <a:lumMod val="75000"/>
              </a:schemeClr>
            </a:solidFill>
            <a:round/>
            <a:headEnd/>
            <a:tailEnd/>
          </a:ln>
          <a:effectLst/>
        </p:spPr>
        <p:txBody>
          <a:bodyPr/>
          <a:lstStyle/>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Initial liaison with user, triaging and ticket logging</a:t>
            </a:r>
          </a:p>
          <a:p>
            <a:pPr marL="728164" lvl="1" indent="-222508" algn="l" defTabSz="1186680" eaLnBrk="0" hangingPunct="0">
              <a:buFont typeface="Courier New" panose="02070309020205020404" pitchFamily="49" charset="0"/>
              <a:buChar char="o"/>
              <a:defRPr/>
            </a:pPr>
            <a:r>
              <a:rPr lang="en-US" sz="1168" dirty="0">
                <a:solidFill>
                  <a:srgbClr val="000000"/>
                </a:solidFill>
                <a:latin typeface="Calibri" panose="020F0502020204030204" pitchFamily="34" charset="0"/>
                <a:cs typeface="Calibri" panose="020F0502020204030204" pitchFamily="34" charset="0"/>
              </a:rPr>
              <a:t>Ticket tracking and monitor ITSM queue</a:t>
            </a:r>
          </a:p>
          <a:p>
            <a:pPr marL="728164" lvl="1" indent="-222508" algn="l" defTabSz="1186680" eaLnBrk="0" hangingPunct="0">
              <a:buFont typeface="Courier New" panose="02070309020205020404" pitchFamily="49" charset="0"/>
              <a:buChar char="o"/>
              <a:defRPr/>
            </a:pPr>
            <a:r>
              <a:rPr lang="en-US" sz="1168" dirty="0">
                <a:solidFill>
                  <a:srgbClr val="000000"/>
                </a:solidFill>
                <a:latin typeface="Calibri" panose="020F0502020204030204" pitchFamily="34" charset="0"/>
                <a:cs typeface="Calibri" panose="020F0502020204030204" pitchFamily="34" charset="0"/>
              </a:rPr>
              <a:t>Incident Management and Resolution</a:t>
            </a:r>
          </a:p>
          <a:p>
            <a:pPr marL="728164" lvl="1" indent="-222508" algn="l" defTabSz="1186680" eaLnBrk="0" hangingPunct="0">
              <a:buFont typeface="Courier New" panose="02070309020205020404" pitchFamily="49" charset="0"/>
              <a:buChar char="o"/>
              <a:defRPr/>
            </a:pPr>
            <a:r>
              <a:rPr lang="en-US" sz="1168" dirty="0">
                <a:solidFill>
                  <a:srgbClr val="000000"/>
                </a:solidFill>
                <a:latin typeface="Calibri" panose="020F0502020204030204" pitchFamily="34" charset="0"/>
                <a:cs typeface="Calibri" panose="020F0502020204030204" pitchFamily="34" charset="0"/>
              </a:rPr>
              <a:t>Break-fix, workarounds &amp; resolution updates </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Change Impact Analysis, execution &amp; document updates</a:t>
            </a:r>
          </a:p>
          <a:p>
            <a:pPr marL="728164" lvl="1" indent="-222508" algn="l" defTabSz="1186680" eaLnBrk="0" hangingPunct="0">
              <a:buFont typeface="Courier New" panose="02070309020205020404" pitchFamily="49" charset="0"/>
              <a:buChar char="o"/>
              <a:defRPr/>
            </a:pPr>
            <a:r>
              <a:rPr lang="en-US" sz="1168" dirty="0">
                <a:solidFill>
                  <a:srgbClr val="000000"/>
                </a:solidFill>
                <a:latin typeface="Calibri" panose="020F0502020204030204" pitchFamily="34" charset="0"/>
                <a:cs typeface="Calibri" panose="020F0502020204030204" pitchFamily="34" charset="0"/>
              </a:rPr>
              <a:t>Ticket escalation to L2 / L3 teams</a:t>
            </a:r>
          </a:p>
          <a:p>
            <a:pPr marL="222503" indent="-222503"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Monitor Health and Availability</a:t>
            </a:r>
          </a:p>
        </p:txBody>
      </p:sp>
      <p:sp>
        <p:nvSpPr>
          <p:cNvPr id="43" name="Rounded Rectangle 16">
            <a:extLst>
              <a:ext uri="{FF2B5EF4-FFF2-40B4-BE49-F238E27FC236}">
                <a16:creationId xmlns:a16="http://schemas.microsoft.com/office/drawing/2014/main" id="{4EC4F0EC-E2ED-5448-AD53-329C90680761}"/>
              </a:ext>
            </a:extLst>
          </p:cNvPr>
          <p:cNvSpPr>
            <a:spLocks noChangeArrowheads="1"/>
          </p:cNvSpPr>
          <p:nvPr/>
        </p:nvSpPr>
        <p:spPr bwMode="auto">
          <a:xfrm>
            <a:off x="4235019" y="3887405"/>
            <a:ext cx="2452087" cy="2577026"/>
          </a:xfrm>
          <a:prstGeom prst="roundRect">
            <a:avLst>
              <a:gd name="adj" fmla="val 5319"/>
            </a:avLst>
          </a:prstGeom>
          <a:solidFill>
            <a:schemeClr val="tx1">
              <a:lumMod val="20000"/>
              <a:lumOff val="80000"/>
            </a:schemeClr>
          </a:solidFill>
          <a:ln w="9525" algn="ctr">
            <a:solidFill>
              <a:schemeClr val="accent1">
                <a:lumMod val="75000"/>
              </a:schemeClr>
            </a:solidFill>
            <a:round/>
            <a:headEnd/>
            <a:tailEnd/>
          </a:ln>
        </p:spPr>
        <p:txBody>
          <a:bodyPr/>
          <a:lstStyle/>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Participate in technical escalations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Support transformation initiatives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Problem Management (Root Cause Analysis)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Device software lifecycle management and recommendations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Performance and Capacity analysis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Configuration and change Management</a:t>
            </a:r>
          </a:p>
        </p:txBody>
      </p:sp>
      <p:cxnSp>
        <p:nvCxnSpPr>
          <p:cNvPr id="44" name="Elbow Connector 67">
            <a:extLst>
              <a:ext uri="{FF2B5EF4-FFF2-40B4-BE49-F238E27FC236}">
                <a16:creationId xmlns:a16="http://schemas.microsoft.com/office/drawing/2014/main" id="{8A4DA291-0728-7E4F-822B-5CE2072623F5}"/>
              </a:ext>
            </a:extLst>
          </p:cNvPr>
          <p:cNvCxnSpPr>
            <a:cxnSpLocks/>
          </p:cNvCxnSpPr>
          <p:nvPr/>
        </p:nvCxnSpPr>
        <p:spPr bwMode="auto">
          <a:xfrm rot="5400000">
            <a:off x="3604588" y="2362797"/>
            <a:ext cx="1187209" cy="1835459"/>
          </a:xfrm>
          <a:prstGeom prst="bentConnector3">
            <a:avLst>
              <a:gd name="adj1" fmla="val 65423"/>
            </a:avLst>
          </a:prstGeom>
          <a:solidFill>
            <a:schemeClr val="folHlink"/>
          </a:solidFill>
          <a:ln w="6350" cap="flat" cmpd="sng" algn="ctr">
            <a:solidFill>
              <a:srgbClr val="2D2E9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Elbow Connector 68">
            <a:extLst>
              <a:ext uri="{FF2B5EF4-FFF2-40B4-BE49-F238E27FC236}">
                <a16:creationId xmlns:a16="http://schemas.microsoft.com/office/drawing/2014/main" id="{E79A09F3-D4FF-C34B-BA6D-92E4CDC55A77}"/>
              </a:ext>
            </a:extLst>
          </p:cNvPr>
          <p:cNvCxnSpPr>
            <a:cxnSpLocks/>
          </p:cNvCxnSpPr>
          <p:nvPr/>
        </p:nvCxnSpPr>
        <p:spPr bwMode="auto">
          <a:xfrm rot="5400000">
            <a:off x="5897204" y="2704485"/>
            <a:ext cx="1200482" cy="1160449"/>
          </a:xfrm>
          <a:prstGeom prst="bentConnector3">
            <a:avLst>
              <a:gd name="adj1" fmla="val 50000"/>
            </a:avLst>
          </a:prstGeom>
          <a:solidFill>
            <a:schemeClr val="folHlink"/>
          </a:solidFill>
          <a:ln w="6350" cap="flat" cmpd="sng" algn="ctr">
            <a:solidFill>
              <a:srgbClr val="2D2E9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 Box 5">
            <a:extLst>
              <a:ext uri="{FF2B5EF4-FFF2-40B4-BE49-F238E27FC236}">
                <a16:creationId xmlns:a16="http://schemas.microsoft.com/office/drawing/2014/main" id="{3CFCCF4F-8A89-084C-A077-7DA57C4E6F8A}"/>
              </a:ext>
            </a:extLst>
          </p:cNvPr>
          <p:cNvSpPr txBox="1">
            <a:spLocks noChangeArrowheads="1"/>
          </p:cNvSpPr>
          <p:nvPr/>
        </p:nvSpPr>
        <p:spPr bwMode="auto">
          <a:xfrm>
            <a:off x="459605" y="2620638"/>
            <a:ext cx="1276275" cy="272062"/>
          </a:xfrm>
          <a:prstGeom prst="rect">
            <a:avLst/>
          </a:prstGeom>
          <a:noFill/>
          <a:ln w="9525">
            <a:noFill/>
            <a:miter lim="800000"/>
            <a:headEnd/>
            <a:tailEnd/>
          </a:ln>
        </p:spPr>
        <p:txBody>
          <a:bodyPr wrap="square">
            <a:spAutoFit/>
          </a:bodyPr>
          <a:lstStyle/>
          <a:p>
            <a:pPr defTabSz="1186680">
              <a:defRPr/>
            </a:pPr>
            <a:r>
              <a:rPr lang="en-US" sz="1168" dirty="0">
                <a:solidFill>
                  <a:srgbClr val="000000"/>
                </a:solidFill>
                <a:latin typeface="Calibri" panose="020F0502020204030204" pitchFamily="34" charset="0"/>
                <a:cs typeface="Calibri" panose="020F0502020204030204" pitchFamily="34" charset="0"/>
              </a:rPr>
              <a:t>Corporate users</a:t>
            </a:r>
          </a:p>
        </p:txBody>
      </p:sp>
      <p:sp>
        <p:nvSpPr>
          <p:cNvPr id="47" name="Rounded Rectangle 11">
            <a:extLst>
              <a:ext uri="{FF2B5EF4-FFF2-40B4-BE49-F238E27FC236}">
                <a16:creationId xmlns:a16="http://schemas.microsoft.com/office/drawing/2014/main" id="{7F119880-FCB5-0B4F-A2D4-64F05AAB82AA}"/>
              </a:ext>
            </a:extLst>
          </p:cNvPr>
          <p:cNvSpPr>
            <a:spLocks noChangeArrowheads="1"/>
          </p:cNvSpPr>
          <p:nvPr/>
        </p:nvSpPr>
        <p:spPr bwMode="auto">
          <a:xfrm>
            <a:off x="7898719" y="2102532"/>
            <a:ext cx="978677" cy="584391"/>
          </a:xfrm>
          <a:prstGeom prst="roundRect">
            <a:avLst>
              <a:gd name="adj" fmla="val 16667"/>
            </a:avLst>
          </a:prstGeom>
          <a:solidFill>
            <a:srgbClr val="002060"/>
          </a:solidFill>
          <a:ln>
            <a:headEnd/>
            <a:tailEnd/>
          </a:ln>
        </p:spPr>
        <p:style>
          <a:lnRef idx="1">
            <a:schemeClr val="accent2"/>
          </a:lnRef>
          <a:fillRef idx="2">
            <a:schemeClr val="accent2"/>
          </a:fillRef>
          <a:effectRef idx="1">
            <a:schemeClr val="accent2"/>
          </a:effectRef>
          <a:fontRef idx="minor">
            <a:schemeClr val="dk1"/>
          </a:fontRef>
        </p:style>
        <p:txBody>
          <a:bodyPr anchor="ctr"/>
          <a:lstStyle/>
          <a:p>
            <a:pPr defTabSz="1186680" eaLnBrk="0" hangingPunct="0">
              <a:defRPr/>
            </a:pPr>
            <a:r>
              <a:rPr lang="en-US" sz="1168" dirty="0">
                <a:solidFill>
                  <a:srgbClr val="FEFDFD"/>
                </a:solidFill>
                <a:latin typeface="Calibri" panose="020F0502020204030204" pitchFamily="34" charset="0"/>
                <a:ea typeface="ヒラギノ角ゴ Pro W3" pitchFamily="124" charset="-128"/>
                <a:cs typeface="Calibri" panose="020F0502020204030204" pitchFamily="34" charset="0"/>
              </a:rPr>
              <a:t>L3</a:t>
            </a:r>
          </a:p>
          <a:p>
            <a:pPr defTabSz="1186680" eaLnBrk="0" hangingPunct="0">
              <a:defRPr/>
            </a:pPr>
            <a:r>
              <a:rPr lang="en-US" sz="1168" dirty="0">
                <a:solidFill>
                  <a:srgbClr val="FEFDFD"/>
                </a:solidFill>
                <a:latin typeface="Calibri" panose="020F0502020204030204" pitchFamily="34" charset="0"/>
                <a:ea typeface="ヒラギノ角ゴ Pro W3" pitchFamily="124" charset="-128"/>
                <a:cs typeface="Calibri" panose="020F0502020204030204" pitchFamily="34" charset="0"/>
              </a:rPr>
              <a:t>Security Consultant</a:t>
            </a:r>
          </a:p>
        </p:txBody>
      </p:sp>
      <p:cxnSp>
        <p:nvCxnSpPr>
          <p:cNvPr id="48" name="Straight Arrow Connector 24">
            <a:extLst>
              <a:ext uri="{FF2B5EF4-FFF2-40B4-BE49-F238E27FC236}">
                <a16:creationId xmlns:a16="http://schemas.microsoft.com/office/drawing/2014/main" id="{08EAB987-2D23-C04C-A776-6BD96C37391F}"/>
              </a:ext>
            </a:extLst>
          </p:cNvPr>
          <p:cNvCxnSpPr>
            <a:cxnSpLocks noChangeShapeType="1"/>
          </p:cNvCxnSpPr>
          <p:nvPr/>
        </p:nvCxnSpPr>
        <p:spPr bwMode="auto">
          <a:xfrm>
            <a:off x="7521770" y="2394727"/>
            <a:ext cx="327497" cy="0"/>
          </a:xfrm>
          <a:prstGeom prst="straightConnector1">
            <a:avLst/>
          </a:prstGeom>
          <a:noFill/>
          <a:ln w="9525" algn="ctr">
            <a:solidFill>
              <a:srgbClr val="000000"/>
            </a:solidFill>
            <a:round/>
            <a:headEnd type="triangle"/>
            <a:tailEnd type="triangle" w="med" len="med"/>
          </a:ln>
        </p:spPr>
      </p:cxnSp>
      <p:sp>
        <p:nvSpPr>
          <p:cNvPr id="49" name="Rounded Rectangle 16">
            <a:extLst>
              <a:ext uri="{FF2B5EF4-FFF2-40B4-BE49-F238E27FC236}">
                <a16:creationId xmlns:a16="http://schemas.microsoft.com/office/drawing/2014/main" id="{7D3B670A-5C47-FE4E-9FE6-C7E7BF0F2EC1}"/>
              </a:ext>
            </a:extLst>
          </p:cNvPr>
          <p:cNvSpPr>
            <a:spLocks noChangeArrowheads="1"/>
          </p:cNvSpPr>
          <p:nvPr/>
        </p:nvSpPr>
        <p:spPr bwMode="auto">
          <a:xfrm>
            <a:off x="6954387" y="3880788"/>
            <a:ext cx="2679386" cy="2583643"/>
          </a:xfrm>
          <a:prstGeom prst="roundRect">
            <a:avLst>
              <a:gd name="adj" fmla="val 5319"/>
            </a:avLst>
          </a:prstGeom>
          <a:solidFill>
            <a:schemeClr val="tx1">
              <a:lumMod val="20000"/>
              <a:lumOff val="80000"/>
            </a:schemeClr>
          </a:solidFill>
          <a:ln w="9525" algn="ctr">
            <a:solidFill>
              <a:schemeClr val="accent1">
                <a:lumMod val="75000"/>
              </a:schemeClr>
            </a:solidFill>
            <a:round/>
            <a:headEnd/>
            <a:tailEnd/>
          </a:ln>
        </p:spPr>
        <p:txBody>
          <a:bodyPr/>
          <a:lstStyle/>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Vendor coordination for escalated issues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Problem Management (Root Cause Analysis)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Weekly and Monthly Reporting </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Team Management</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Continuous improvement initiatives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Incident Analysis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Release Management</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New Requirements Management &amp; Architecture</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Deployment of enhancements and bug fixes</a:t>
            </a:r>
          </a:p>
        </p:txBody>
      </p:sp>
      <p:cxnSp>
        <p:nvCxnSpPr>
          <p:cNvPr id="50" name="Elbow Connector 68">
            <a:extLst>
              <a:ext uri="{FF2B5EF4-FFF2-40B4-BE49-F238E27FC236}">
                <a16:creationId xmlns:a16="http://schemas.microsoft.com/office/drawing/2014/main" id="{762E5022-BE67-E44A-A07E-2200DEC96979}"/>
              </a:ext>
            </a:extLst>
          </p:cNvPr>
          <p:cNvCxnSpPr>
            <a:cxnSpLocks/>
          </p:cNvCxnSpPr>
          <p:nvPr/>
        </p:nvCxnSpPr>
        <p:spPr bwMode="auto">
          <a:xfrm rot="16200000" flipH="1">
            <a:off x="8278066" y="3004767"/>
            <a:ext cx="1187209" cy="546614"/>
          </a:xfrm>
          <a:prstGeom prst="bentConnector3">
            <a:avLst>
              <a:gd name="adj1" fmla="val 51176"/>
            </a:avLst>
          </a:prstGeom>
          <a:solidFill>
            <a:schemeClr val="folHlink"/>
          </a:solidFill>
          <a:ln w="6350" cap="flat" cmpd="sng" algn="ctr">
            <a:solidFill>
              <a:srgbClr val="2D2E9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50">
            <a:extLst>
              <a:ext uri="{FF2B5EF4-FFF2-40B4-BE49-F238E27FC236}">
                <a16:creationId xmlns:a16="http://schemas.microsoft.com/office/drawing/2014/main" id="{43F8AA52-08AF-CC44-A397-AA66C6943DC8}"/>
              </a:ext>
            </a:extLst>
          </p:cNvPr>
          <p:cNvPicPr>
            <a:picLocks noChangeAspect="1"/>
          </p:cNvPicPr>
          <p:nvPr/>
        </p:nvPicPr>
        <p:blipFill>
          <a:blip r:embed="rId5"/>
          <a:stretch>
            <a:fillRect/>
          </a:stretch>
        </p:blipFill>
        <p:spPr>
          <a:xfrm>
            <a:off x="2560055" y="2101584"/>
            <a:ext cx="899330" cy="194701"/>
          </a:xfrm>
          <a:prstGeom prst="rect">
            <a:avLst/>
          </a:prstGeom>
          <a:solidFill>
            <a:schemeClr val="accent1">
              <a:lumMod val="75000"/>
            </a:schemeClr>
          </a:solidFill>
        </p:spPr>
      </p:pic>
      <p:sp>
        <p:nvSpPr>
          <p:cNvPr id="52" name="Rounded Rectangle 16">
            <a:extLst>
              <a:ext uri="{FF2B5EF4-FFF2-40B4-BE49-F238E27FC236}">
                <a16:creationId xmlns:a16="http://schemas.microsoft.com/office/drawing/2014/main" id="{51BB5AC8-D31F-9042-B97B-4E4FFB15FE37}"/>
              </a:ext>
            </a:extLst>
          </p:cNvPr>
          <p:cNvSpPr>
            <a:spLocks noChangeArrowheads="1"/>
          </p:cNvSpPr>
          <p:nvPr/>
        </p:nvSpPr>
        <p:spPr bwMode="auto">
          <a:xfrm>
            <a:off x="9789796" y="3887405"/>
            <a:ext cx="1813797" cy="2577026"/>
          </a:xfrm>
          <a:prstGeom prst="roundRect">
            <a:avLst>
              <a:gd name="adj" fmla="val 5319"/>
            </a:avLst>
          </a:prstGeom>
          <a:solidFill>
            <a:schemeClr val="tx1">
              <a:lumMod val="20000"/>
              <a:lumOff val="80000"/>
            </a:schemeClr>
          </a:solidFill>
          <a:ln w="9525" algn="ctr">
            <a:solidFill>
              <a:schemeClr val="accent1">
                <a:lumMod val="75000"/>
              </a:schemeClr>
            </a:solidFill>
            <a:round/>
            <a:headEnd/>
            <a:tailEnd/>
          </a:ln>
        </p:spPr>
        <p:txBody>
          <a:bodyPr/>
          <a:lstStyle/>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Design of Enhancements and Bug Fixes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Development of Enhancements and Bug Fixes</a:t>
            </a:r>
          </a:p>
          <a:p>
            <a:pPr marL="222503" indent="-222503" algn="l" defTabSz="1186680" eaLnBrk="0" hangingPunct="0">
              <a:buFont typeface="Wingdings" panose="05000000000000000000" pitchFamily="2" charset="2"/>
              <a:buChar char="§"/>
              <a:defRPr/>
            </a:pPr>
            <a:r>
              <a:rPr lang="en-US" sz="1168" dirty="0">
                <a:solidFill>
                  <a:srgbClr val="000000"/>
                </a:solidFill>
                <a:latin typeface="Calibri" panose="020F0502020204030204" pitchFamily="34" charset="0"/>
                <a:cs typeface="Calibri" panose="020F0502020204030204" pitchFamily="34" charset="0"/>
              </a:rPr>
              <a:t>Testing </a:t>
            </a:r>
          </a:p>
        </p:txBody>
      </p:sp>
      <p:sp>
        <p:nvSpPr>
          <p:cNvPr id="53" name="Rounded Rectangle 11">
            <a:extLst>
              <a:ext uri="{FF2B5EF4-FFF2-40B4-BE49-F238E27FC236}">
                <a16:creationId xmlns:a16="http://schemas.microsoft.com/office/drawing/2014/main" id="{F37326F6-7C84-AF44-8115-F48BBA51F67E}"/>
              </a:ext>
            </a:extLst>
          </p:cNvPr>
          <p:cNvSpPr>
            <a:spLocks noChangeArrowheads="1"/>
          </p:cNvSpPr>
          <p:nvPr/>
        </p:nvSpPr>
        <p:spPr bwMode="auto">
          <a:xfrm>
            <a:off x="9258530" y="2090171"/>
            <a:ext cx="978677" cy="584391"/>
          </a:xfrm>
          <a:prstGeom prst="roundRect">
            <a:avLst>
              <a:gd name="adj" fmla="val 16667"/>
            </a:avLst>
          </a:prstGeom>
          <a:solidFill>
            <a:srgbClr val="002060"/>
          </a:solidFill>
          <a:ln>
            <a:headEnd/>
            <a:tailEnd/>
          </a:ln>
        </p:spPr>
        <p:style>
          <a:lnRef idx="1">
            <a:schemeClr val="accent2"/>
          </a:lnRef>
          <a:fillRef idx="2">
            <a:schemeClr val="accent2"/>
          </a:fillRef>
          <a:effectRef idx="1">
            <a:schemeClr val="accent2"/>
          </a:effectRef>
          <a:fontRef idx="minor">
            <a:schemeClr val="dk1"/>
          </a:fontRef>
        </p:style>
        <p:txBody>
          <a:bodyPr anchor="ctr"/>
          <a:lstStyle/>
          <a:p>
            <a:pPr defTabSz="1186680" eaLnBrk="0" hangingPunct="0">
              <a:defRPr/>
            </a:pPr>
            <a:r>
              <a:rPr lang="en-US" sz="1168" dirty="0">
                <a:solidFill>
                  <a:srgbClr val="FEFDFD"/>
                </a:solidFill>
                <a:latin typeface="Calibri" panose="020F0502020204030204" pitchFamily="34" charset="0"/>
                <a:ea typeface="ヒラギノ角ゴ Pro W3" pitchFamily="124" charset="-128"/>
                <a:cs typeface="Calibri" panose="020F0502020204030204" pitchFamily="34" charset="0"/>
              </a:rPr>
              <a:t>L3.5</a:t>
            </a:r>
          </a:p>
          <a:p>
            <a:pPr defTabSz="1186680" eaLnBrk="0" hangingPunct="0">
              <a:defRPr/>
            </a:pPr>
            <a:r>
              <a:rPr lang="en-US" sz="1168" dirty="0">
                <a:solidFill>
                  <a:srgbClr val="FEFDFD"/>
                </a:solidFill>
                <a:latin typeface="Calibri" panose="020F0502020204030204" pitchFamily="34" charset="0"/>
                <a:ea typeface="ヒラギノ角ゴ Pro W3" pitchFamily="124" charset="-128"/>
                <a:cs typeface="Calibri" panose="020F0502020204030204" pitchFamily="34" charset="0"/>
              </a:rPr>
              <a:t>Security Consultant</a:t>
            </a:r>
          </a:p>
        </p:txBody>
      </p:sp>
      <p:cxnSp>
        <p:nvCxnSpPr>
          <p:cNvPr id="54" name="Straight Arrow Connector 24">
            <a:extLst>
              <a:ext uri="{FF2B5EF4-FFF2-40B4-BE49-F238E27FC236}">
                <a16:creationId xmlns:a16="http://schemas.microsoft.com/office/drawing/2014/main" id="{24D85BAF-B829-0540-AAD0-4A40A3329DA4}"/>
              </a:ext>
            </a:extLst>
          </p:cNvPr>
          <p:cNvCxnSpPr>
            <a:cxnSpLocks noChangeShapeType="1"/>
          </p:cNvCxnSpPr>
          <p:nvPr/>
        </p:nvCxnSpPr>
        <p:spPr bwMode="auto">
          <a:xfrm>
            <a:off x="8906305" y="2382365"/>
            <a:ext cx="327497" cy="0"/>
          </a:xfrm>
          <a:prstGeom prst="straightConnector1">
            <a:avLst/>
          </a:prstGeom>
          <a:noFill/>
          <a:ln w="9525" algn="ctr">
            <a:solidFill>
              <a:srgbClr val="000000"/>
            </a:solidFill>
            <a:round/>
            <a:headEnd type="triangle"/>
            <a:tailEnd type="triangle" w="med" len="med"/>
          </a:ln>
        </p:spPr>
      </p:cxnSp>
      <p:cxnSp>
        <p:nvCxnSpPr>
          <p:cNvPr id="55" name="Elbow Connector 68">
            <a:extLst>
              <a:ext uri="{FF2B5EF4-FFF2-40B4-BE49-F238E27FC236}">
                <a16:creationId xmlns:a16="http://schemas.microsoft.com/office/drawing/2014/main" id="{A13D86BF-A345-FE45-98C0-6C8AE14C5FFF}"/>
              </a:ext>
            </a:extLst>
          </p:cNvPr>
          <p:cNvCxnSpPr>
            <a:cxnSpLocks/>
          </p:cNvCxnSpPr>
          <p:nvPr/>
        </p:nvCxnSpPr>
        <p:spPr bwMode="auto">
          <a:xfrm rot="16200000" flipH="1">
            <a:off x="9610538" y="3007221"/>
            <a:ext cx="1187209" cy="546614"/>
          </a:xfrm>
          <a:prstGeom prst="bentConnector3">
            <a:avLst>
              <a:gd name="adj1" fmla="val 50000"/>
            </a:avLst>
          </a:prstGeom>
          <a:solidFill>
            <a:schemeClr val="folHlink"/>
          </a:solidFill>
          <a:ln w="6350" cap="flat" cmpd="sng" algn="ctr">
            <a:solidFill>
              <a:srgbClr val="2D2E9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34279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Elbow Connector 13">
            <a:extLst>
              <a:ext uri="{FF2B5EF4-FFF2-40B4-BE49-F238E27FC236}">
                <a16:creationId xmlns:a16="http://schemas.microsoft.com/office/drawing/2014/main" id="{13C352DE-AD81-C745-BF41-523E917B9AB3}"/>
              </a:ext>
            </a:extLst>
          </p:cNvPr>
          <p:cNvCxnSpPr>
            <a:cxnSpLocks/>
            <a:stCxn id="26" idx="3"/>
          </p:cNvCxnSpPr>
          <p:nvPr/>
        </p:nvCxnSpPr>
        <p:spPr bwMode="auto">
          <a:xfrm>
            <a:off x="1071090" y="3155566"/>
            <a:ext cx="1900386" cy="124545"/>
          </a:xfrm>
          <a:prstGeom prst="bentConnector3">
            <a:avLst>
              <a:gd name="adj1" fmla="val 50000"/>
            </a:avLst>
          </a:prstGeom>
          <a:solidFill>
            <a:schemeClr val="folHlink"/>
          </a:solidFill>
          <a:ln w="6350" cap="flat" cmpd="sng" algn="ctr">
            <a:solidFill>
              <a:srgbClr val="000000"/>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 name="Group 14">
            <a:extLst>
              <a:ext uri="{FF2B5EF4-FFF2-40B4-BE49-F238E27FC236}">
                <a16:creationId xmlns:a16="http://schemas.microsoft.com/office/drawing/2014/main" id="{F4FF4A5B-F254-564B-8CF3-E7B340479C45}"/>
              </a:ext>
            </a:extLst>
          </p:cNvPr>
          <p:cNvGrpSpPr/>
          <p:nvPr/>
        </p:nvGrpSpPr>
        <p:grpSpPr>
          <a:xfrm>
            <a:off x="238478" y="3746557"/>
            <a:ext cx="11867444" cy="1633535"/>
            <a:chOff x="503877" y="4381500"/>
            <a:chExt cx="10553700" cy="1699188"/>
          </a:xfrm>
        </p:grpSpPr>
        <p:sp>
          <p:nvSpPr>
            <p:cNvPr id="16" name="Freeform 2">
              <a:extLst>
                <a:ext uri="{FF2B5EF4-FFF2-40B4-BE49-F238E27FC236}">
                  <a16:creationId xmlns:a16="http://schemas.microsoft.com/office/drawing/2014/main" id="{29840D16-E89E-6543-8EE8-147AC844E92D}"/>
                </a:ext>
              </a:extLst>
            </p:cNvPr>
            <p:cNvSpPr>
              <a:spLocks noChangeArrowheads="1"/>
            </p:cNvSpPr>
            <p:nvPr/>
          </p:nvSpPr>
          <p:spPr bwMode="auto">
            <a:xfrm>
              <a:off x="1430250" y="4381500"/>
              <a:ext cx="8699296" cy="1699188"/>
            </a:xfrm>
            <a:custGeom>
              <a:avLst/>
              <a:gdLst>
                <a:gd name="T0" fmla="*/ 3670 w 19570"/>
                <a:gd name="T1" fmla="*/ 0 h 8134"/>
                <a:gd name="T2" fmla="*/ 4579 w 19570"/>
                <a:gd name="T3" fmla="*/ 182 h 8134"/>
                <a:gd name="T4" fmla="*/ 5354 w 19570"/>
                <a:gd name="T5" fmla="*/ 700 h 8134"/>
                <a:gd name="T6" fmla="*/ 6054 w 19570"/>
                <a:gd name="T7" fmla="*/ 2390 h 8134"/>
                <a:gd name="T8" fmla="*/ 5872 w 19570"/>
                <a:gd name="T9" fmla="*/ 3305 h 8134"/>
                <a:gd name="T10" fmla="*/ 4579 w 19570"/>
                <a:gd name="T11" fmla="*/ 4598 h 8134"/>
                <a:gd name="T12" fmla="*/ 3674 w 19570"/>
                <a:gd name="T13" fmla="*/ 4780 h 8134"/>
                <a:gd name="T14" fmla="*/ 3306 w 19570"/>
                <a:gd name="T15" fmla="*/ 4853 h 8134"/>
                <a:gd name="T16" fmla="*/ 2785 w 19570"/>
                <a:gd name="T17" fmla="*/ 5375 h 8134"/>
                <a:gd name="T18" fmla="*/ 2712 w 19570"/>
                <a:gd name="T19" fmla="*/ 5743 h 8134"/>
                <a:gd name="T20" fmla="*/ 2994 w 19570"/>
                <a:gd name="T21" fmla="*/ 6424 h 8134"/>
                <a:gd name="T22" fmla="*/ 3306 w 19570"/>
                <a:gd name="T23" fmla="*/ 6633 h 8134"/>
                <a:gd name="T24" fmla="*/ 15895 w 19570"/>
                <a:gd name="T25" fmla="*/ 6706 h 8134"/>
                <a:gd name="T26" fmla="*/ 16263 w 19570"/>
                <a:gd name="T27" fmla="*/ 6633 h 8134"/>
                <a:gd name="T28" fmla="*/ 16576 w 19570"/>
                <a:gd name="T29" fmla="*/ 6424 h 8134"/>
                <a:gd name="T30" fmla="*/ 16857 w 19570"/>
                <a:gd name="T31" fmla="*/ 5743 h 8134"/>
                <a:gd name="T32" fmla="*/ 16784 w 19570"/>
                <a:gd name="T33" fmla="*/ 5375 h 8134"/>
                <a:gd name="T34" fmla="*/ 16263 w 19570"/>
                <a:gd name="T35" fmla="*/ 4853 h 8134"/>
                <a:gd name="T36" fmla="*/ 15895 w 19570"/>
                <a:gd name="T37" fmla="*/ 4779 h 8134"/>
                <a:gd name="T38" fmla="*/ 14990 w 19570"/>
                <a:gd name="T39" fmla="*/ 4598 h 8134"/>
                <a:gd name="T40" fmla="*/ 13696 w 19570"/>
                <a:gd name="T41" fmla="*/ 3305 h 8134"/>
                <a:gd name="T42" fmla="*/ 13515 w 19570"/>
                <a:gd name="T43" fmla="*/ 2390 h 8134"/>
                <a:gd name="T44" fmla="*/ 14215 w 19570"/>
                <a:gd name="T45" fmla="*/ 700 h 8134"/>
                <a:gd name="T46" fmla="*/ 14990 w 19570"/>
                <a:gd name="T47" fmla="*/ 182 h 8134"/>
                <a:gd name="T48" fmla="*/ 15905 w 19570"/>
                <a:gd name="T49" fmla="*/ 0 h 8134"/>
                <a:gd name="T50" fmla="*/ 15905 w 19570"/>
                <a:gd name="T51" fmla="*/ 1427 h 8134"/>
                <a:gd name="T52" fmla="*/ 15537 w 19570"/>
                <a:gd name="T53" fmla="*/ 1501 h 8134"/>
                <a:gd name="T54" fmla="*/ 15224 w 19570"/>
                <a:gd name="T55" fmla="*/ 1710 h 8134"/>
                <a:gd name="T56" fmla="*/ 14942 w 19570"/>
                <a:gd name="T57" fmla="*/ 2390 h 8134"/>
                <a:gd name="T58" fmla="*/ 15015 w 19570"/>
                <a:gd name="T59" fmla="*/ 2759 h 8134"/>
                <a:gd name="T60" fmla="*/ 15537 w 19570"/>
                <a:gd name="T61" fmla="*/ 3280 h 8134"/>
                <a:gd name="T62" fmla="*/ 15905 w 19570"/>
                <a:gd name="T63" fmla="*/ 3354 h 8134"/>
                <a:gd name="T64" fmla="*/ 16809 w 19570"/>
                <a:gd name="T65" fmla="*/ 3536 h 8134"/>
                <a:gd name="T66" fmla="*/ 18103 w 19570"/>
                <a:gd name="T67" fmla="*/ 4829 h 8134"/>
                <a:gd name="T68" fmla="*/ 18285 w 19570"/>
                <a:gd name="T69" fmla="*/ 5743 h 8134"/>
                <a:gd name="T70" fmla="*/ 17585 w 19570"/>
                <a:gd name="T71" fmla="*/ 7433 h 8134"/>
                <a:gd name="T72" fmla="*/ 16809 w 19570"/>
                <a:gd name="T73" fmla="*/ 7951 h 8134"/>
                <a:gd name="T74" fmla="*/ 3670 w 19570"/>
                <a:gd name="T75" fmla="*/ 8133 h 8134"/>
                <a:gd name="T76" fmla="*/ 2760 w 19570"/>
                <a:gd name="T77" fmla="*/ 7951 h 8134"/>
                <a:gd name="T78" fmla="*/ 1984 w 19570"/>
                <a:gd name="T79" fmla="*/ 7433 h 8134"/>
                <a:gd name="T80" fmla="*/ 1284 w 19570"/>
                <a:gd name="T81" fmla="*/ 5743 h 8134"/>
                <a:gd name="T82" fmla="*/ 1466 w 19570"/>
                <a:gd name="T83" fmla="*/ 4829 h 8134"/>
                <a:gd name="T84" fmla="*/ 2760 w 19570"/>
                <a:gd name="T85" fmla="*/ 3536 h 8134"/>
                <a:gd name="T86" fmla="*/ 3665 w 19570"/>
                <a:gd name="T87" fmla="*/ 3353 h 8134"/>
                <a:gd name="T88" fmla="*/ 4033 w 19570"/>
                <a:gd name="T89" fmla="*/ 3280 h 8134"/>
                <a:gd name="T90" fmla="*/ 4554 w 19570"/>
                <a:gd name="T91" fmla="*/ 2759 h 8134"/>
                <a:gd name="T92" fmla="*/ 4627 w 19570"/>
                <a:gd name="T93" fmla="*/ 2390 h 8134"/>
                <a:gd name="T94" fmla="*/ 4345 w 19570"/>
                <a:gd name="T95" fmla="*/ 1710 h 8134"/>
                <a:gd name="T96" fmla="*/ 4033 w 19570"/>
                <a:gd name="T97" fmla="*/ 1501 h 8134"/>
                <a:gd name="T98" fmla="*/ 0 w 19570"/>
                <a:gd name="T99" fmla="*/ 1427 h 8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570" h="8134">
                  <a:moveTo>
                    <a:pt x="0" y="0"/>
                  </a:moveTo>
                  <a:lnTo>
                    <a:pt x="3665" y="0"/>
                  </a:lnTo>
                  <a:lnTo>
                    <a:pt x="3670" y="0"/>
                  </a:lnTo>
                  <a:lnTo>
                    <a:pt x="3670" y="0"/>
                  </a:lnTo>
                  <a:lnTo>
                    <a:pt x="3670" y="0"/>
                  </a:lnTo>
                  <a:cubicBezTo>
                    <a:pt x="3981" y="1"/>
                    <a:pt x="4291" y="63"/>
                    <a:pt x="4579" y="182"/>
                  </a:cubicBezTo>
                  <a:lnTo>
                    <a:pt x="4579" y="182"/>
                  </a:lnTo>
                  <a:cubicBezTo>
                    <a:pt x="4869" y="303"/>
                    <a:pt x="5132" y="478"/>
                    <a:pt x="5354" y="700"/>
                  </a:cubicBezTo>
                  <a:lnTo>
                    <a:pt x="5354" y="700"/>
                  </a:lnTo>
                  <a:cubicBezTo>
                    <a:pt x="5576" y="922"/>
                    <a:pt x="5752" y="1186"/>
                    <a:pt x="5872" y="1476"/>
                  </a:cubicBezTo>
                  <a:lnTo>
                    <a:pt x="5872" y="1476"/>
                  </a:lnTo>
                  <a:cubicBezTo>
                    <a:pt x="5993" y="1766"/>
                    <a:pt x="6054" y="2077"/>
                    <a:pt x="6054" y="2390"/>
                  </a:cubicBezTo>
                  <a:lnTo>
                    <a:pt x="6054" y="2390"/>
                  </a:lnTo>
                  <a:cubicBezTo>
                    <a:pt x="6054" y="2704"/>
                    <a:pt x="5993" y="3015"/>
                    <a:pt x="5872" y="3305"/>
                  </a:cubicBezTo>
                  <a:lnTo>
                    <a:pt x="5872" y="3305"/>
                  </a:lnTo>
                  <a:cubicBezTo>
                    <a:pt x="5752" y="3595"/>
                    <a:pt x="5576" y="3858"/>
                    <a:pt x="5354" y="4080"/>
                  </a:cubicBezTo>
                  <a:lnTo>
                    <a:pt x="5354" y="4080"/>
                  </a:lnTo>
                  <a:cubicBezTo>
                    <a:pt x="5132" y="4302"/>
                    <a:pt x="4869" y="4477"/>
                    <a:pt x="4579" y="4598"/>
                  </a:cubicBezTo>
                  <a:lnTo>
                    <a:pt x="4579" y="4598"/>
                  </a:lnTo>
                  <a:cubicBezTo>
                    <a:pt x="4292" y="4716"/>
                    <a:pt x="3985" y="4778"/>
                    <a:pt x="3674" y="4779"/>
                  </a:cubicBezTo>
                  <a:lnTo>
                    <a:pt x="3674" y="4780"/>
                  </a:lnTo>
                  <a:lnTo>
                    <a:pt x="3674" y="4780"/>
                  </a:lnTo>
                  <a:cubicBezTo>
                    <a:pt x="3548" y="4780"/>
                    <a:pt x="3423" y="4805"/>
                    <a:pt x="3306" y="4853"/>
                  </a:cubicBezTo>
                  <a:lnTo>
                    <a:pt x="3306" y="4853"/>
                  </a:lnTo>
                  <a:cubicBezTo>
                    <a:pt x="3189" y="4902"/>
                    <a:pt x="3083" y="4973"/>
                    <a:pt x="2994" y="5062"/>
                  </a:cubicBezTo>
                  <a:lnTo>
                    <a:pt x="2994" y="5062"/>
                  </a:lnTo>
                  <a:cubicBezTo>
                    <a:pt x="2904" y="5151"/>
                    <a:pt x="2833" y="5258"/>
                    <a:pt x="2785" y="5375"/>
                  </a:cubicBezTo>
                  <a:lnTo>
                    <a:pt x="2785" y="5375"/>
                  </a:lnTo>
                  <a:cubicBezTo>
                    <a:pt x="2737" y="5491"/>
                    <a:pt x="2712" y="5617"/>
                    <a:pt x="2712" y="5743"/>
                  </a:cubicBezTo>
                  <a:lnTo>
                    <a:pt x="2712" y="5743"/>
                  </a:lnTo>
                  <a:cubicBezTo>
                    <a:pt x="2712" y="5869"/>
                    <a:pt x="2737" y="5995"/>
                    <a:pt x="2785" y="6111"/>
                  </a:cubicBezTo>
                  <a:lnTo>
                    <a:pt x="2785" y="6111"/>
                  </a:lnTo>
                  <a:cubicBezTo>
                    <a:pt x="2833" y="6228"/>
                    <a:pt x="2904" y="6334"/>
                    <a:pt x="2994" y="6424"/>
                  </a:cubicBezTo>
                  <a:lnTo>
                    <a:pt x="2994" y="6424"/>
                  </a:lnTo>
                  <a:cubicBezTo>
                    <a:pt x="3083" y="6513"/>
                    <a:pt x="3189" y="6584"/>
                    <a:pt x="3306" y="6633"/>
                  </a:cubicBezTo>
                  <a:lnTo>
                    <a:pt x="3306" y="6633"/>
                  </a:lnTo>
                  <a:cubicBezTo>
                    <a:pt x="3423" y="6681"/>
                    <a:pt x="3548" y="6706"/>
                    <a:pt x="3674" y="6706"/>
                  </a:cubicBezTo>
                  <a:lnTo>
                    <a:pt x="3674" y="6706"/>
                  </a:lnTo>
                  <a:lnTo>
                    <a:pt x="15895" y="6706"/>
                  </a:lnTo>
                  <a:lnTo>
                    <a:pt x="15895" y="6706"/>
                  </a:lnTo>
                  <a:lnTo>
                    <a:pt x="15895" y="6706"/>
                  </a:lnTo>
                  <a:cubicBezTo>
                    <a:pt x="16021" y="6706"/>
                    <a:pt x="16146" y="6681"/>
                    <a:pt x="16263" y="6633"/>
                  </a:cubicBezTo>
                  <a:lnTo>
                    <a:pt x="16263" y="6633"/>
                  </a:lnTo>
                  <a:cubicBezTo>
                    <a:pt x="16380" y="6584"/>
                    <a:pt x="16486" y="6513"/>
                    <a:pt x="16576" y="6424"/>
                  </a:cubicBezTo>
                  <a:lnTo>
                    <a:pt x="16576" y="6424"/>
                  </a:lnTo>
                  <a:cubicBezTo>
                    <a:pt x="16665" y="6334"/>
                    <a:pt x="16736" y="6228"/>
                    <a:pt x="16784" y="6111"/>
                  </a:cubicBezTo>
                  <a:lnTo>
                    <a:pt x="16784" y="6111"/>
                  </a:lnTo>
                  <a:cubicBezTo>
                    <a:pt x="16833" y="5995"/>
                    <a:pt x="16857" y="5869"/>
                    <a:pt x="16857" y="5743"/>
                  </a:cubicBezTo>
                  <a:lnTo>
                    <a:pt x="16857" y="5743"/>
                  </a:lnTo>
                  <a:cubicBezTo>
                    <a:pt x="16857" y="5617"/>
                    <a:pt x="16833" y="5491"/>
                    <a:pt x="16784" y="5375"/>
                  </a:cubicBezTo>
                  <a:lnTo>
                    <a:pt x="16784" y="5375"/>
                  </a:lnTo>
                  <a:cubicBezTo>
                    <a:pt x="16736" y="5258"/>
                    <a:pt x="16665" y="5151"/>
                    <a:pt x="16576" y="5062"/>
                  </a:cubicBezTo>
                  <a:lnTo>
                    <a:pt x="16576" y="5062"/>
                  </a:lnTo>
                  <a:cubicBezTo>
                    <a:pt x="16486" y="4973"/>
                    <a:pt x="16380" y="4902"/>
                    <a:pt x="16263" y="4853"/>
                  </a:cubicBezTo>
                  <a:lnTo>
                    <a:pt x="16263" y="4853"/>
                  </a:lnTo>
                  <a:cubicBezTo>
                    <a:pt x="16146" y="4805"/>
                    <a:pt x="16021" y="4780"/>
                    <a:pt x="15895" y="4780"/>
                  </a:cubicBezTo>
                  <a:lnTo>
                    <a:pt x="15895" y="4779"/>
                  </a:lnTo>
                  <a:lnTo>
                    <a:pt x="15895" y="4779"/>
                  </a:lnTo>
                  <a:cubicBezTo>
                    <a:pt x="15584" y="4778"/>
                    <a:pt x="15277" y="4716"/>
                    <a:pt x="14990" y="4598"/>
                  </a:cubicBezTo>
                  <a:lnTo>
                    <a:pt x="14990" y="4598"/>
                  </a:lnTo>
                  <a:cubicBezTo>
                    <a:pt x="14700" y="4477"/>
                    <a:pt x="14437" y="4302"/>
                    <a:pt x="14215" y="4080"/>
                  </a:cubicBezTo>
                  <a:lnTo>
                    <a:pt x="14215" y="4080"/>
                  </a:lnTo>
                  <a:cubicBezTo>
                    <a:pt x="13993" y="3858"/>
                    <a:pt x="13817" y="3595"/>
                    <a:pt x="13696" y="3305"/>
                  </a:cubicBezTo>
                  <a:lnTo>
                    <a:pt x="13696" y="3305"/>
                  </a:lnTo>
                  <a:cubicBezTo>
                    <a:pt x="13576" y="3015"/>
                    <a:pt x="13515" y="2704"/>
                    <a:pt x="13515" y="2390"/>
                  </a:cubicBezTo>
                  <a:lnTo>
                    <a:pt x="13515" y="2390"/>
                  </a:lnTo>
                  <a:cubicBezTo>
                    <a:pt x="13515" y="2077"/>
                    <a:pt x="13576" y="1766"/>
                    <a:pt x="13696" y="1476"/>
                  </a:cubicBezTo>
                  <a:lnTo>
                    <a:pt x="13696" y="1476"/>
                  </a:lnTo>
                  <a:cubicBezTo>
                    <a:pt x="13817" y="1186"/>
                    <a:pt x="13993" y="922"/>
                    <a:pt x="14215" y="700"/>
                  </a:cubicBezTo>
                  <a:lnTo>
                    <a:pt x="14215" y="700"/>
                  </a:lnTo>
                  <a:cubicBezTo>
                    <a:pt x="14437" y="478"/>
                    <a:pt x="14700" y="303"/>
                    <a:pt x="14990" y="182"/>
                  </a:cubicBezTo>
                  <a:lnTo>
                    <a:pt x="14990" y="182"/>
                  </a:lnTo>
                  <a:cubicBezTo>
                    <a:pt x="15278" y="63"/>
                    <a:pt x="15588" y="1"/>
                    <a:pt x="15900" y="0"/>
                  </a:cubicBezTo>
                  <a:lnTo>
                    <a:pt x="15900" y="0"/>
                  </a:lnTo>
                  <a:lnTo>
                    <a:pt x="15905" y="0"/>
                  </a:lnTo>
                  <a:lnTo>
                    <a:pt x="19569" y="0"/>
                  </a:lnTo>
                  <a:lnTo>
                    <a:pt x="19569" y="1427"/>
                  </a:lnTo>
                  <a:lnTo>
                    <a:pt x="15905" y="1427"/>
                  </a:lnTo>
                  <a:lnTo>
                    <a:pt x="15905" y="1428"/>
                  </a:lnTo>
                  <a:lnTo>
                    <a:pt x="15905" y="1428"/>
                  </a:lnTo>
                  <a:cubicBezTo>
                    <a:pt x="15778" y="1428"/>
                    <a:pt x="15653" y="1452"/>
                    <a:pt x="15537" y="1501"/>
                  </a:cubicBezTo>
                  <a:lnTo>
                    <a:pt x="15537" y="1501"/>
                  </a:lnTo>
                  <a:cubicBezTo>
                    <a:pt x="15420" y="1550"/>
                    <a:pt x="15313" y="1620"/>
                    <a:pt x="15224" y="1710"/>
                  </a:cubicBezTo>
                  <a:lnTo>
                    <a:pt x="15224" y="1710"/>
                  </a:lnTo>
                  <a:cubicBezTo>
                    <a:pt x="15135" y="1799"/>
                    <a:pt x="15064" y="1906"/>
                    <a:pt x="15015" y="2022"/>
                  </a:cubicBezTo>
                  <a:lnTo>
                    <a:pt x="15015" y="2022"/>
                  </a:lnTo>
                  <a:cubicBezTo>
                    <a:pt x="14967" y="2139"/>
                    <a:pt x="14942" y="2264"/>
                    <a:pt x="14942" y="2390"/>
                  </a:cubicBezTo>
                  <a:lnTo>
                    <a:pt x="14942" y="2390"/>
                  </a:lnTo>
                  <a:cubicBezTo>
                    <a:pt x="14942" y="2517"/>
                    <a:pt x="14967" y="2642"/>
                    <a:pt x="15015" y="2759"/>
                  </a:cubicBezTo>
                  <a:lnTo>
                    <a:pt x="15015" y="2759"/>
                  </a:lnTo>
                  <a:cubicBezTo>
                    <a:pt x="15064" y="2876"/>
                    <a:pt x="15135" y="2982"/>
                    <a:pt x="15224" y="3071"/>
                  </a:cubicBezTo>
                  <a:lnTo>
                    <a:pt x="15224" y="3071"/>
                  </a:lnTo>
                  <a:cubicBezTo>
                    <a:pt x="15313" y="3160"/>
                    <a:pt x="15420" y="3231"/>
                    <a:pt x="15537" y="3280"/>
                  </a:cubicBezTo>
                  <a:lnTo>
                    <a:pt x="15537" y="3280"/>
                  </a:lnTo>
                  <a:cubicBezTo>
                    <a:pt x="15653" y="3329"/>
                    <a:pt x="15779" y="3353"/>
                    <a:pt x="15905" y="3353"/>
                  </a:cubicBezTo>
                  <a:lnTo>
                    <a:pt x="15905" y="3354"/>
                  </a:lnTo>
                  <a:lnTo>
                    <a:pt x="15905" y="3354"/>
                  </a:lnTo>
                  <a:cubicBezTo>
                    <a:pt x="16215" y="3355"/>
                    <a:pt x="16523" y="3417"/>
                    <a:pt x="16809" y="3536"/>
                  </a:cubicBezTo>
                  <a:lnTo>
                    <a:pt x="16809" y="3536"/>
                  </a:lnTo>
                  <a:cubicBezTo>
                    <a:pt x="17099" y="3656"/>
                    <a:pt x="17363" y="3831"/>
                    <a:pt x="17585" y="4053"/>
                  </a:cubicBezTo>
                  <a:lnTo>
                    <a:pt x="17585" y="4053"/>
                  </a:lnTo>
                  <a:cubicBezTo>
                    <a:pt x="17807" y="4275"/>
                    <a:pt x="17983" y="4538"/>
                    <a:pt x="18103" y="4829"/>
                  </a:cubicBezTo>
                  <a:lnTo>
                    <a:pt x="18103" y="4829"/>
                  </a:lnTo>
                  <a:cubicBezTo>
                    <a:pt x="18223" y="5118"/>
                    <a:pt x="18285" y="5429"/>
                    <a:pt x="18285" y="5743"/>
                  </a:cubicBezTo>
                  <a:lnTo>
                    <a:pt x="18285" y="5743"/>
                  </a:lnTo>
                  <a:cubicBezTo>
                    <a:pt x="18285" y="6057"/>
                    <a:pt x="18223" y="6368"/>
                    <a:pt x="18103" y="6658"/>
                  </a:cubicBezTo>
                  <a:lnTo>
                    <a:pt x="18103" y="6658"/>
                  </a:lnTo>
                  <a:cubicBezTo>
                    <a:pt x="17983" y="6947"/>
                    <a:pt x="17807" y="7211"/>
                    <a:pt x="17585" y="7433"/>
                  </a:cubicBezTo>
                  <a:lnTo>
                    <a:pt x="17585" y="7433"/>
                  </a:lnTo>
                  <a:cubicBezTo>
                    <a:pt x="17363" y="7655"/>
                    <a:pt x="17099" y="7831"/>
                    <a:pt x="16809" y="7951"/>
                  </a:cubicBezTo>
                  <a:lnTo>
                    <a:pt x="16809" y="7951"/>
                  </a:lnTo>
                  <a:cubicBezTo>
                    <a:pt x="16524" y="8069"/>
                    <a:pt x="16219" y="8131"/>
                    <a:pt x="15910" y="8133"/>
                  </a:cubicBezTo>
                  <a:lnTo>
                    <a:pt x="15910" y="8133"/>
                  </a:lnTo>
                  <a:lnTo>
                    <a:pt x="3670" y="8133"/>
                  </a:lnTo>
                  <a:lnTo>
                    <a:pt x="3670" y="8133"/>
                  </a:lnTo>
                  <a:lnTo>
                    <a:pt x="3670" y="8133"/>
                  </a:lnTo>
                  <a:cubicBezTo>
                    <a:pt x="3357" y="8133"/>
                    <a:pt x="3048" y="8071"/>
                    <a:pt x="2760" y="7951"/>
                  </a:cubicBezTo>
                  <a:lnTo>
                    <a:pt x="2760" y="7951"/>
                  </a:lnTo>
                  <a:cubicBezTo>
                    <a:pt x="2470" y="7831"/>
                    <a:pt x="2207" y="7655"/>
                    <a:pt x="1984" y="7433"/>
                  </a:cubicBezTo>
                  <a:lnTo>
                    <a:pt x="1984" y="7433"/>
                  </a:lnTo>
                  <a:cubicBezTo>
                    <a:pt x="1763" y="7211"/>
                    <a:pt x="1586" y="6947"/>
                    <a:pt x="1466" y="6658"/>
                  </a:cubicBezTo>
                  <a:lnTo>
                    <a:pt x="1466" y="6658"/>
                  </a:lnTo>
                  <a:cubicBezTo>
                    <a:pt x="1346" y="6368"/>
                    <a:pt x="1284" y="6057"/>
                    <a:pt x="1284" y="5743"/>
                  </a:cubicBezTo>
                  <a:lnTo>
                    <a:pt x="1284" y="5743"/>
                  </a:lnTo>
                  <a:cubicBezTo>
                    <a:pt x="1284" y="5429"/>
                    <a:pt x="1346" y="5118"/>
                    <a:pt x="1466" y="4829"/>
                  </a:cubicBezTo>
                  <a:lnTo>
                    <a:pt x="1466" y="4829"/>
                  </a:lnTo>
                  <a:cubicBezTo>
                    <a:pt x="1586" y="4538"/>
                    <a:pt x="1763" y="4275"/>
                    <a:pt x="1984" y="4053"/>
                  </a:cubicBezTo>
                  <a:lnTo>
                    <a:pt x="1984" y="4053"/>
                  </a:lnTo>
                  <a:cubicBezTo>
                    <a:pt x="2207" y="3831"/>
                    <a:pt x="2470" y="3656"/>
                    <a:pt x="2760" y="3536"/>
                  </a:cubicBezTo>
                  <a:lnTo>
                    <a:pt x="2760" y="3536"/>
                  </a:lnTo>
                  <a:cubicBezTo>
                    <a:pt x="3047" y="3417"/>
                    <a:pt x="3354" y="3355"/>
                    <a:pt x="3665" y="3354"/>
                  </a:cubicBezTo>
                  <a:lnTo>
                    <a:pt x="3665" y="3353"/>
                  </a:lnTo>
                  <a:lnTo>
                    <a:pt x="3665" y="3353"/>
                  </a:lnTo>
                  <a:cubicBezTo>
                    <a:pt x="3791" y="3353"/>
                    <a:pt x="3916" y="3329"/>
                    <a:pt x="4033" y="3280"/>
                  </a:cubicBezTo>
                  <a:lnTo>
                    <a:pt x="4033" y="3280"/>
                  </a:lnTo>
                  <a:cubicBezTo>
                    <a:pt x="4149" y="3231"/>
                    <a:pt x="4256" y="3160"/>
                    <a:pt x="4345" y="3071"/>
                  </a:cubicBezTo>
                  <a:lnTo>
                    <a:pt x="4345" y="3071"/>
                  </a:lnTo>
                  <a:cubicBezTo>
                    <a:pt x="4435" y="2982"/>
                    <a:pt x="4505" y="2876"/>
                    <a:pt x="4554" y="2759"/>
                  </a:cubicBezTo>
                  <a:lnTo>
                    <a:pt x="4554" y="2759"/>
                  </a:lnTo>
                  <a:cubicBezTo>
                    <a:pt x="4602" y="2642"/>
                    <a:pt x="4627" y="2517"/>
                    <a:pt x="4627" y="2390"/>
                  </a:cubicBezTo>
                  <a:lnTo>
                    <a:pt x="4627" y="2390"/>
                  </a:lnTo>
                  <a:cubicBezTo>
                    <a:pt x="4627" y="2264"/>
                    <a:pt x="4602" y="2139"/>
                    <a:pt x="4554" y="2022"/>
                  </a:cubicBezTo>
                  <a:lnTo>
                    <a:pt x="4554" y="2022"/>
                  </a:lnTo>
                  <a:cubicBezTo>
                    <a:pt x="4505" y="1906"/>
                    <a:pt x="4435" y="1799"/>
                    <a:pt x="4345" y="1710"/>
                  </a:cubicBezTo>
                  <a:lnTo>
                    <a:pt x="4345" y="1710"/>
                  </a:lnTo>
                  <a:cubicBezTo>
                    <a:pt x="4256" y="1620"/>
                    <a:pt x="4149" y="1550"/>
                    <a:pt x="4033" y="1501"/>
                  </a:cubicBezTo>
                  <a:lnTo>
                    <a:pt x="4033" y="1501"/>
                  </a:lnTo>
                  <a:cubicBezTo>
                    <a:pt x="3916" y="1452"/>
                    <a:pt x="3791" y="1428"/>
                    <a:pt x="3665" y="1428"/>
                  </a:cubicBezTo>
                  <a:lnTo>
                    <a:pt x="3665" y="1427"/>
                  </a:lnTo>
                  <a:lnTo>
                    <a:pt x="0" y="1427"/>
                  </a:lnTo>
                  <a:lnTo>
                    <a:pt x="0" y="0"/>
                  </a:lnTo>
                </a:path>
              </a:pathLst>
            </a:custGeom>
            <a:solidFill>
              <a:schemeClr val="tx1">
                <a:lumMod val="20000"/>
                <a:lumOff val="80000"/>
              </a:schemeClr>
            </a:solidFill>
            <a:ln>
              <a:noFill/>
            </a:ln>
            <a:effectLst/>
          </p:spPr>
          <p:txBody>
            <a:bodyPr wrap="none" anchor="ctr"/>
            <a:lstStyle/>
            <a:p>
              <a:endParaRPr lang="en-US" sz="6278" dirty="0">
                <a:latin typeface="Lato Light" panose="020F0502020204030203" pitchFamily="34" charset="0"/>
              </a:endParaRPr>
            </a:p>
          </p:txBody>
        </p:sp>
        <p:sp>
          <p:nvSpPr>
            <p:cNvPr id="17" name="Freeform 16">
              <a:extLst>
                <a:ext uri="{FF2B5EF4-FFF2-40B4-BE49-F238E27FC236}">
                  <a16:creationId xmlns:a16="http://schemas.microsoft.com/office/drawing/2014/main" id="{1C720F3E-180A-6148-833B-F8F76E817010}"/>
                </a:ext>
              </a:extLst>
            </p:cNvPr>
            <p:cNvSpPr/>
            <p:nvPr/>
          </p:nvSpPr>
          <p:spPr>
            <a:xfrm>
              <a:off x="1430894" y="4515850"/>
              <a:ext cx="8700310" cy="1420052"/>
            </a:xfrm>
            <a:custGeom>
              <a:avLst/>
              <a:gdLst>
                <a:gd name="connsiteX0" fmla="*/ 0 w 24410505"/>
                <a:gd name="connsiteY0" fmla="*/ 100693 h 8951552"/>
                <a:gd name="connsiteX1" fmla="*/ 4532244 w 24410505"/>
                <a:gd name="connsiteY1" fmla="*/ 219963 h 8951552"/>
                <a:gd name="connsiteX2" fmla="*/ 6758609 w 24410505"/>
                <a:gd name="connsiteY2" fmla="*/ 2048763 h 8951552"/>
                <a:gd name="connsiteX3" fmla="*/ 4770783 w 24410505"/>
                <a:gd name="connsiteY3" fmla="*/ 4394398 h 8951552"/>
                <a:gd name="connsiteX4" fmla="*/ 2385392 w 24410505"/>
                <a:gd name="connsiteY4" fmla="*/ 6541250 h 8951552"/>
                <a:gd name="connsiteX5" fmla="*/ 3975653 w 24410505"/>
                <a:gd name="connsiteY5" fmla="*/ 8608589 h 8951552"/>
                <a:gd name="connsiteX6" fmla="*/ 20395096 w 24410505"/>
                <a:gd name="connsiteY6" fmla="*/ 8727858 h 8951552"/>
                <a:gd name="connsiteX7" fmla="*/ 21826331 w 24410505"/>
                <a:gd name="connsiteY7" fmla="*/ 6382224 h 8951552"/>
                <a:gd name="connsiteX8" fmla="*/ 19599966 w 24410505"/>
                <a:gd name="connsiteY8" fmla="*/ 4235371 h 8951552"/>
                <a:gd name="connsiteX9" fmla="*/ 17771166 w 24410505"/>
                <a:gd name="connsiteY9" fmla="*/ 1770467 h 8951552"/>
                <a:gd name="connsiteX10" fmla="*/ 19838505 w 24410505"/>
                <a:gd name="connsiteY10" fmla="*/ 180206 h 8951552"/>
                <a:gd name="connsiteX11" fmla="*/ 24410505 w 24410505"/>
                <a:gd name="connsiteY11" fmla="*/ 140450 h 8951552"/>
                <a:gd name="connsiteX0" fmla="*/ 0 w 24410505"/>
                <a:gd name="connsiteY0" fmla="*/ 87087 h 8937946"/>
                <a:gd name="connsiteX1" fmla="*/ 4532244 w 24410505"/>
                <a:gd name="connsiteY1" fmla="*/ 2063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937946"/>
                <a:gd name="connsiteX1" fmla="*/ 4532244 w 24410505"/>
                <a:gd name="connsiteY1" fmla="*/ 2063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937946"/>
                <a:gd name="connsiteX1" fmla="*/ 4566111 w 24410505"/>
                <a:gd name="connsiteY1" fmla="*/ 1555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937946"/>
                <a:gd name="connsiteX1" fmla="*/ 4566111 w 24410505"/>
                <a:gd name="connsiteY1" fmla="*/ 1555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937946"/>
                <a:gd name="connsiteX1" fmla="*/ 4566111 w 24410505"/>
                <a:gd name="connsiteY1" fmla="*/ 155557 h 8937946"/>
                <a:gd name="connsiteX2" fmla="*/ 6758609 w 24410505"/>
                <a:gd name="connsiteY2" fmla="*/ 2035157 h 8937946"/>
                <a:gd name="connsiteX3" fmla="*/ 4770783 w 24410505"/>
                <a:gd name="connsiteY3" fmla="*/ 4380792 h 8937946"/>
                <a:gd name="connsiteX4" fmla="*/ 23853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87087 h 8850141"/>
                <a:gd name="connsiteX1" fmla="*/ 4566111 w 24410505"/>
                <a:gd name="connsiteY1" fmla="*/ 155557 h 8850141"/>
                <a:gd name="connsiteX2" fmla="*/ 6758609 w 24410505"/>
                <a:gd name="connsiteY2" fmla="*/ 2035157 h 8850141"/>
                <a:gd name="connsiteX3" fmla="*/ 4770783 w 24410505"/>
                <a:gd name="connsiteY3" fmla="*/ 4380792 h 8850141"/>
                <a:gd name="connsiteX4" fmla="*/ 2385392 w 24410505"/>
                <a:gd name="connsiteY4" fmla="*/ 6527644 h 8850141"/>
                <a:gd name="connsiteX5" fmla="*/ 3975653 w 24410505"/>
                <a:gd name="connsiteY5" fmla="*/ 8594983 h 8850141"/>
                <a:gd name="connsiteX6" fmla="*/ 20395096 w 24410505"/>
                <a:gd name="connsiteY6" fmla="*/ 8714252 h 8850141"/>
                <a:gd name="connsiteX7" fmla="*/ 21826331 w 24410505"/>
                <a:gd name="connsiteY7" fmla="*/ 6368618 h 8850141"/>
                <a:gd name="connsiteX8" fmla="*/ 19599966 w 24410505"/>
                <a:gd name="connsiteY8" fmla="*/ 4221765 h 8850141"/>
                <a:gd name="connsiteX9" fmla="*/ 17771166 w 24410505"/>
                <a:gd name="connsiteY9" fmla="*/ 1756861 h 8850141"/>
                <a:gd name="connsiteX10" fmla="*/ 19838505 w 24410505"/>
                <a:gd name="connsiteY10" fmla="*/ 166600 h 8850141"/>
                <a:gd name="connsiteX11" fmla="*/ 24410505 w 24410505"/>
                <a:gd name="connsiteY11" fmla="*/ 126844 h 8850141"/>
                <a:gd name="connsiteX0" fmla="*/ 0 w 24410505"/>
                <a:gd name="connsiteY0" fmla="*/ 87087 h 8850141"/>
                <a:gd name="connsiteX1" fmla="*/ 4566111 w 24410505"/>
                <a:gd name="connsiteY1" fmla="*/ 155557 h 8850141"/>
                <a:gd name="connsiteX2" fmla="*/ 6758609 w 24410505"/>
                <a:gd name="connsiteY2" fmla="*/ 2035157 h 8850141"/>
                <a:gd name="connsiteX3" fmla="*/ 4770783 w 24410505"/>
                <a:gd name="connsiteY3" fmla="*/ 4380792 h 8850141"/>
                <a:gd name="connsiteX4" fmla="*/ 2385392 w 24410505"/>
                <a:gd name="connsiteY4" fmla="*/ 6527644 h 8850141"/>
                <a:gd name="connsiteX5" fmla="*/ 3975653 w 24410505"/>
                <a:gd name="connsiteY5" fmla="*/ 8594983 h 8850141"/>
                <a:gd name="connsiteX6" fmla="*/ 20395096 w 24410505"/>
                <a:gd name="connsiteY6" fmla="*/ 8714252 h 8850141"/>
                <a:gd name="connsiteX7" fmla="*/ 21826331 w 24410505"/>
                <a:gd name="connsiteY7" fmla="*/ 6368618 h 8850141"/>
                <a:gd name="connsiteX8" fmla="*/ 19599966 w 24410505"/>
                <a:gd name="connsiteY8" fmla="*/ 4221765 h 8850141"/>
                <a:gd name="connsiteX9" fmla="*/ 17771166 w 24410505"/>
                <a:gd name="connsiteY9" fmla="*/ 1756861 h 8850141"/>
                <a:gd name="connsiteX10" fmla="*/ 19838505 w 24410505"/>
                <a:gd name="connsiteY10" fmla="*/ 166600 h 8850141"/>
                <a:gd name="connsiteX11" fmla="*/ 24410505 w 24410505"/>
                <a:gd name="connsiteY11" fmla="*/ 126844 h 8850141"/>
                <a:gd name="connsiteX0" fmla="*/ 0 w 24410505"/>
                <a:gd name="connsiteY0" fmla="*/ 87087 h 8850141"/>
                <a:gd name="connsiteX1" fmla="*/ 4566111 w 24410505"/>
                <a:gd name="connsiteY1" fmla="*/ 155557 h 8850141"/>
                <a:gd name="connsiteX2" fmla="*/ 6758609 w 24410505"/>
                <a:gd name="connsiteY2" fmla="*/ 2035157 h 8850141"/>
                <a:gd name="connsiteX3" fmla="*/ 4770783 w 24410505"/>
                <a:gd name="connsiteY3" fmla="*/ 4380792 h 8850141"/>
                <a:gd name="connsiteX4" fmla="*/ 2385392 w 24410505"/>
                <a:gd name="connsiteY4" fmla="*/ 6527644 h 8850141"/>
                <a:gd name="connsiteX5" fmla="*/ 3975653 w 24410505"/>
                <a:gd name="connsiteY5" fmla="*/ 8594983 h 8850141"/>
                <a:gd name="connsiteX6" fmla="*/ 20395096 w 24410505"/>
                <a:gd name="connsiteY6" fmla="*/ 8714252 h 8850141"/>
                <a:gd name="connsiteX7" fmla="*/ 21826331 w 24410505"/>
                <a:gd name="connsiteY7" fmla="*/ 6368618 h 8850141"/>
                <a:gd name="connsiteX8" fmla="*/ 19599966 w 24410505"/>
                <a:gd name="connsiteY8" fmla="*/ 4221765 h 8850141"/>
                <a:gd name="connsiteX9" fmla="*/ 17771166 w 24410505"/>
                <a:gd name="connsiteY9" fmla="*/ 1756861 h 8850141"/>
                <a:gd name="connsiteX10" fmla="*/ 19838505 w 24410505"/>
                <a:gd name="connsiteY10" fmla="*/ 166600 h 8850141"/>
                <a:gd name="connsiteX11" fmla="*/ 24410505 w 24410505"/>
                <a:gd name="connsiteY11" fmla="*/ 126844 h 8850141"/>
                <a:gd name="connsiteX0" fmla="*/ 0 w 24410505"/>
                <a:gd name="connsiteY0" fmla="*/ 87087 h 8937946"/>
                <a:gd name="connsiteX1" fmla="*/ 4566111 w 24410505"/>
                <a:gd name="connsiteY1" fmla="*/ 155557 h 8937946"/>
                <a:gd name="connsiteX2" fmla="*/ 6758609 w 24410505"/>
                <a:gd name="connsiteY2" fmla="*/ 2035157 h 8937946"/>
                <a:gd name="connsiteX3" fmla="*/ 4770783 w 24410505"/>
                <a:gd name="connsiteY3" fmla="*/ 4380792 h 8937946"/>
                <a:gd name="connsiteX4" fmla="*/ 2575892 w 24410505"/>
                <a:gd name="connsiteY4" fmla="*/ 6527644 h 8937946"/>
                <a:gd name="connsiteX5" fmla="*/ 3975653 w 24410505"/>
                <a:gd name="connsiteY5" fmla="*/ 8594983 h 8937946"/>
                <a:gd name="connsiteX6" fmla="*/ 20395096 w 24410505"/>
                <a:gd name="connsiteY6" fmla="*/ 8714252 h 8937946"/>
                <a:gd name="connsiteX7" fmla="*/ 21826331 w 24410505"/>
                <a:gd name="connsiteY7" fmla="*/ 6368618 h 8937946"/>
                <a:gd name="connsiteX8" fmla="*/ 19599966 w 24410505"/>
                <a:gd name="connsiteY8" fmla="*/ 4221765 h 8937946"/>
                <a:gd name="connsiteX9" fmla="*/ 17771166 w 24410505"/>
                <a:gd name="connsiteY9" fmla="*/ 1756861 h 8937946"/>
                <a:gd name="connsiteX10" fmla="*/ 19838505 w 24410505"/>
                <a:gd name="connsiteY10" fmla="*/ 166600 h 8937946"/>
                <a:gd name="connsiteX11" fmla="*/ 24410505 w 24410505"/>
                <a:gd name="connsiteY11" fmla="*/ 126844 h 8937946"/>
                <a:gd name="connsiteX0" fmla="*/ 0 w 24410505"/>
                <a:gd name="connsiteY0" fmla="*/ 93101 h 8943960"/>
                <a:gd name="connsiteX1" fmla="*/ 4566111 w 24410505"/>
                <a:gd name="connsiteY1" fmla="*/ 161571 h 8943960"/>
                <a:gd name="connsiteX2" fmla="*/ 6701459 w 24410505"/>
                <a:gd name="connsiteY2" fmla="*/ 2060221 h 8943960"/>
                <a:gd name="connsiteX3" fmla="*/ 4770783 w 24410505"/>
                <a:gd name="connsiteY3" fmla="*/ 4386806 h 8943960"/>
                <a:gd name="connsiteX4" fmla="*/ 2575892 w 24410505"/>
                <a:gd name="connsiteY4" fmla="*/ 6533658 h 8943960"/>
                <a:gd name="connsiteX5" fmla="*/ 3975653 w 24410505"/>
                <a:gd name="connsiteY5" fmla="*/ 8600997 h 8943960"/>
                <a:gd name="connsiteX6" fmla="*/ 20395096 w 24410505"/>
                <a:gd name="connsiteY6" fmla="*/ 8720266 h 8943960"/>
                <a:gd name="connsiteX7" fmla="*/ 21826331 w 24410505"/>
                <a:gd name="connsiteY7" fmla="*/ 6374632 h 8943960"/>
                <a:gd name="connsiteX8" fmla="*/ 19599966 w 24410505"/>
                <a:gd name="connsiteY8" fmla="*/ 4227779 h 8943960"/>
                <a:gd name="connsiteX9" fmla="*/ 17771166 w 24410505"/>
                <a:gd name="connsiteY9" fmla="*/ 1762875 h 8943960"/>
                <a:gd name="connsiteX10" fmla="*/ 19838505 w 24410505"/>
                <a:gd name="connsiteY10" fmla="*/ 172614 h 8943960"/>
                <a:gd name="connsiteX11" fmla="*/ 24410505 w 24410505"/>
                <a:gd name="connsiteY11" fmla="*/ 132858 h 8943960"/>
                <a:gd name="connsiteX0" fmla="*/ 0 w 24410505"/>
                <a:gd name="connsiteY0" fmla="*/ 93101 h 8943960"/>
                <a:gd name="connsiteX1" fmla="*/ 4566111 w 24410505"/>
                <a:gd name="connsiteY1" fmla="*/ 161571 h 8943960"/>
                <a:gd name="connsiteX2" fmla="*/ 6701459 w 24410505"/>
                <a:gd name="connsiteY2" fmla="*/ 2060221 h 8943960"/>
                <a:gd name="connsiteX3" fmla="*/ 4808883 w 24410505"/>
                <a:gd name="connsiteY3" fmla="*/ 4272506 h 8943960"/>
                <a:gd name="connsiteX4" fmla="*/ 2575892 w 24410505"/>
                <a:gd name="connsiteY4" fmla="*/ 6533658 h 8943960"/>
                <a:gd name="connsiteX5" fmla="*/ 3975653 w 24410505"/>
                <a:gd name="connsiteY5" fmla="*/ 8600997 h 8943960"/>
                <a:gd name="connsiteX6" fmla="*/ 20395096 w 24410505"/>
                <a:gd name="connsiteY6" fmla="*/ 8720266 h 8943960"/>
                <a:gd name="connsiteX7" fmla="*/ 21826331 w 24410505"/>
                <a:gd name="connsiteY7" fmla="*/ 6374632 h 8943960"/>
                <a:gd name="connsiteX8" fmla="*/ 19599966 w 24410505"/>
                <a:gd name="connsiteY8" fmla="*/ 4227779 h 8943960"/>
                <a:gd name="connsiteX9" fmla="*/ 17771166 w 24410505"/>
                <a:gd name="connsiteY9" fmla="*/ 1762875 h 8943960"/>
                <a:gd name="connsiteX10" fmla="*/ 19838505 w 24410505"/>
                <a:gd name="connsiteY10" fmla="*/ 172614 h 8943960"/>
                <a:gd name="connsiteX11" fmla="*/ 24410505 w 24410505"/>
                <a:gd name="connsiteY11" fmla="*/ 132858 h 8943960"/>
                <a:gd name="connsiteX0" fmla="*/ 0 w 24410505"/>
                <a:gd name="connsiteY0" fmla="*/ 93101 h 8927398"/>
                <a:gd name="connsiteX1" fmla="*/ 4566111 w 24410505"/>
                <a:gd name="connsiteY1" fmla="*/ 161571 h 8927398"/>
                <a:gd name="connsiteX2" fmla="*/ 6701459 w 24410505"/>
                <a:gd name="connsiteY2" fmla="*/ 2060221 h 8927398"/>
                <a:gd name="connsiteX3" fmla="*/ 4808883 w 24410505"/>
                <a:gd name="connsiteY3" fmla="*/ 4272506 h 8927398"/>
                <a:gd name="connsiteX4" fmla="*/ 2575892 w 24410505"/>
                <a:gd name="connsiteY4" fmla="*/ 6533658 h 8927398"/>
                <a:gd name="connsiteX5" fmla="*/ 4413803 w 24410505"/>
                <a:gd name="connsiteY5" fmla="*/ 8562897 h 8927398"/>
                <a:gd name="connsiteX6" fmla="*/ 20395096 w 24410505"/>
                <a:gd name="connsiteY6" fmla="*/ 8720266 h 8927398"/>
                <a:gd name="connsiteX7" fmla="*/ 21826331 w 24410505"/>
                <a:gd name="connsiteY7" fmla="*/ 6374632 h 8927398"/>
                <a:gd name="connsiteX8" fmla="*/ 19599966 w 24410505"/>
                <a:gd name="connsiteY8" fmla="*/ 4227779 h 8927398"/>
                <a:gd name="connsiteX9" fmla="*/ 17771166 w 24410505"/>
                <a:gd name="connsiteY9" fmla="*/ 1762875 h 8927398"/>
                <a:gd name="connsiteX10" fmla="*/ 19838505 w 24410505"/>
                <a:gd name="connsiteY10" fmla="*/ 172614 h 8927398"/>
                <a:gd name="connsiteX11" fmla="*/ 24410505 w 24410505"/>
                <a:gd name="connsiteY11" fmla="*/ 132858 h 8927398"/>
                <a:gd name="connsiteX0" fmla="*/ 0 w 24410505"/>
                <a:gd name="connsiteY0" fmla="*/ 93101 h 8850034"/>
                <a:gd name="connsiteX1" fmla="*/ 4566111 w 24410505"/>
                <a:gd name="connsiteY1" fmla="*/ 161571 h 8850034"/>
                <a:gd name="connsiteX2" fmla="*/ 6701459 w 24410505"/>
                <a:gd name="connsiteY2" fmla="*/ 2060221 h 8850034"/>
                <a:gd name="connsiteX3" fmla="*/ 4808883 w 24410505"/>
                <a:gd name="connsiteY3" fmla="*/ 4272506 h 8850034"/>
                <a:gd name="connsiteX4" fmla="*/ 2575892 w 24410505"/>
                <a:gd name="connsiteY4" fmla="*/ 6533658 h 8850034"/>
                <a:gd name="connsiteX5" fmla="*/ 4413803 w 24410505"/>
                <a:gd name="connsiteY5" fmla="*/ 8562897 h 8850034"/>
                <a:gd name="connsiteX6" fmla="*/ 20395096 w 24410505"/>
                <a:gd name="connsiteY6" fmla="*/ 8720266 h 8850034"/>
                <a:gd name="connsiteX7" fmla="*/ 21826331 w 24410505"/>
                <a:gd name="connsiteY7" fmla="*/ 6374632 h 8850034"/>
                <a:gd name="connsiteX8" fmla="*/ 19599966 w 24410505"/>
                <a:gd name="connsiteY8" fmla="*/ 4227779 h 8850034"/>
                <a:gd name="connsiteX9" fmla="*/ 17771166 w 24410505"/>
                <a:gd name="connsiteY9" fmla="*/ 1762875 h 8850034"/>
                <a:gd name="connsiteX10" fmla="*/ 19838505 w 24410505"/>
                <a:gd name="connsiteY10" fmla="*/ 172614 h 8850034"/>
                <a:gd name="connsiteX11" fmla="*/ 24410505 w 24410505"/>
                <a:gd name="connsiteY11" fmla="*/ 132858 h 8850034"/>
                <a:gd name="connsiteX0" fmla="*/ 0 w 24410505"/>
                <a:gd name="connsiteY0" fmla="*/ 93101 h 8850034"/>
                <a:gd name="connsiteX1" fmla="*/ 4566111 w 24410505"/>
                <a:gd name="connsiteY1" fmla="*/ 161571 h 8850034"/>
                <a:gd name="connsiteX2" fmla="*/ 6701459 w 24410505"/>
                <a:gd name="connsiteY2" fmla="*/ 2060221 h 8850034"/>
                <a:gd name="connsiteX3" fmla="*/ 4808883 w 24410505"/>
                <a:gd name="connsiteY3" fmla="*/ 4272506 h 8850034"/>
                <a:gd name="connsiteX4" fmla="*/ 2575892 w 24410505"/>
                <a:gd name="connsiteY4" fmla="*/ 6533658 h 8850034"/>
                <a:gd name="connsiteX5" fmla="*/ 4413803 w 24410505"/>
                <a:gd name="connsiteY5" fmla="*/ 8562897 h 8850034"/>
                <a:gd name="connsiteX6" fmla="*/ 20395096 w 24410505"/>
                <a:gd name="connsiteY6" fmla="*/ 8720266 h 8850034"/>
                <a:gd name="connsiteX7" fmla="*/ 21826331 w 24410505"/>
                <a:gd name="connsiteY7" fmla="*/ 6374632 h 8850034"/>
                <a:gd name="connsiteX8" fmla="*/ 19599966 w 24410505"/>
                <a:gd name="connsiteY8" fmla="*/ 4227779 h 8850034"/>
                <a:gd name="connsiteX9" fmla="*/ 17771166 w 24410505"/>
                <a:gd name="connsiteY9" fmla="*/ 1762875 h 8850034"/>
                <a:gd name="connsiteX10" fmla="*/ 19838505 w 24410505"/>
                <a:gd name="connsiteY10" fmla="*/ 172614 h 8850034"/>
                <a:gd name="connsiteX11" fmla="*/ 24410505 w 24410505"/>
                <a:gd name="connsiteY11" fmla="*/ 132858 h 8850034"/>
                <a:gd name="connsiteX0" fmla="*/ 0 w 24410505"/>
                <a:gd name="connsiteY0" fmla="*/ 93101 h 8850034"/>
                <a:gd name="connsiteX1" fmla="*/ 4566111 w 24410505"/>
                <a:gd name="connsiteY1" fmla="*/ 161571 h 8850034"/>
                <a:gd name="connsiteX2" fmla="*/ 6701459 w 24410505"/>
                <a:gd name="connsiteY2" fmla="*/ 2060221 h 8850034"/>
                <a:gd name="connsiteX3" fmla="*/ 4808883 w 24410505"/>
                <a:gd name="connsiteY3" fmla="*/ 4272506 h 8850034"/>
                <a:gd name="connsiteX4" fmla="*/ 2575892 w 24410505"/>
                <a:gd name="connsiteY4" fmla="*/ 6533658 h 8850034"/>
                <a:gd name="connsiteX5" fmla="*/ 4413803 w 24410505"/>
                <a:gd name="connsiteY5" fmla="*/ 8562897 h 8850034"/>
                <a:gd name="connsiteX6" fmla="*/ 20395096 w 24410505"/>
                <a:gd name="connsiteY6" fmla="*/ 8720266 h 8850034"/>
                <a:gd name="connsiteX7" fmla="*/ 21826331 w 24410505"/>
                <a:gd name="connsiteY7" fmla="*/ 6374632 h 8850034"/>
                <a:gd name="connsiteX8" fmla="*/ 19599966 w 24410505"/>
                <a:gd name="connsiteY8" fmla="*/ 4227779 h 8850034"/>
                <a:gd name="connsiteX9" fmla="*/ 17771166 w 24410505"/>
                <a:gd name="connsiteY9" fmla="*/ 1762875 h 8850034"/>
                <a:gd name="connsiteX10" fmla="*/ 19838505 w 24410505"/>
                <a:gd name="connsiteY10" fmla="*/ 172614 h 8850034"/>
                <a:gd name="connsiteX11" fmla="*/ 24410505 w 24410505"/>
                <a:gd name="connsiteY11" fmla="*/ 132858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599966 w 24436629"/>
                <a:gd name="connsiteY8" fmla="*/ 4227779 h 8850034"/>
                <a:gd name="connsiteX9" fmla="*/ 17771166 w 24436629"/>
                <a:gd name="connsiteY9" fmla="*/ 1762875 h 8850034"/>
                <a:gd name="connsiteX10" fmla="*/ 19838505 w 24436629"/>
                <a:gd name="connsiteY10" fmla="*/ 172614 h 8850034"/>
                <a:gd name="connsiteX11" fmla="*/ 24436629 w 24436629"/>
                <a:gd name="connsiteY11" fmla="*/ 237361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599966 w 24436629"/>
                <a:gd name="connsiteY8" fmla="*/ 4227779 h 8850034"/>
                <a:gd name="connsiteX9" fmla="*/ 17771166 w 24436629"/>
                <a:gd name="connsiteY9" fmla="*/ 1762875 h 8850034"/>
                <a:gd name="connsiteX10" fmla="*/ 19825441 w 24436629"/>
                <a:gd name="connsiteY10" fmla="*/ 211802 h 8850034"/>
                <a:gd name="connsiteX11" fmla="*/ 24436629 w 24436629"/>
                <a:gd name="connsiteY11" fmla="*/ 237361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599966 w 24436629"/>
                <a:gd name="connsiteY8" fmla="*/ 4227779 h 8850034"/>
                <a:gd name="connsiteX9" fmla="*/ 17731978 w 24436629"/>
                <a:gd name="connsiteY9" fmla="*/ 2128635 h 8850034"/>
                <a:gd name="connsiteX10" fmla="*/ 19825441 w 24436629"/>
                <a:gd name="connsiteY10" fmla="*/ 211802 h 8850034"/>
                <a:gd name="connsiteX11" fmla="*/ 24436629 w 24436629"/>
                <a:gd name="connsiteY11" fmla="*/ 237361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599966 w 24436629"/>
                <a:gd name="connsiteY8" fmla="*/ 4227779 h 8850034"/>
                <a:gd name="connsiteX9" fmla="*/ 17745040 w 24436629"/>
                <a:gd name="connsiteY9" fmla="*/ 2259264 h 8850034"/>
                <a:gd name="connsiteX10" fmla="*/ 19825441 w 24436629"/>
                <a:gd name="connsiteY10" fmla="*/ 211802 h 8850034"/>
                <a:gd name="connsiteX11" fmla="*/ 24436629 w 24436629"/>
                <a:gd name="connsiteY11" fmla="*/ 237361 h 8850034"/>
                <a:gd name="connsiteX0" fmla="*/ 0 w 24436629"/>
                <a:gd name="connsiteY0" fmla="*/ 93101 h 8850034"/>
                <a:gd name="connsiteX1" fmla="*/ 4566111 w 24436629"/>
                <a:gd name="connsiteY1" fmla="*/ 161571 h 8850034"/>
                <a:gd name="connsiteX2" fmla="*/ 6701459 w 24436629"/>
                <a:gd name="connsiteY2" fmla="*/ 2060221 h 8850034"/>
                <a:gd name="connsiteX3" fmla="*/ 4808883 w 24436629"/>
                <a:gd name="connsiteY3" fmla="*/ 4272506 h 8850034"/>
                <a:gd name="connsiteX4" fmla="*/ 2575892 w 24436629"/>
                <a:gd name="connsiteY4" fmla="*/ 6533658 h 8850034"/>
                <a:gd name="connsiteX5" fmla="*/ 4413803 w 24436629"/>
                <a:gd name="connsiteY5" fmla="*/ 8562897 h 8850034"/>
                <a:gd name="connsiteX6" fmla="*/ 20395096 w 24436629"/>
                <a:gd name="connsiteY6" fmla="*/ 8720266 h 8850034"/>
                <a:gd name="connsiteX7" fmla="*/ 21826331 w 24436629"/>
                <a:gd name="connsiteY7" fmla="*/ 6374632 h 8850034"/>
                <a:gd name="connsiteX8" fmla="*/ 19613029 w 24436629"/>
                <a:gd name="connsiteY8" fmla="*/ 4410659 h 8850034"/>
                <a:gd name="connsiteX9" fmla="*/ 17745040 w 24436629"/>
                <a:gd name="connsiteY9" fmla="*/ 2259264 h 8850034"/>
                <a:gd name="connsiteX10" fmla="*/ 19825441 w 24436629"/>
                <a:gd name="connsiteY10" fmla="*/ 211802 h 8850034"/>
                <a:gd name="connsiteX11" fmla="*/ 24436629 w 24436629"/>
                <a:gd name="connsiteY11" fmla="*/ 237361 h 8850034"/>
                <a:gd name="connsiteX0" fmla="*/ 0 w 24436629"/>
                <a:gd name="connsiteY0" fmla="*/ 93101 h 8847247"/>
                <a:gd name="connsiteX1" fmla="*/ 4566111 w 24436629"/>
                <a:gd name="connsiteY1" fmla="*/ 161571 h 8847247"/>
                <a:gd name="connsiteX2" fmla="*/ 6701459 w 24436629"/>
                <a:gd name="connsiteY2" fmla="*/ 2060221 h 8847247"/>
                <a:gd name="connsiteX3" fmla="*/ 4808883 w 24436629"/>
                <a:gd name="connsiteY3" fmla="*/ 4272506 h 8847247"/>
                <a:gd name="connsiteX4" fmla="*/ 2575892 w 24436629"/>
                <a:gd name="connsiteY4" fmla="*/ 6533658 h 8847247"/>
                <a:gd name="connsiteX5" fmla="*/ 4413803 w 24436629"/>
                <a:gd name="connsiteY5" fmla="*/ 8562897 h 8847247"/>
                <a:gd name="connsiteX6" fmla="*/ 20395096 w 24436629"/>
                <a:gd name="connsiteY6" fmla="*/ 8720266 h 8847247"/>
                <a:gd name="connsiteX7" fmla="*/ 21930835 w 24436629"/>
                <a:gd name="connsiteY7" fmla="*/ 6413821 h 8847247"/>
                <a:gd name="connsiteX8" fmla="*/ 19613029 w 24436629"/>
                <a:gd name="connsiteY8" fmla="*/ 4410659 h 8847247"/>
                <a:gd name="connsiteX9" fmla="*/ 17745040 w 24436629"/>
                <a:gd name="connsiteY9" fmla="*/ 2259264 h 8847247"/>
                <a:gd name="connsiteX10" fmla="*/ 19825441 w 24436629"/>
                <a:gd name="connsiteY10" fmla="*/ 211802 h 8847247"/>
                <a:gd name="connsiteX11" fmla="*/ 24436629 w 24436629"/>
                <a:gd name="connsiteY11" fmla="*/ 237361 h 8847247"/>
                <a:gd name="connsiteX0" fmla="*/ 0 w 24436629"/>
                <a:gd name="connsiteY0" fmla="*/ 93101 h 8824447"/>
                <a:gd name="connsiteX1" fmla="*/ 4566111 w 24436629"/>
                <a:gd name="connsiteY1" fmla="*/ 161571 h 8824447"/>
                <a:gd name="connsiteX2" fmla="*/ 6701459 w 24436629"/>
                <a:gd name="connsiteY2" fmla="*/ 2060221 h 8824447"/>
                <a:gd name="connsiteX3" fmla="*/ 4808883 w 24436629"/>
                <a:gd name="connsiteY3" fmla="*/ 4272506 h 8824447"/>
                <a:gd name="connsiteX4" fmla="*/ 2575892 w 24436629"/>
                <a:gd name="connsiteY4" fmla="*/ 6533658 h 8824447"/>
                <a:gd name="connsiteX5" fmla="*/ 4413803 w 24436629"/>
                <a:gd name="connsiteY5" fmla="*/ 8562897 h 8824447"/>
                <a:gd name="connsiteX6" fmla="*/ 20003211 w 24436629"/>
                <a:gd name="connsiteY6" fmla="*/ 8563512 h 8824447"/>
                <a:gd name="connsiteX7" fmla="*/ 21930835 w 24436629"/>
                <a:gd name="connsiteY7" fmla="*/ 6413821 h 8824447"/>
                <a:gd name="connsiteX8" fmla="*/ 19613029 w 24436629"/>
                <a:gd name="connsiteY8" fmla="*/ 4410659 h 8824447"/>
                <a:gd name="connsiteX9" fmla="*/ 17745040 w 24436629"/>
                <a:gd name="connsiteY9" fmla="*/ 2259264 h 8824447"/>
                <a:gd name="connsiteX10" fmla="*/ 19825441 w 24436629"/>
                <a:gd name="connsiteY10" fmla="*/ 211802 h 8824447"/>
                <a:gd name="connsiteX11" fmla="*/ 24436629 w 24436629"/>
                <a:gd name="connsiteY11" fmla="*/ 237361 h 8824447"/>
                <a:gd name="connsiteX0" fmla="*/ 0 w 24436629"/>
                <a:gd name="connsiteY0" fmla="*/ 93101 h 8722249"/>
                <a:gd name="connsiteX1" fmla="*/ 4566111 w 24436629"/>
                <a:gd name="connsiteY1" fmla="*/ 161571 h 8722249"/>
                <a:gd name="connsiteX2" fmla="*/ 6701459 w 24436629"/>
                <a:gd name="connsiteY2" fmla="*/ 2060221 h 8722249"/>
                <a:gd name="connsiteX3" fmla="*/ 4808883 w 24436629"/>
                <a:gd name="connsiteY3" fmla="*/ 4272506 h 8722249"/>
                <a:gd name="connsiteX4" fmla="*/ 2575892 w 24436629"/>
                <a:gd name="connsiteY4" fmla="*/ 6533658 h 8722249"/>
                <a:gd name="connsiteX5" fmla="*/ 4413803 w 24436629"/>
                <a:gd name="connsiteY5" fmla="*/ 8562897 h 8722249"/>
                <a:gd name="connsiteX6" fmla="*/ 20003211 w 24436629"/>
                <a:gd name="connsiteY6" fmla="*/ 8563512 h 8722249"/>
                <a:gd name="connsiteX7" fmla="*/ 21930835 w 24436629"/>
                <a:gd name="connsiteY7" fmla="*/ 6413821 h 8722249"/>
                <a:gd name="connsiteX8" fmla="*/ 19613029 w 24436629"/>
                <a:gd name="connsiteY8" fmla="*/ 4410659 h 8722249"/>
                <a:gd name="connsiteX9" fmla="*/ 17745040 w 24436629"/>
                <a:gd name="connsiteY9" fmla="*/ 2259264 h 8722249"/>
                <a:gd name="connsiteX10" fmla="*/ 19825441 w 24436629"/>
                <a:gd name="connsiteY10" fmla="*/ 211802 h 8722249"/>
                <a:gd name="connsiteX11" fmla="*/ 24436629 w 24436629"/>
                <a:gd name="connsiteY11" fmla="*/ 237361 h 8722249"/>
                <a:gd name="connsiteX0" fmla="*/ 0 w 24436629"/>
                <a:gd name="connsiteY0" fmla="*/ 93101 h 8571320"/>
                <a:gd name="connsiteX1" fmla="*/ 4566111 w 24436629"/>
                <a:gd name="connsiteY1" fmla="*/ 161571 h 8571320"/>
                <a:gd name="connsiteX2" fmla="*/ 6701459 w 24436629"/>
                <a:gd name="connsiteY2" fmla="*/ 2060221 h 8571320"/>
                <a:gd name="connsiteX3" fmla="*/ 4808883 w 24436629"/>
                <a:gd name="connsiteY3" fmla="*/ 4272506 h 8571320"/>
                <a:gd name="connsiteX4" fmla="*/ 2575892 w 24436629"/>
                <a:gd name="connsiteY4" fmla="*/ 6533658 h 8571320"/>
                <a:gd name="connsiteX5" fmla="*/ 4413803 w 24436629"/>
                <a:gd name="connsiteY5" fmla="*/ 8562897 h 8571320"/>
                <a:gd name="connsiteX6" fmla="*/ 20003211 w 24436629"/>
                <a:gd name="connsiteY6" fmla="*/ 8563512 h 8571320"/>
                <a:gd name="connsiteX7" fmla="*/ 21930835 w 24436629"/>
                <a:gd name="connsiteY7" fmla="*/ 6413821 h 8571320"/>
                <a:gd name="connsiteX8" fmla="*/ 19613029 w 24436629"/>
                <a:gd name="connsiteY8" fmla="*/ 4410659 h 8571320"/>
                <a:gd name="connsiteX9" fmla="*/ 17745040 w 24436629"/>
                <a:gd name="connsiteY9" fmla="*/ 2259264 h 8571320"/>
                <a:gd name="connsiteX10" fmla="*/ 19825441 w 24436629"/>
                <a:gd name="connsiteY10" fmla="*/ 211802 h 8571320"/>
                <a:gd name="connsiteX11" fmla="*/ 24436629 w 24436629"/>
                <a:gd name="connsiteY11" fmla="*/ 237361 h 8571320"/>
                <a:gd name="connsiteX0" fmla="*/ 0 w 24436629"/>
                <a:gd name="connsiteY0" fmla="*/ 93101 h 8571320"/>
                <a:gd name="connsiteX1" fmla="*/ 4566111 w 24436629"/>
                <a:gd name="connsiteY1" fmla="*/ 161571 h 8571320"/>
                <a:gd name="connsiteX2" fmla="*/ 6701459 w 24436629"/>
                <a:gd name="connsiteY2" fmla="*/ 2060221 h 8571320"/>
                <a:gd name="connsiteX3" fmla="*/ 4808883 w 24436629"/>
                <a:gd name="connsiteY3" fmla="*/ 4272506 h 8571320"/>
                <a:gd name="connsiteX4" fmla="*/ 2575892 w 24436629"/>
                <a:gd name="connsiteY4" fmla="*/ 6533658 h 8571320"/>
                <a:gd name="connsiteX5" fmla="*/ 4413803 w 24436629"/>
                <a:gd name="connsiteY5" fmla="*/ 8562897 h 8571320"/>
                <a:gd name="connsiteX6" fmla="*/ 20003211 w 24436629"/>
                <a:gd name="connsiteY6" fmla="*/ 8563512 h 8571320"/>
                <a:gd name="connsiteX7" fmla="*/ 21930835 w 24436629"/>
                <a:gd name="connsiteY7" fmla="*/ 6413821 h 8571320"/>
                <a:gd name="connsiteX8" fmla="*/ 19613029 w 24436629"/>
                <a:gd name="connsiteY8" fmla="*/ 4410659 h 8571320"/>
                <a:gd name="connsiteX9" fmla="*/ 17745040 w 24436629"/>
                <a:gd name="connsiteY9" fmla="*/ 2259264 h 8571320"/>
                <a:gd name="connsiteX10" fmla="*/ 19825441 w 24436629"/>
                <a:gd name="connsiteY10" fmla="*/ 211802 h 8571320"/>
                <a:gd name="connsiteX11" fmla="*/ 24436629 w 24436629"/>
                <a:gd name="connsiteY11" fmla="*/ 237361 h 8571320"/>
                <a:gd name="connsiteX0" fmla="*/ 0 w 24436629"/>
                <a:gd name="connsiteY0" fmla="*/ 93101 h 8571320"/>
                <a:gd name="connsiteX1" fmla="*/ 4566111 w 24436629"/>
                <a:gd name="connsiteY1" fmla="*/ 161571 h 8571320"/>
                <a:gd name="connsiteX2" fmla="*/ 6701459 w 24436629"/>
                <a:gd name="connsiteY2" fmla="*/ 2060221 h 8571320"/>
                <a:gd name="connsiteX3" fmla="*/ 4808883 w 24436629"/>
                <a:gd name="connsiteY3" fmla="*/ 4272506 h 8571320"/>
                <a:gd name="connsiteX4" fmla="*/ 2575892 w 24436629"/>
                <a:gd name="connsiteY4" fmla="*/ 6533658 h 8571320"/>
                <a:gd name="connsiteX5" fmla="*/ 4413803 w 24436629"/>
                <a:gd name="connsiteY5" fmla="*/ 8562897 h 8571320"/>
                <a:gd name="connsiteX6" fmla="*/ 20003211 w 24436629"/>
                <a:gd name="connsiteY6" fmla="*/ 8563512 h 8571320"/>
                <a:gd name="connsiteX7" fmla="*/ 21930835 w 24436629"/>
                <a:gd name="connsiteY7" fmla="*/ 6413821 h 8571320"/>
                <a:gd name="connsiteX8" fmla="*/ 19613029 w 24436629"/>
                <a:gd name="connsiteY8" fmla="*/ 4410659 h 8571320"/>
                <a:gd name="connsiteX9" fmla="*/ 17745040 w 24436629"/>
                <a:gd name="connsiteY9" fmla="*/ 2259264 h 8571320"/>
                <a:gd name="connsiteX10" fmla="*/ 19825441 w 24436629"/>
                <a:gd name="connsiteY10" fmla="*/ 211802 h 8571320"/>
                <a:gd name="connsiteX11" fmla="*/ 24436629 w 24436629"/>
                <a:gd name="connsiteY11" fmla="*/ 237361 h 8571320"/>
                <a:gd name="connsiteX0" fmla="*/ 0 w 24436632"/>
                <a:gd name="connsiteY0" fmla="*/ 93101 h 8571320"/>
                <a:gd name="connsiteX1" fmla="*/ 4566111 w 24436632"/>
                <a:gd name="connsiteY1" fmla="*/ 161571 h 8571320"/>
                <a:gd name="connsiteX2" fmla="*/ 6701459 w 24436632"/>
                <a:gd name="connsiteY2" fmla="*/ 2060221 h 8571320"/>
                <a:gd name="connsiteX3" fmla="*/ 4808883 w 24436632"/>
                <a:gd name="connsiteY3" fmla="*/ 4272506 h 8571320"/>
                <a:gd name="connsiteX4" fmla="*/ 2575892 w 24436632"/>
                <a:gd name="connsiteY4" fmla="*/ 6533658 h 8571320"/>
                <a:gd name="connsiteX5" fmla="*/ 4413803 w 24436632"/>
                <a:gd name="connsiteY5" fmla="*/ 8562897 h 8571320"/>
                <a:gd name="connsiteX6" fmla="*/ 20003211 w 24436632"/>
                <a:gd name="connsiteY6" fmla="*/ 8563512 h 8571320"/>
                <a:gd name="connsiteX7" fmla="*/ 21930835 w 24436632"/>
                <a:gd name="connsiteY7" fmla="*/ 6413821 h 8571320"/>
                <a:gd name="connsiteX8" fmla="*/ 19613029 w 24436632"/>
                <a:gd name="connsiteY8" fmla="*/ 4410659 h 8571320"/>
                <a:gd name="connsiteX9" fmla="*/ 17745040 w 24436632"/>
                <a:gd name="connsiteY9" fmla="*/ 2259264 h 8571320"/>
                <a:gd name="connsiteX10" fmla="*/ 19825441 w 24436632"/>
                <a:gd name="connsiteY10" fmla="*/ 211802 h 8571320"/>
                <a:gd name="connsiteX11" fmla="*/ 24436629 w 24436632"/>
                <a:gd name="connsiteY11" fmla="*/ 237361 h 8571320"/>
                <a:gd name="connsiteX0" fmla="*/ 0 w 24436632"/>
                <a:gd name="connsiteY0" fmla="*/ 93101 h 8571320"/>
                <a:gd name="connsiteX1" fmla="*/ 4566111 w 24436632"/>
                <a:gd name="connsiteY1" fmla="*/ 161571 h 8571320"/>
                <a:gd name="connsiteX2" fmla="*/ 6701459 w 24436632"/>
                <a:gd name="connsiteY2" fmla="*/ 2060221 h 8571320"/>
                <a:gd name="connsiteX3" fmla="*/ 4808883 w 24436632"/>
                <a:gd name="connsiteY3" fmla="*/ 4272506 h 8571320"/>
                <a:gd name="connsiteX4" fmla="*/ 2575892 w 24436632"/>
                <a:gd name="connsiteY4" fmla="*/ 6533658 h 8571320"/>
                <a:gd name="connsiteX5" fmla="*/ 4413803 w 24436632"/>
                <a:gd name="connsiteY5" fmla="*/ 8562897 h 8571320"/>
                <a:gd name="connsiteX6" fmla="*/ 20003211 w 24436632"/>
                <a:gd name="connsiteY6" fmla="*/ 8563512 h 8571320"/>
                <a:gd name="connsiteX7" fmla="*/ 21930835 w 24436632"/>
                <a:gd name="connsiteY7" fmla="*/ 6413821 h 8571320"/>
                <a:gd name="connsiteX8" fmla="*/ 19613029 w 24436632"/>
                <a:gd name="connsiteY8" fmla="*/ 4410659 h 8571320"/>
                <a:gd name="connsiteX9" fmla="*/ 17745040 w 24436632"/>
                <a:gd name="connsiteY9" fmla="*/ 2259264 h 8571320"/>
                <a:gd name="connsiteX10" fmla="*/ 19825441 w 24436632"/>
                <a:gd name="connsiteY10" fmla="*/ 211802 h 8571320"/>
                <a:gd name="connsiteX11" fmla="*/ 24436628 w 24436632"/>
                <a:gd name="connsiteY11" fmla="*/ 224299 h 8571320"/>
                <a:gd name="connsiteX0" fmla="*/ 0 w 24423569"/>
                <a:gd name="connsiteY0" fmla="*/ 93101 h 8571320"/>
                <a:gd name="connsiteX1" fmla="*/ 4566111 w 24423569"/>
                <a:gd name="connsiteY1" fmla="*/ 161571 h 8571320"/>
                <a:gd name="connsiteX2" fmla="*/ 6701459 w 24423569"/>
                <a:gd name="connsiteY2" fmla="*/ 2060221 h 8571320"/>
                <a:gd name="connsiteX3" fmla="*/ 4808883 w 24423569"/>
                <a:gd name="connsiteY3" fmla="*/ 4272506 h 8571320"/>
                <a:gd name="connsiteX4" fmla="*/ 2575892 w 24423569"/>
                <a:gd name="connsiteY4" fmla="*/ 6533658 h 8571320"/>
                <a:gd name="connsiteX5" fmla="*/ 4413803 w 24423569"/>
                <a:gd name="connsiteY5" fmla="*/ 8562897 h 8571320"/>
                <a:gd name="connsiteX6" fmla="*/ 20003211 w 24423569"/>
                <a:gd name="connsiteY6" fmla="*/ 8563512 h 8571320"/>
                <a:gd name="connsiteX7" fmla="*/ 21930835 w 24423569"/>
                <a:gd name="connsiteY7" fmla="*/ 6413821 h 8571320"/>
                <a:gd name="connsiteX8" fmla="*/ 19613029 w 24423569"/>
                <a:gd name="connsiteY8" fmla="*/ 4410659 h 8571320"/>
                <a:gd name="connsiteX9" fmla="*/ 17745040 w 24423569"/>
                <a:gd name="connsiteY9" fmla="*/ 2259264 h 8571320"/>
                <a:gd name="connsiteX10" fmla="*/ 19825441 w 24423569"/>
                <a:gd name="connsiteY10" fmla="*/ 211802 h 8571320"/>
                <a:gd name="connsiteX11" fmla="*/ 24423565 w 24423569"/>
                <a:gd name="connsiteY11" fmla="*/ 158985 h 8571320"/>
                <a:gd name="connsiteX0" fmla="*/ 0 w 24423568"/>
                <a:gd name="connsiteY0" fmla="*/ 93101 h 8571320"/>
                <a:gd name="connsiteX1" fmla="*/ 4566111 w 24423568"/>
                <a:gd name="connsiteY1" fmla="*/ 161571 h 8571320"/>
                <a:gd name="connsiteX2" fmla="*/ 6701459 w 24423568"/>
                <a:gd name="connsiteY2" fmla="*/ 2060221 h 8571320"/>
                <a:gd name="connsiteX3" fmla="*/ 4808883 w 24423568"/>
                <a:gd name="connsiteY3" fmla="*/ 4272506 h 8571320"/>
                <a:gd name="connsiteX4" fmla="*/ 2575892 w 24423568"/>
                <a:gd name="connsiteY4" fmla="*/ 6533658 h 8571320"/>
                <a:gd name="connsiteX5" fmla="*/ 4413803 w 24423568"/>
                <a:gd name="connsiteY5" fmla="*/ 8562897 h 8571320"/>
                <a:gd name="connsiteX6" fmla="*/ 20003211 w 24423568"/>
                <a:gd name="connsiteY6" fmla="*/ 8563512 h 8571320"/>
                <a:gd name="connsiteX7" fmla="*/ 21930835 w 24423568"/>
                <a:gd name="connsiteY7" fmla="*/ 6413821 h 8571320"/>
                <a:gd name="connsiteX8" fmla="*/ 19613029 w 24423568"/>
                <a:gd name="connsiteY8" fmla="*/ 4410659 h 8571320"/>
                <a:gd name="connsiteX9" fmla="*/ 17745040 w 24423568"/>
                <a:gd name="connsiteY9" fmla="*/ 2259264 h 8571320"/>
                <a:gd name="connsiteX10" fmla="*/ 19825441 w 24423568"/>
                <a:gd name="connsiteY10" fmla="*/ 211802 h 8571320"/>
                <a:gd name="connsiteX11" fmla="*/ 24423565 w 24423568"/>
                <a:gd name="connsiteY11" fmla="*/ 158985 h 8571320"/>
                <a:gd name="connsiteX0" fmla="*/ 0 w 24423568"/>
                <a:gd name="connsiteY0" fmla="*/ 93101 h 8571320"/>
                <a:gd name="connsiteX1" fmla="*/ 4566111 w 24423568"/>
                <a:gd name="connsiteY1" fmla="*/ 161571 h 8571320"/>
                <a:gd name="connsiteX2" fmla="*/ 6701459 w 24423568"/>
                <a:gd name="connsiteY2" fmla="*/ 2060221 h 8571320"/>
                <a:gd name="connsiteX3" fmla="*/ 4808883 w 24423568"/>
                <a:gd name="connsiteY3" fmla="*/ 4272506 h 8571320"/>
                <a:gd name="connsiteX4" fmla="*/ 2575892 w 24423568"/>
                <a:gd name="connsiteY4" fmla="*/ 6533658 h 8571320"/>
                <a:gd name="connsiteX5" fmla="*/ 4413803 w 24423568"/>
                <a:gd name="connsiteY5" fmla="*/ 8562897 h 8571320"/>
                <a:gd name="connsiteX6" fmla="*/ 20003211 w 24423568"/>
                <a:gd name="connsiteY6" fmla="*/ 8563512 h 8571320"/>
                <a:gd name="connsiteX7" fmla="*/ 21930835 w 24423568"/>
                <a:gd name="connsiteY7" fmla="*/ 6413821 h 8571320"/>
                <a:gd name="connsiteX8" fmla="*/ 19613029 w 24423568"/>
                <a:gd name="connsiteY8" fmla="*/ 4410659 h 8571320"/>
                <a:gd name="connsiteX9" fmla="*/ 17745040 w 24423568"/>
                <a:gd name="connsiteY9" fmla="*/ 2259264 h 8571320"/>
                <a:gd name="connsiteX10" fmla="*/ 19825441 w 24423568"/>
                <a:gd name="connsiteY10" fmla="*/ 211802 h 8571320"/>
                <a:gd name="connsiteX11" fmla="*/ 24423565 w 24423568"/>
                <a:gd name="connsiteY11" fmla="*/ 158985 h 8571320"/>
                <a:gd name="connsiteX0" fmla="*/ 0 w 24423568"/>
                <a:gd name="connsiteY0" fmla="*/ 93101 h 8571320"/>
                <a:gd name="connsiteX1" fmla="*/ 4566111 w 24423568"/>
                <a:gd name="connsiteY1" fmla="*/ 161571 h 8571320"/>
                <a:gd name="connsiteX2" fmla="*/ 6701459 w 24423568"/>
                <a:gd name="connsiteY2" fmla="*/ 2060221 h 8571320"/>
                <a:gd name="connsiteX3" fmla="*/ 4808883 w 24423568"/>
                <a:gd name="connsiteY3" fmla="*/ 4272506 h 8571320"/>
                <a:gd name="connsiteX4" fmla="*/ 2575892 w 24423568"/>
                <a:gd name="connsiteY4" fmla="*/ 6533658 h 8571320"/>
                <a:gd name="connsiteX5" fmla="*/ 4413803 w 24423568"/>
                <a:gd name="connsiteY5" fmla="*/ 8562897 h 8571320"/>
                <a:gd name="connsiteX6" fmla="*/ 20003211 w 24423568"/>
                <a:gd name="connsiteY6" fmla="*/ 8563512 h 8571320"/>
                <a:gd name="connsiteX7" fmla="*/ 21930835 w 24423568"/>
                <a:gd name="connsiteY7" fmla="*/ 6413821 h 8571320"/>
                <a:gd name="connsiteX8" fmla="*/ 19613029 w 24423568"/>
                <a:gd name="connsiteY8" fmla="*/ 4410659 h 8571320"/>
                <a:gd name="connsiteX9" fmla="*/ 17745040 w 24423568"/>
                <a:gd name="connsiteY9" fmla="*/ 2259264 h 8571320"/>
                <a:gd name="connsiteX10" fmla="*/ 19825441 w 24423568"/>
                <a:gd name="connsiteY10" fmla="*/ 211802 h 8571320"/>
                <a:gd name="connsiteX11" fmla="*/ 24423565 w 24423568"/>
                <a:gd name="connsiteY11" fmla="*/ 158985 h 8571320"/>
                <a:gd name="connsiteX0" fmla="*/ 0 w 24423568"/>
                <a:gd name="connsiteY0" fmla="*/ 0 h 8478219"/>
                <a:gd name="connsiteX1" fmla="*/ 4566111 w 24423568"/>
                <a:gd name="connsiteY1" fmla="*/ 68470 h 8478219"/>
                <a:gd name="connsiteX2" fmla="*/ 6701459 w 24423568"/>
                <a:gd name="connsiteY2" fmla="*/ 1967120 h 8478219"/>
                <a:gd name="connsiteX3" fmla="*/ 4808883 w 24423568"/>
                <a:gd name="connsiteY3" fmla="*/ 4179405 h 8478219"/>
                <a:gd name="connsiteX4" fmla="*/ 2575892 w 24423568"/>
                <a:gd name="connsiteY4" fmla="*/ 6440557 h 8478219"/>
                <a:gd name="connsiteX5" fmla="*/ 4413803 w 24423568"/>
                <a:gd name="connsiteY5" fmla="*/ 8469796 h 8478219"/>
                <a:gd name="connsiteX6" fmla="*/ 20003211 w 24423568"/>
                <a:gd name="connsiteY6" fmla="*/ 8470411 h 8478219"/>
                <a:gd name="connsiteX7" fmla="*/ 21930835 w 24423568"/>
                <a:gd name="connsiteY7" fmla="*/ 6320720 h 8478219"/>
                <a:gd name="connsiteX8" fmla="*/ 19613029 w 24423568"/>
                <a:gd name="connsiteY8" fmla="*/ 4317558 h 8478219"/>
                <a:gd name="connsiteX9" fmla="*/ 17745040 w 24423568"/>
                <a:gd name="connsiteY9" fmla="*/ 2166163 h 8478219"/>
                <a:gd name="connsiteX10" fmla="*/ 19825441 w 24423568"/>
                <a:gd name="connsiteY10" fmla="*/ 118701 h 8478219"/>
                <a:gd name="connsiteX11" fmla="*/ 24423565 w 24423568"/>
                <a:gd name="connsiteY11" fmla="*/ 65884 h 8478219"/>
                <a:gd name="connsiteX0" fmla="*/ 0 w 24383521"/>
                <a:gd name="connsiteY0" fmla="*/ 93101 h 8571320"/>
                <a:gd name="connsiteX1" fmla="*/ 4526064 w 24383521"/>
                <a:gd name="connsiteY1" fmla="*/ 161571 h 8571320"/>
                <a:gd name="connsiteX2" fmla="*/ 6661412 w 24383521"/>
                <a:gd name="connsiteY2" fmla="*/ 2060221 h 8571320"/>
                <a:gd name="connsiteX3" fmla="*/ 4768836 w 24383521"/>
                <a:gd name="connsiteY3" fmla="*/ 4272506 h 8571320"/>
                <a:gd name="connsiteX4" fmla="*/ 2535845 w 24383521"/>
                <a:gd name="connsiteY4" fmla="*/ 6533658 h 8571320"/>
                <a:gd name="connsiteX5" fmla="*/ 4373756 w 24383521"/>
                <a:gd name="connsiteY5" fmla="*/ 8562897 h 8571320"/>
                <a:gd name="connsiteX6" fmla="*/ 19963164 w 24383521"/>
                <a:gd name="connsiteY6" fmla="*/ 8563512 h 8571320"/>
                <a:gd name="connsiteX7" fmla="*/ 21890788 w 24383521"/>
                <a:gd name="connsiteY7" fmla="*/ 6413821 h 8571320"/>
                <a:gd name="connsiteX8" fmla="*/ 19572982 w 24383521"/>
                <a:gd name="connsiteY8" fmla="*/ 4410659 h 8571320"/>
                <a:gd name="connsiteX9" fmla="*/ 17704993 w 24383521"/>
                <a:gd name="connsiteY9" fmla="*/ 2259264 h 8571320"/>
                <a:gd name="connsiteX10" fmla="*/ 19785394 w 24383521"/>
                <a:gd name="connsiteY10" fmla="*/ 211802 h 8571320"/>
                <a:gd name="connsiteX11" fmla="*/ 24383518 w 24383521"/>
                <a:gd name="connsiteY11" fmla="*/ 158985 h 8571320"/>
                <a:gd name="connsiteX0" fmla="*/ 0 w 24383521"/>
                <a:gd name="connsiteY0" fmla="*/ 96706 h 8574925"/>
                <a:gd name="connsiteX1" fmla="*/ 4526064 w 24383521"/>
                <a:gd name="connsiteY1" fmla="*/ 165176 h 8574925"/>
                <a:gd name="connsiteX2" fmla="*/ 6661412 w 24383521"/>
                <a:gd name="connsiteY2" fmla="*/ 2063826 h 8574925"/>
                <a:gd name="connsiteX3" fmla="*/ 4768836 w 24383521"/>
                <a:gd name="connsiteY3" fmla="*/ 4276111 h 8574925"/>
                <a:gd name="connsiteX4" fmla="*/ 2535845 w 24383521"/>
                <a:gd name="connsiteY4" fmla="*/ 6537263 h 8574925"/>
                <a:gd name="connsiteX5" fmla="*/ 4373756 w 24383521"/>
                <a:gd name="connsiteY5" fmla="*/ 8566502 h 8574925"/>
                <a:gd name="connsiteX6" fmla="*/ 19963164 w 24383521"/>
                <a:gd name="connsiteY6" fmla="*/ 8567117 h 8574925"/>
                <a:gd name="connsiteX7" fmla="*/ 21890788 w 24383521"/>
                <a:gd name="connsiteY7" fmla="*/ 6417426 h 8574925"/>
                <a:gd name="connsiteX8" fmla="*/ 19572982 w 24383521"/>
                <a:gd name="connsiteY8" fmla="*/ 4414264 h 8574925"/>
                <a:gd name="connsiteX9" fmla="*/ 17704993 w 24383521"/>
                <a:gd name="connsiteY9" fmla="*/ 2262869 h 8574925"/>
                <a:gd name="connsiteX10" fmla="*/ 19785394 w 24383521"/>
                <a:gd name="connsiteY10" fmla="*/ 215407 h 8574925"/>
                <a:gd name="connsiteX11" fmla="*/ 24383518 w 24383521"/>
                <a:gd name="connsiteY11" fmla="*/ 162590 h 8574925"/>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8219"/>
                <a:gd name="connsiteX1" fmla="*/ 4526064 w 24383521"/>
                <a:gd name="connsiteY1" fmla="*/ 68470 h 8478219"/>
                <a:gd name="connsiteX2" fmla="*/ 6661412 w 24383521"/>
                <a:gd name="connsiteY2" fmla="*/ 1967120 h 8478219"/>
                <a:gd name="connsiteX3" fmla="*/ 4768836 w 24383521"/>
                <a:gd name="connsiteY3" fmla="*/ 4179405 h 8478219"/>
                <a:gd name="connsiteX4" fmla="*/ 2535845 w 24383521"/>
                <a:gd name="connsiteY4" fmla="*/ 6440557 h 8478219"/>
                <a:gd name="connsiteX5" fmla="*/ 4373756 w 24383521"/>
                <a:gd name="connsiteY5" fmla="*/ 8469796 h 8478219"/>
                <a:gd name="connsiteX6" fmla="*/ 19963164 w 24383521"/>
                <a:gd name="connsiteY6" fmla="*/ 8470411 h 8478219"/>
                <a:gd name="connsiteX7" fmla="*/ 21890788 w 24383521"/>
                <a:gd name="connsiteY7" fmla="*/ 6320720 h 8478219"/>
                <a:gd name="connsiteX8" fmla="*/ 19572982 w 24383521"/>
                <a:gd name="connsiteY8" fmla="*/ 4317558 h 8478219"/>
                <a:gd name="connsiteX9" fmla="*/ 17704993 w 24383521"/>
                <a:gd name="connsiteY9" fmla="*/ 2166163 h 8478219"/>
                <a:gd name="connsiteX10" fmla="*/ 19785394 w 24383521"/>
                <a:gd name="connsiteY10" fmla="*/ 118701 h 8478219"/>
                <a:gd name="connsiteX11" fmla="*/ 24383518 w 24383521"/>
                <a:gd name="connsiteY11" fmla="*/ 65884 h 8478219"/>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 name="connsiteX0" fmla="*/ 0 w 24383521"/>
                <a:gd name="connsiteY0" fmla="*/ 0 h 8470665"/>
                <a:gd name="connsiteX1" fmla="*/ 4526064 w 24383521"/>
                <a:gd name="connsiteY1" fmla="*/ 68470 h 8470665"/>
                <a:gd name="connsiteX2" fmla="*/ 6661412 w 24383521"/>
                <a:gd name="connsiteY2" fmla="*/ 1967120 h 8470665"/>
                <a:gd name="connsiteX3" fmla="*/ 4768836 w 24383521"/>
                <a:gd name="connsiteY3" fmla="*/ 4179405 h 8470665"/>
                <a:gd name="connsiteX4" fmla="*/ 2535845 w 24383521"/>
                <a:gd name="connsiteY4" fmla="*/ 6440557 h 8470665"/>
                <a:gd name="connsiteX5" fmla="*/ 4373756 w 24383521"/>
                <a:gd name="connsiteY5" fmla="*/ 8469796 h 8470665"/>
                <a:gd name="connsiteX6" fmla="*/ 19963164 w 24383521"/>
                <a:gd name="connsiteY6" fmla="*/ 8470411 h 8470665"/>
                <a:gd name="connsiteX7" fmla="*/ 21890788 w 24383521"/>
                <a:gd name="connsiteY7" fmla="*/ 6320720 h 8470665"/>
                <a:gd name="connsiteX8" fmla="*/ 19572982 w 24383521"/>
                <a:gd name="connsiteY8" fmla="*/ 4317558 h 8470665"/>
                <a:gd name="connsiteX9" fmla="*/ 17704993 w 24383521"/>
                <a:gd name="connsiteY9" fmla="*/ 2166163 h 8470665"/>
                <a:gd name="connsiteX10" fmla="*/ 19785394 w 24383521"/>
                <a:gd name="connsiteY10" fmla="*/ 118701 h 8470665"/>
                <a:gd name="connsiteX11" fmla="*/ 24383518 w 24383521"/>
                <a:gd name="connsiteY11" fmla="*/ 65884 h 847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521" h="8470665">
                  <a:moveTo>
                    <a:pt x="0" y="0"/>
                  </a:moveTo>
                  <a:cubicBezTo>
                    <a:pt x="6480" y="2480"/>
                    <a:pt x="4517113" y="60990"/>
                    <a:pt x="4526064" y="68470"/>
                  </a:cubicBezTo>
                  <a:cubicBezTo>
                    <a:pt x="4535015" y="75950"/>
                    <a:pt x="6659932" y="145220"/>
                    <a:pt x="6661412" y="1967120"/>
                  </a:cubicBezTo>
                  <a:cubicBezTo>
                    <a:pt x="6662892" y="3789020"/>
                    <a:pt x="4772025" y="4183287"/>
                    <a:pt x="4768836" y="4179405"/>
                  </a:cubicBezTo>
                  <a:cubicBezTo>
                    <a:pt x="4765647" y="4175523"/>
                    <a:pt x="2504476" y="4351005"/>
                    <a:pt x="2535845" y="6440557"/>
                  </a:cubicBezTo>
                  <a:cubicBezTo>
                    <a:pt x="2567214" y="8530109"/>
                    <a:pt x="4343031" y="8471121"/>
                    <a:pt x="4373756" y="8469796"/>
                  </a:cubicBezTo>
                  <a:cubicBezTo>
                    <a:pt x="4404481" y="8468471"/>
                    <a:pt x="19908780" y="8471539"/>
                    <a:pt x="19963164" y="8470411"/>
                  </a:cubicBezTo>
                  <a:cubicBezTo>
                    <a:pt x="20017548" y="8469283"/>
                    <a:pt x="21867266" y="8416706"/>
                    <a:pt x="21890788" y="6320720"/>
                  </a:cubicBezTo>
                  <a:cubicBezTo>
                    <a:pt x="21914310" y="4224734"/>
                    <a:pt x="19590487" y="4324041"/>
                    <a:pt x="19572982" y="4317558"/>
                  </a:cubicBezTo>
                  <a:cubicBezTo>
                    <a:pt x="19555477" y="4311075"/>
                    <a:pt x="17697024" y="4274149"/>
                    <a:pt x="17704993" y="2166163"/>
                  </a:cubicBezTo>
                  <a:cubicBezTo>
                    <a:pt x="17712962" y="58177"/>
                    <a:pt x="19770730" y="122439"/>
                    <a:pt x="19785394" y="118701"/>
                  </a:cubicBezTo>
                  <a:cubicBezTo>
                    <a:pt x="19800058" y="114963"/>
                    <a:pt x="24388157" y="67492"/>
                    <a:pt x="24383518" y="65884"/>
                  </a:cubicBezTo>
                </a:path>
              </a:pathLst>
            </a:custGeom>
            <a:noFill/>
            <a:ln w="889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7" dirty="0">
                <a:latin typeface="Lato Light" panose="020F0502020204030203" pitchFamily="34" charset="0"/>
              </a:endParaRPr>
            </a:p>
          </p:txBody>
        </p:sp>
        <p:sp>
          <p:nvSpPr>
            <p:cNvPr id="18" name="Rectangle 17">
              <a:extLst>
                <a:ext uri="{FF2B5EF4-FFF2-40B4-BE49-F238E27FC236}">
                  <a16:creationId xmlns:a16="http://schemas.microsoft.com/office/drawing/2014/main" id="{07BF8145-70A2-F348-99FF-76C48399499E}"/>
                </a:ext>
              </a:extLst>
            </p:cNvPr>
            <p:cNvSpPr/>
            <p:nvPr/>
          </p:nvSpPr>
          <p:spPr>
            <a:xfrm>
              <a:off x="10079575" y="4381500"/>
              <a:ext cx="978002" cy="29795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7" dirty="0">
                <a:latin typeface="Lato Light" panose="020F0502020204030203" pitchFamily="34" charset="0"/>
              </a:endParaRPr>
            </a:p>
          </p:txBody>
        </p:sp>
        <p:sp>
          <p:nvSpPr>
            <p:cNvPr id="19" name="Rectangle 18">
              <a:extLst>
                <a:ext uri="{FF2B5EF4-FFF2-40B4-BE49-F238E27FC236}">
                  <a16:creationId xmlns:a16="http://schemas.microsoft.com/office/drawing/2014/main" id="{4784BC3B-2BB6-8F4E-863B-35552DE5B2A5}"/>
                </a:ext>
              </a:extLst>
            </p:cNvPr>
            <p:cNvSpPr/>
            <p:nvPr/>
          </p:nvSpPr>
          <p:spPr>
            <a:xfrm>
              <a:off x="503877" y="4381500"/>
              <a:ext cx="978002" cy="29795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7" dirty="0">
                <a:latin typeface="Lato Light" panose="020F0502020204030203" pitchFamily="34" charset="0"/>
              </a:endParaRPr>
            </a:p>
          </p:txBody>
        </p:sp>
        <p:cxnSp>
          <p:nvCxnSpPr>
            <p:cNvPr id="20" name="Straight Connector 19">
              <a:extLst>
                <a:ext uri="{FF2B5EF4-FFF2-40B4-BE49-F238E27FC236}">
                  <a16:creationId xmlns:a16="http://schemas.microsoft.com/office/drawing/2014/main" id="{BEE88EAB-C444-3C4F-BCAF-ECABC168C5B1}"/>
                </a:ext>
              </a:extLst>
            </p:cNvPr>
            <p:cNvCxnSpPr>
              <a:cxnSpLocks/>
            </p:cNvCxnSpPr>
            <p:nvPr/>
          </p:nvCxnSpPr>
          <p:spPr>
            <a:xfrm flipH="1">
              <a:off x="503877" y="4520790"/>
              <a:ext cx="894824" cy="0"/>
            </a:xfrm>
            <a:prstGeom prst="line">
              <a:avLst/>
            </a:prstGeom>
            <a:noFill/>
            <a:ln w="889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a:extLst>
                <a:ext uri="{FF2B5EF4-FFF2-40B4-BE49-F238E27FC236}">
                  <a16:creationId xmlns:a16="http://schemas.microsoft.com/office/drawing/2014/main" id="{B2CE55CD-58C9-3347-A140-C0BA16D5CA2F}"/>
                </a:ext>
              </a:extLst>
            </p:cNvPr>
            <p:cNvCxnSpPr>
              <a:cxnSpLocks/>
            </p:cNvCxnSpPr>
            <p:nvPr/>
          </p:nvCxnSpPr>
          <p:spPr>
            <a:xfrm flipH="1">
              <a:off x="10162753" y="4525440"/>
              <a:ext cx="894824" cy="0"/>
            </a:xfrm>
            <a:prstGeom prst="line">
              <a:avLst/>
            </a:prstGeom>
            <a:noFill/>
            <a:ln w="889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cxnSp>
      </p:grpSp>
      <p:pic>
        <p:nvPicPr>
          <p:cNvPr id="22" name="Picture 21" descr="Icon&#10;&#10;Description automatically generated">
            <a:extLst>
              <a:ext uri="{FF2B5EF4-FFF2-40B4-BE49-F238E27FC236}">
                <a16:creationId xmlns:a16="http://schemas.microsoft.com/office/drawing/2014/main" id="{24467174-FD33-BC43-9371-5FD9B6F7EF63}"/>
              </a:ext>
            </a:extLst>
          </p:cNvPr>
          <p:cNvPicPr>
            <a:picLocks noChangeAspect="1"/>
          </p:cNvPicPr>
          <p:nvPr/>
        </p:nvPicPr>
        <p:blipFill>
          <a:blip r:embed="rId2"/>
          <a:stretch>
            <a:fillRect/>
          </a:stretch>
        </p:blipFill>
        <p:spPr>
          <a:xfrm>
            <a:off x="2058634" y="3001982"/>
            <a:ext cx="361917" cy="235245"/>
          </a:xfrm>
          <a:prstGeom prst="rect">
            <a:avLst/>
          </a:prstGeom>
        </p:spPr>
      </p:pic>
      <p:pic>
        <p:nvPicPr>
          <p:cNvPr id="23" name="Graphic 22" descr="Group of people">
            <a:extLst>
              <a:ext uri="{FF2B5EF4-FFF2-40B4-BE49-F238E27FC236}">
                <a16:creationId xmlns:a16="http://schemas.microsoft.com/office/drawing/2014/main" id="{FB994E0C-F44A-AC4E-B273-C65C0CBC22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9637" y="5476536"/>
            <a:ext cx="735091" cy="735091"/>
          </a:xfrm>
          <a:prstGeom prst="rect">
            <a:avLst/>
          </a:prstGeom>
        </p:spPr>
      </p:pic>
      <p:sp>
        <p:nvSpPr>
          <p:cNvPr id="24" name="TextBox 23">
            <a:extLst>
              <a:ext uri="{FF2B5EF4-FFF2-40B4-BE49-F238E27FC236}">
                <a16:creationId xmlns:a16="http://schemas.microsoft.com/office/drawing/2014/main" id="{8EE9113A-6590-5A4A-9410-8B52A38A22EE}"/>
              </a:ext>
            </a:extLst>
          </p:cNvPr>
          <p:cNvSpPr txBox="1"/>
          <p:nvPr/>
        </p:nvSpPr>
        <p:spPr>
          <a:xfrm>
            <a:off x="1042824" y="6096686"/>
            <a:ext cx="2031619" cy="297025"/>
          </a:xfrm>
          <a:prstGeom prst="rect">
            <a:avLst/>
          </a:prstGeom>
          <a:noFill/>
        </p:spPr>
        <p:txBody>
          <a:bodyPr wrap="square" rtlCol="0">
            <a:spAutoFit/>
          </a:bodyPr>
          <a:lstStyle>
            <a:defPPr>
              <a:defRPr lang="en-US"/>
            </a:defPPr>
            <a:lvl1pPr marL="0" algn="l"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r>
              <a:rPr lang="en-US" sz="1346" b="1" dirty="0">
                <a:solidFill>
                  <a:srgbClr val="000000"/>
                </a:solidFill>
              </a:rPr>
              <a:t>HR Source of Truth</a:t>
            </a:r>
          </a:p>
        </p:txBody>
      </p:sp>
      <p:cxnSp>
        <p:nvCxnSpPr>
          <p:cNvPr id="25" name="Elbow Connector 24">
            <a:extLst>
              <a:ext uri="{FF2B5EF4-FFF2-40B4-BE49-F238E27FC236}">
                <a16:creationId xmlns:a16="http://schemas.microsoft.com/office/drawing/2014/main" id="{99B1DF12-FB84-7545-A744-8BEC25E57C31}"/>
              </a:ext>
            </a:extLst>
          </p:cNvPr>
          <p:cNvCxnSpPr>
            <a:cxnSpLocks/>
          </p:cNvCxnSpPr>
          <p:nvPr/>
        </p:nvCxnSpPr>
        <p:spPr bwMode="auto">
          <a:xfrm rot="16200000" flipH="1">
            <a:off x="-53001" y="4579054"/>
            <a:ext cx="2073958" cy="20333"/>
          </a:xfrm>
          <a:prstGeom prst="bentConnector2">
            <a:avLst/>
          </a:prstGeom>
          <a:solidFill>
            <a:schemeClr val="folHlink"/>
          </a:solidFill>
          <a:ln w="635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6" name="Picture 25">
            <a:extLst>
              <a:ext uri="{FF2B5EF4-FFF2-40B4-BE49-F238E27FC236}">
                <a16:creationId xmlns:a16="http://schemas.microsoft.com/office/drawing/2014/main" id="{0C5CBC4D-708C-3141-AC31-A9943002D2D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9228" y="2904063"/>
            <a:ext cx="821861" cy="503005"/>
          </a:xfrm>
          <a:prstGeom prst="rect">
            <a:avLst/>
          </a:prstGeom>
          <a:solidFill>
            <a:schemeClr val="bg2"/>
          </a:solidFill>
        </p:spPr>
      </p:pic>
      <p:sp>
        <p:nvSpPr>
          <p:cNvPr id="27" name="TextBox 26">
            <a:extLst>
              <a:ext uri="{FF2B5EF4-FFF2-40B4-BE49-F238E27FC236}">
                <a16:creationId xmlns:a16="http://schemas.microsoft.com/office/drawing/2014/main" id="{6759F7BA-441F-C24F-BEAB-2739AB917221}"/>
              </a:ext>
            </a:extLst>
          </p:cNvPr>
          <p:cNvSpPr txBox="1"/>
          <p:nvPr/>
        </p:nvSpPr>
        <p:spPr>
          <a:xfrm>
            <a:off x="1212598" y="3263937"/>
            <a:ext cx="1880411" cy="269625"/>
          </a:xfrm>
          <a:prstGeom prst="rect">
            <a:avLst/>
          </a:prstGeom>
          <a:noFill/>
        </p:spPr>
        <p:txBody>
          <a:bodyPr wrap="square" rtlCol="0">
            <a:spAutoFit/>
          </a:bodyPr>
          <a:lstStyle>
            <a:defPPr>
              <a:defRPr lang="en-US"/>
            </a:defPPr>
            <a:lvl1pPr marL="0"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r>
              <a:rPr lang="en-US" sz="1168" b="1" dirty="0">
                <a:solidFill>
                  <a:srgbClr val="000000"/>
                </a:solidFill>
              </a:rPr>
              <a:t>Automated notification</a:t>
            </a:r>
          </a:p>
        </p:txBody>
      </p:sp>
      <p:cxnSp>
        <p:nvCxnSpPr>
          <p:cNvPr id="39" name="Elbow Connector 38">
            <a:extLst>
              <a:ext uri="{FF2B5EF4-FFF2-40B4-BE49-F238E27FC236}">
                <a16:creationId xmlns:a16="http://schemas.microsoft.com/office/drawing/2014/main" id="{CAACE8DD-5C00-BE4E-AD63-149B0C6E21B7}"/>
              </a:ext>
            </a:extLst>
          </p:cNvPr>
          <p:cNvCxnSpPr>
            <a:cxnSpLocks/>
            <a:stCxn id="101" idx="4"/>
            <a:endCxn id="126" idx="0"/>
          </p:cNvCxnSpPr>
          <p:nvPr/>
        </p:nvCxnSpPr>
        <p:spPr bwMode="auto">
          <a:xfrm rot="5400000">
            <a:off x="5026134" y="4770835"/>
            <a:ext cx="1475939" cy="736738"/>
          </a:xfrm>
          <a:prstGeom prst="bentConnector3">
            <a:avLst>
              <a:gd name="adj1" fmla="val 50000"/>
            </a:avLst>
          </a:prstGeom>
          <a:solidFill>
            <a:schemeClr val="folHlink"/>
          </a:solidFill>
          <a:ln w="2857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Elbow Connector 39">
            <a:extLst>
              <a:ext uri="{FF2B5EF4-FFF2-40B4-BE49-F238E27FC236}">
                <a16:creationId xmlns:a16="http://schemas.microsoft.com/office/drawing/2014/main" id="{B0DE82D6-2F3B-BF42-843F-97B074814952}"/>
              </a:ext>
            </a:extLst>
          </p:cNvPr>
          <p:cNvCxnSpPr>
            <a:cxnSpLocks/>
            <a:stCxn id="101" idx="4"/>
            <a:endCxn id="123" idx="0"/>
          </p:cNvCxnSpPr>
          <p:nvPr/>
        </p:nvCxnSpPr>
        <p:spPr bwMode="auto">
          <a:xfrm rot="5400000">
            <a:off x="4723879" y="4545926"/>
            <a:ext cx="1553287" cy="1263902"/>
          </a:xfrm>
          <a:prstGeom prst="bentConnector3">
            <a:avLst>
              <a:gd name="adj1" fmla="val 46817"/>
            </a:avLst>
          </a:prstGeom>
          <a:solidFill>
            <a:schemeClr val="folHlink"/>
          </a:solidFill>
          <a:ln w="2857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Elbow Connector 40">
            <a:extLst>
              <a:ext uri="{FF2B5EF4-FFF2-40B4-BE49-F238E27FC236}">
                <a16:creationId xmlns:a16="http://schemas.microsoft.com/office/drawing/2014/main" id="{D6E8ECE5-F3F7-744F-B6D1-865CBE85B6EB}"/>
              </a:ext>
            </a:extLst>
          </p:cNvPr>
          <p:cNvCxnSpPr>
            <a:cxnSpLocks/>
            <a:stCxn id="101" idx="4"/>
            <a:endCxn id="121" idx="0"/>
          </p:cNvCxnSpPr>
          <p:nvPr/>
        </p:nvCxnSpPr>
        <p:spPr bwMode="auto">
          <a:xfrm rot="5400000">
            <a:off x="4448733" y="4275157"/>
            <a:ext cx="1557662" cy="1809816"/>
          </a:xfrm>
          <a:prstGeom prst="bentConnector3">
            <a:avLst>
              <a:gd name="adj1" fmla="val 46826"/>
            </a:avLst>
          </a:prstGeom>
          <a:solidFill>
            <a:schemeClr val="folHlink"/>
          </a:solidFill>
          <a:ln w="2857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Elbow Connector 42">
            <a:extLst>
              <a:ext uri="{FF2B5EF4-FFF2-40B4-BE49-F238E27FC236}">
                <a16:creationId xmlns:a16="http://schemas.microsoft.com/office/drawing/2014/main" id="{8BA1755F-07A4-8C4E-8418-93456CFB8291}"/>
              </a:ext>
            </a:extLst>
          </p:cNvPr>
          <p:cNvCxnSpPr>
            <a:stCxn id="101" idx="4"/>
            <a:endCxn id="120" idx="0"/>
          </p:cNvCxnSpPr>
          <p:nvPr/>
        </p:nvCxnSpPr>
        <p:spPr bwMode="auto">
          <a:xfrm rot="5400000">
            <a:off x="5302940" y="5047662"/>
            <a:ext cx="1475961" cy="183105"/>
          </a:xfrm>
          <a:prstGeom prst="bentConnector3">
            <a:avLst>
              <a:gd name="adj1" fmla="val 50000"/>
            </a:avLst>
          </a:prstGeom>
          <a:solidFill>
            <a:schemeClr val="folHlink"/>
          </a:solidFill>
          <a:ln w="2857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6" name="Group 255">
            <a:extLst>
              <a:ext uri="{FF2B5EF4-FFF2-40B4-BE49-F238E27FC236}">
                <a16:creationId xmlns:a16="http://schemas.microsoft.com/office/drawing/2014/main" id="{30E1C1DE-27EA-344A-AD32-84913CC95C52}"/>
              </a:ext>
            </a:extLst>
          </p:cNvPr>
          <p:cNvGrpSpPr/>
          <p:nvPr/>
        </p:nvGrpSpPr>
        <p:grpSpPr>
          <a:xfrm>
            <a:off x="9285411" y="2818421"/>
            <a:ext cx="2597372" cy="1002265"/>
            <a:chOff x="9125876" y="2708670"/>
            <a:chExt cx="3055080" cy="1249260"/>
          </a:xfrm>
        </p:grpSpPr>
        <p:grpSp>
          <p:nvGrpSpPr>
            <p:cNvPr id="11" name="Group 10">
              <a:extLst>
                <a:ext uri="{FF2B5EF4-FFF2-40B4-BE49-F238E27FC236}">
                  <a16:creationId xmlns:a16="http://schemas.microsoft.com/office/drawing/2014/main" id="{8C717695-86DA-EA46-AADE-50A73683E54A}"/>
                </a:ext>
              </a:extLst>
            </p:cNvPr>
            <p:cNvGrpSpPr/>
            <p:nvPr/>
          </p:nvGrpSpPr>
          <p:grpSpPr>
            <a:xfrm>
              <a:off x="10411611" y="2788551"/>
              <a:ext cx="792762" cy="596795"/>
              <a:chOff x="1555352" y="1851183"/>
              <a:chExt cx="1845970" cy="1426351"/>
            </a:xfrm>
          </p:grpSpPr>
          <p:pic>
            <p:nvPicPr>
              <p:cNvPr id="12" name="Picture 20" descr="database process icon">
                <a:extLst>
                  <a:ext uri="{FF2B5EF4-FFF2-40B4-BE49-F238E27FC236}">
                    <a16:creationId xmlns:a16="http://schemas.microsoft.com/office/drawing/2014/main" id="{7D1AD127-3505-AD40-88D2-A58BB8F368C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78091" y="1851183"/>
                <a:ext cx="1323231" cy="1426351"/>
              </a:xfrm>
              <a:prstGeom prst="rect">
                <a:avLst/>
              </a:prstGeom>
              <a:noFill/>
            </p:spPr>
          </p:pic>
          <p:pic>
            <p:nvPicPr>
              <p:cNvPr id="13" name="Picture 12">
                <a:extLst>
                  <a:ext uri="{FF2B5EF4-FFF2-40B4-BE49-F238E27FC236}">
                    <a16:creationId xmlns:a16="http://schemas.microsoft.com/office/drawing/2014/main" id="{68B63856-395F-F544-9163-F689395D1B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5352" y="2174181"/>
                <a:ext cx="821680" cy="821682"/>
              </a:xfrm>
              <a:prstGeom prst="rect">
                <a:avLst/>
              </a:prstGeom>
            </p:spPr>
          </p:pic>
        </p:grpSp>
        <p:grpSp>
          <p:nvGrpSpPr>
            <p:cNvPr id="60" name="Group 59">
              <a:extLst>
                <a:ext uri="{FF2B5EF4-FFF2-40B4-BE49-F238E27FC236}">
                  <a16:creationId xmlns:a16="http://schemas.microsoft.com/office/drawing/2014/main" id="{DC385201-766B-D641-9099-AE86A7CE5CBF}"/>
                </a:ext>
              </a:extLst>
            </p:cNvPr>
            <p:cNvGrpSpPr/>
            <p:nvPr/>
          </p:nvGrpSpPr>
          <p:grpSpPr>
            <a:xfrm>
              <a:off x="9125876" y="2708670"/>
              <a:ext cx="3055080" cy="1249260"/>
              <a:chOff x="9239950" y="2608385"/>
              <a:chExt cx="3093268" cy="1264876"/>
            </a:xfrm>
          </p:grpSpPr>
          <p:sp>
            <p:nvSpPr>
              <p:cNvPr id="61" name="TextBox 71">
                <a:extLst>
                  <a:ext uri="{FF2B5EF4-FFF2-40B4-BE49-F238E27FC236}">
                    <a16:creationId xmlns:a16="http://schemas.microsoft.com/office/drawing/2014/main" id="{3741AA33-7AD0-4446-82B4-01374DC653C4}"/>
                  </a:ext>
                </a:extLst>
              </p:cNvPr>
              <p:cNvSpPr txBox="1"/>
              <p:nvPr/>
            </p:nvSpPr>
            <p:spPr>
              <a:xfrm>
                <a:off x="10756269" y="3233987"/>
                <a:ext cx="1576949" cy="6392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46" dirty="0">
                    <a:solidFill>
                      <a:srgbClr val="000000"/>
                    </a:solidFill>
                  </a:rPr>
                  <a:t>De-Provisioning</a:t>
                </a:r>
              </a:p>
            </p:txBody>
          </p:sp>
          <p:grpSp>
            <p:nvGrpSpPr>
              <p:cNvPr id="62" name="Group 61">
                <a:extLst>
                  <a:ext uri="{FF2B5EF4-FFF2-40B4-BE49-F238E27FC236}">
                    <a16:creationId xmlns:a16="http://schemas.microsoft.com/office/drawing/2014/main" id="{DE2B262F-D615-354F-893C-4BE1ABA7A8D7}"/>
                  </a:ext>
                </a:extLst>
              </p:cNvPr>
              <p:cNvGrpSpPr/>
              <p:nvPr/>
            </p:nvGrpSpPr>
            <p:grpSpPr>
              <a:xfrm>
                <a:off x="9239950" y="2608385"/>
                <a:ext cx="2437940" cy="1204753"/>
                <a:chOff x="9239950" y="2608385"/>
                <a:chExt cx="2437940" cy="1204753"/>
              </a:xfrm>
            </p:grpSpPr>
            <p:grpSp>
              <p:nvGrpSpPr>
                <p:cNvPr id="63" name="Group 62">
                  <a:extLst>
                    <a:ext uri="{FF2B5EF4-FFF2-40B4-BE49-F238E27FC236}">
                      <a16:creationId xmlns:a16="http://schemas.microsoft.com/office/drawing/2014/main" id="{EAC4A6B4-CC55-9A46-9531-A1ECF4401265}"/>
                    </a:ext>
                  </a:extLst>
                </p:cNvPr>
                <p:cNvGrpSpPr/>
                <p:nvPr/>
              </p:nvGrpSpPr>
              <p:grpSpPr>
                <a:xfrm>
                  <a:off x="9239950" y="2736043"/>
                  <a:ext cx="1354651" cy="1077095"/>
                  <a:chOff x="10226497" y="2229034"/>
                  <a:chExt cx="1934850" cy="1899976"/>
                </a:xfrm>
              </p:grpSpPr>
              <p:pic>
                <p:nvPicPr>
                  <p:cNvPr id="69" name="Picture 68">
                    <a:extLst>
                      <a:ext uri="{FF2B5EF4-FFF2-40B4-BE49-F238E27FC236}">
                        <a16:creationId xmlns:a16="http://schemas.microsoft.com/office/drawing/2014/main" id="{91AEC789-38BE-E045-80AA-D2F2493ED83C}"/>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563784" y="2229034"/>
                    <a:ext cx="856662" cy="856662"/>
                  </a:xfrm>
                  <a:prstGeom prst="rect">
                    <a:avLst/>
                  </a:prstGeom>
                  <a:solidFill>
                    <a:srgbClr val="FF0000"/>
                  </a:solidFill>
                </p:spPr>
              </p:pic>
              <p:sp>
                <p:nvSpPr>
                  <p:cNvPr id="70" name="TextBox 76">
                    <a:extLst>
                      <a:ext uri="{FF2B5EF4-FFF2-40B4-BE49-F238E27FC236}">
                        <a16:creationId xmlns:a16="http://schemas.microsoft.com/office/drawing/2014/main" id="{D5FD203E-7E8D-B74B-859A-8701F8AC5E43}"/>
                      </a:ext>
                    </a:extLst>
                  </p:cNvPr>
                  <p:cNvSpPr txBox="1"/>
                  <p:nvPr/>
                </p:nvSpPr>
                <p:spPr>
                  <a:xfrm>
                    <a:off x="10226497" y="3001343"/>
                    <a:ext cx="1934850" cy="112766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46" dirty="0">
                        <a:solidFill>
                          <a:srgbClr val="000000"/>
                        </a:solidFill>
                      </a:rPr>
                      <a:t>Employee Exit</a:t>
                    </a:r>
                  </a:p>
                </p:txBody>
              </p:sp>
            </p:grpSp>
            <p:grpSp>
              <p:nvGrpSpPr>
                <p:cNvPr id="64" name="Group 63">
                  <a:extLst>
                    <a:ext uri="{FF2B5EF4-FFF2-40B4-BE49-F238E27FC236}">
                      <a16:creationId xmlns:a16="http://schemas.microsoft.com/office/drawing/2014/main" id="{0E6871DC-9C74-0E46-AFC4-F248D7D5DB4B}"/>
                    </a:ext>
                  </a:extLst>
                </p:cNvPr>
                <p:cNvGrpSpPr/>
                <p:nvPr/>
              </p:nvGrpSpPr>
              <p:grpSpPr>
                <a:xfrm>
                  <a:off x="11061815" y="2608385"/>
                  <a:ext cx="616075" cy="653653"/>
                  <a:chOff x="11489427" y="2211413"/>
                  <a:chExt cx="727864" cy="906700"/>
                </a:xfrm>
              </p:grpSpPr>
              <p:pic>
                <p:nvPicPr>
                  <p:cNvPr id="65" name="Picture 64">
                    <a:extLst>
                      <a:ext uri="{FF2B5EF4-FFF2-40B4-BE49-F238E27FC236}">
                        <a16:creationId xmlns:a16="http://schemas.microsoft.com/office/drawing/2014/main" id="{FE26BB51-328D-3E46-94A5-27B5C915A84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89427" y="2211413"/>
                    <a:ext cx="727864" cy="727864"/>
                  </a:xfrm>
                  <a:prstGeom prst="roundRect">
                    <a:avLst>
                      <a:gd name="adj" fmla="val 8594"/>
                    </a:avLst>
                  </a:prstGeom>
                  <a:solidFill>
                    <a:srgbClr val="FFFFFF">
                      <a:shade val="85000"/>
                    </a:srgbClr>
                  </a:solidFill>
                  <a:ln>
                    <a:noFill/>
                  </a:ln>
                  <a:effectLst>
                    <a:outerShdw blurRad="76200" dist="12700" dir="2700000" sy="-23000" kx="-800400" algn="bl" rotWithShape="0">
                      <a:prstClr val="black">
                        <a:alpha val="20000"/>
                      </a:prstClr>
                    </a:outerShdw>
                    <a:reflection blurRad="12700" stA="38000" endPos="28000" dist="5000" dir="5400000" sy="-100000" algn="bl" rotWithShape="0"/>
                  </a:effectLst>
                </p:spPr>
              </p:pic>
              <p:pic>
                <p:nvPicPr>
                  <p:cNvPr id="66" name="Picture 65">
                    <a:extLst>
                      <a:ext uri="{FF2B5EF4-FFF2-40B4-BE49-F238E27FC236}">
                        <a16:creationId xmlns:a16="http://schemas.microsoft.com/office/drawing/2014/main" id="{CDE8CC4E-B514-9D4C-8DC3-369A14136E6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7767" r="27449"/>
                  <a:stretch/>
                </p:blipFill>
                <p:spPr>
                  <a:xfrm>
                    <a:off x="11924835" y="2864812"/>
                    <a:ext cx="178362" cy="169586"/>
                  </a:xfrm>
                  <a:prstGeom prst="rect">
                    <a:avLst/>
                  </a:prstGeom>
                </p:spPr>
              </p:pic>
              <p:pic>
                <p:nvPicPr>
                  <p:cNvPr id="67" name="Picture 66">
                    <a:extLst>
                      <a:ext uri="{FF2B5EF4-FFF2-40B4-BE49-F238E27FC236}">
                        <a16:creationId xmlns:a16="http://schemas.microsoft.com/office/drawing/2014/main" id="{03521FF5-480A-8140-83EE-5AD3F7ABA5A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59359" y="2810773"/>
                    <a:ext cx="257008" cy="257008"/>
                  </a:xfrm>
                  <a:prstGeom prst="rect">
                    <a:avLst/>
                  </a:prstGeom>
                </p:spPr>
              </p:pic>
              <p:sp>
                <p:nvSpPr>
                  <p:cNvPr id="68" name="Rectangle 67">
                    <a:extLst>
                      <a:ext uri="{FF2B5EF4-FFF2-40B4-BE49-F238E27FC236}">
                        <a16:creationId xmlns:a16="http://schemas.microsoft.com/office/drawing/2014/main" id="{ADF0CE16-1E8D-2846-B8D0-1D468A83F92B}"/>
                      </a:ext>
                    </a:extLst>
                  </p:cNvPr>
                  <p:cNvSpPr/>
                  <p:nvPr/>
                </p:nvSpPr>
                <p:spPr>
                  <a:xfrm>
                    <a:off x="11567188" y="2775575"/>
                    <a:ext cx="561767" cy="34253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731" dirty="0">
                      <a:solidFill>
                        <a:schemeClr val="accent1"/>
                      </a:solidFill>
                    </a:endParaRPr>
                  </a:p>
                </p:txBody>
              </p:sp>
            </p:grpSp>
          </p:grpSp>
        </p:grpSp>
      </p:grpSp>
      <p:grpSp>
        <p:nvGrpSpPr>
          <p:cNvPr id="71" name="Group 70">
            <a:extLst>
              <a:ext uri="{FF2B5EF4-FFF2-40B4-BE49-F238E27FC236}">
                <a16:creationId xmlns:a16="http://schemas.microsoft.com/office/drawing/2014/main" id="{CD941016-4BF1-CE49-9468-BB863C001533}"/>
              </a:ext>
            </a:extLst>
          </p:cNvPr>
          <p:cNvGrpSpPr/>
          <p:nvPr/>
        </p:nvGrpSpPr>
        <p:grpSpPr>
          <a:xfrm>
            <a:off x="2983311" y="2605354"/>
            <a:ext cx="2018755" cy="1740213"/>
            <a:chOff x="2855147" y="2575919"/>
            <a:chExt cx="2099890" cy="1810153"/>
          </a:xfrm>
        </p:grpSpPr>
        <p:sp>
          <p:nvSpPr>
            <p:cNvPr id="72" name="Freeform 71">
              <a:extLst>
                <a:ext uri="{FF2B5EF4-FFF2-40B4-BE49-F238E27FC236}">
                  <a16:creationId xmlns:a16="http://schemas.microsoft.com/office/drawing/2014/main" id="{B1E1A7F9-F67A-124B-8367-D75041AC8825}"/>
                </a:ext>
              </a:extLst>
            </p:cNvPr>
            <p:cNvSpPr/>
            <p:nvPr/>
          </p:nvSpPr>
          <p:spPr>
            <a:xfrm rot="2632151">
              <a:off x="2937999" y="2575919"/>
              <a:ext cx="1932526" cy="1810153"/>
            </a:xfrm>
            <a:custGeom>
              <a:avLst/>
              <a:gdLst>
                <a:gd name="connsiteX0" fmla="*/ 0 w 3250323"/>
                <a:gd name="connsiteY0" fmla="*/ 904525 h 3253919"/>
                <a:gd name="connsiteX1" fmla="*/ 2198339 w 3250323"/>
                <a:gd name="connsiteY1" fmla="*/ 0 h 3253919"/>
                <a:gd name="connsiteX2" fmla="*/ 2257636 w 3250323"/>
                <a:gd name="connsiteY2" fmla="*/ 123689 h 3253919"/>
                <a:gd name="connsiteX3" fmla="*/ 3156088 w 3250323"/>
                <a:gd name="connsiteY3" fmla="*/ 1009346 h 3253919"/>
                <a:gd name="connsiteX4" fmla="*/ 3250323 w 3250323"/>
                <a:gd name="connsiteY4" fmla="*/ 1053310 h 3253919"/>
                <a:gd name="connsiteX5" fmla="*/ 2335643 w 3250323"/>
                <a:gd name="connsiteY5" fmla="*/ 3253919 h 3253919"/>
                <a:gd name="connsiteX6" fmla="*/ 335822 w 3250323"/>
                <a:gd name="connsiteY6" fmla="*/ 2920845 h 325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0323" h="3253919">
                  <a:moveTo>
                    <a:pt x="0" y="904525"/>
                  </a:moveTo>
                  <a:lnTo>
                    <a:pt x="2198339" y="0"/>
                  </a:lnTo>
                  <a:lnTo>
                    <a:pt x="2257636" y="123689"/>
                  </a:lnTo>
                  <a:cubicBezTo>
                    <a:pt x="2468702" y="512080"/>
                    <a:pt x="2785396" y="814350"/>
                    <a:pt x="3156088" y="1009346"/>
                  </a:cubicBezTo>
                  <a:lnTo>
                    <a:pt x="3250323" y="1053310"/>
                  </a:lnTo>
                  <a:lnTo>
                    <a:pt x="2335643" y="3253919"/>
                  </a:lnTo>
                  <a:lnTo>
                    <a:pt x="335822" y="2920845"/>
                  </a:lnTo>
                  <a:close/>
                </a:path>
              </a:pathLst>
            </a:cu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7"/>
            </a:p>
          </p:txBody>
        </p:sp>
        <p:grpSp>
          <p:nvGrpSpPr>
            <p:cNvPr id="73" name="Group 72">
              <a:extLst>
                <a:ext uri="{FF2B5EF4-FFF2-40B4-BE49-F238E27FC236}">
                  <a16:creationId xmlns:a16="http://schemas.microsoft.com/office/drawing/2014/main" id="{A5AE3BFA-E0A9-F047-ABF7-E938FC809310}"/>
                </a:ext>
              </a:extLst>
            </p:cNvPr>
            <p:cNvGrpSpPr/>
            <p:nvPr/>
          </p:nvGrpSpPr>
          <p:grpSpPr>
            <a:xfrm>
              <a:off x="4192366" y="3105100"/>
              <a:ext cx="762671" cy="695091"/>
              <a:chOff x="6896955" y="113627"/>
              <a:chExt cx="841453" cy="841248"/>
            </a:xfrm>
            <a:solidFill>
              <a:schemeClr val="accent1">
                <a:lumMod val="60000"/>
                <a:lumOff val="40000"/>
              </a:schemeClr>
            </a:solidFill>
          </p:grpSpPr>
          <p:sp>
            <p:nvSpPr>
              <p:cNvPr id="75" name="Oval 74">
                <a:extLst>
                  <a:ext uri="{FF2B5EF4-FFF2-40B4-BE49-F238E27FC236}">
                    <a16:creationId xmlns:a16="http://schemas.microsoft.com/office/drawing/2014/main" id="{43C3BDEB-264E-A64B-A256-191B110DF7FB}"/>
                  </a:ext>
                </a:extLst>
              </p:cNvPr>
              <p:cNvSpPr/>
              <p:nvPr/>
            </p:nvSpPr>
            <p:spPr bwMode="auto">
              <a:xfrm>
                <a:off x="6896955" y="113627"/>
                <a:ext cx="841453" cy="841248"/>
              </a:xfrm>
              <a:prstGeom prst="ellipse">
                <a:avLst/>
              </a:prstGeom>
              <a:solidFill>
                <a:schemeClr val="bg1"/>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pPr defTabSz="879129"/>
                <a:endParaRPr lang="en-US" sz="1346" dirty="0">
                  <a:ea typeface="+mj-ea"/>
                </a:endParaRPr>
              </a:p>
            </p:txBody>
          </p:sp>
          <p:sp>
            <p:nvSpPr>
              <p:cNvPr id="76" name="Freeform 1015">
                <a:extLst>
                  <a:ext uri="{FF2B5EF4-FFF2-40B4-BE49-F238E27FC236}">
                    <a16:creationId xmlns:a16="http://schemas.microsoft.com/office/drawing/2014/main" id="{23C5CDBD-C0A1-4741-A64F-996F27CFBF4E}"/>
                  </a:ext>
                </a:extLst>
              </p:cNvPr>
              <p:cNvSpPr>
                <a:spLocks noChangeAspect="1" noChangeArrowheads="1"/>
              </p:cNvSpPr>
              <p:nvPr/>
            </p:nvSpPr>
            <p:spPr bwMode="auto">
              <a:xfrm>
                <a:off x="7037147" y="210436"/>
                <a:ext cx="561067" cy="557689"/>
              </a:xfrm>
              <a:custGeom>
                <a:avLst/>
                <a:gdLst>
                  <a:gd name="T0" fmla="*/ 3727477 w 290153"/>
                  <a:gd name="T1" fmla="*/ 5735232 h 288566"/>
                  <a:gd name="T2" fmla="*/ 944831 w 290153"/>
                  <a:gd name="T3" fmla="*/ 5016718 h 288566"/>
                  <a:gd name="T4" fmla="*/ 853749 w 290153"/>
                  <a:gd name="T5" fmla="*/ 5649022 h 288566"/>
                  <a:gd name="T6" fmla="*/ 2458850 w 290153"/>
                  <a:gd name="T7" fmla="*/ 4420973 h 288566"/>
                  <a:gd name="T8" fmla="*/ 1672601 w 290153"/>
                  <a:gd name="T9" fmla="*/ 4085247 h 288566"/>
                  <a:gd name="T10" fmla="*/ 1672601 w 290153"/>
                  <a:gd name="T11" fmla="*/ 4085247 h 288566"/>
                  <a:gd name="T12" fmla="*/ 2315881 w 290153"/>
                  <a:gd name="T13" fmla="*/ 4299534 h 288566"/>
                  <a:gd name="T14" fmla="*/ 2315881 w 290153"/>
                  <a:gd name="T15" fmla="*/ 3835269 h 288566"/>
                  <a:gd name="T16" fmla="*/ 2894849 w 290153"/>
                  <a:gd name="T17" fmla="*/ 1963821 h 288566"/>
                  <a:gd name="T18" fmla="*/ 1415279 w 290153"/>
                  <a:gd name="T19" fmla="*/ 2042378 h 288566"/>
                  <a:gd name="T20" fmla="*/ 2315881 w 290153"/>
                  <a:gd name="T21" fmla="*/ 1463808 h 288566"/>
                  <a:gd name="T22" fmla="*/ 3309455 w 290153"/>
                  <a:gd name="T23" fmla="*/ 3149521 h 288566"/>
                  <a:gd name="T24" fmla="*/ 3573938 w 290153"/>
                  <a:gd name="T25" fmla="*/ 978081 h 288566"/>
                  <a:gd name="T26" fmla="*/ 2944912 w 290153"/>
                  <a:gd name="T27" fmla="*/ 3606674 h 288566"/>
                  <a:gd name="T28" fmla="*/ 4631807 w 290153"/>
                  <a:gd name="T29" fmla="*/ 5020975 h 288566"/>
                  <a:gd name="T30" fmla="*/ 4460268 w 290153"/>
                  <a:gd name="T31" fmla="*/ 5020975 h 288566"/>
                  <a:gd name="T32" fmla="*/ 2873435 w 290153"/>
                  <a:gd name="T33" fmla="*/ 4963828 h 288566"/>
                  <a:gd name="T34" fmla="*/ 2401687 w 290153"/>
                  <a:gd name="T35" fmla="*/ 5649579 h 288566"/>
                  <a:gd name="T36" fmla="*/ 1829879 w 290153"/>
                  <a:gd name="T37" fmla="*/ 4949548 h 288566"/>
                  <a:gd name="T38" fmla="*/ 1258012 w 290153"/>
                  <a:gd name="T39" fmla="*/ 4285270 h 288566"/>
                  <a:gd name="T40" fmla="*/ 85735 w 290153"/>
                  <a:gd name="T41" fmla="*/ 5735275 h 288566"/>
                  <a:gd name="T42" fmla="*/ 1308031 w 290153"/>
                  <a:gd name="T43" fmla="*/ 4099553 h 288566"/>
                  <a:gd name="T44" fmla="*/ 2315881 w 290153"/>
                  <a:gd name="T45" fmla="*/ 1285263 h 288566"/>
                  <a:gd name="T46" fmla="*/ 3754227 w 290153"/>
                  <a:gd name="T47" fmla="*/ 0 h 288566"/>
                  <a:gd name="T48" fmla="*/ 4298117 w 290153"/>
                  <a:gd name="T49" fmla="*/ 278102 h 288566"/>
                  <a:gd name="T50" fmla="*/ 4899251 w 290153"/>
                  <a:gd name="T51" fmla="*/ 627549 h 288566"/>
                  <a:gd name="T52" fmla="*/ 5414510 w 290153"/>
                  <a:gd name="T53" fmla="*/ 948511 h 288566"/>
                  <a:gd name="T54" fmla="*/ 5385903 w 290153"/>
                  <a:gd name="T55" fmla="*/ 1825671 h 288566"/>
                  <a:gd name="T56" fmla="*/ 5593426 w 290153"/>
                  <a:gd name="T57" fmla="*/ 2517452 h 288566"/>
                  <a:gd name="T58" fmla="*/ 5593426 w 290153"/>
                  <a:gd name="T59" fmla="*/ 2981011 h 288566"/>
                  <a:gd name="T60" fmla="*/ 5149735 w 290153"/>
                  <a:gd name="T61" fmla="*/ 3465932 h 288566"/>
                  <a:gd name="T62" fmla="*/ 4920725 w 290153"/>
                  <a:gd name="T63" fmla="*/ 3858186 h 288566"/>
                  <a:gd name="T64" fmla="*/ 4298117 w 290153"/>
                  <a:gd name="T65" fmla="*/ 4057854 h 288566"/>
                  <a:gd name="T66" fmla="*/ 3847274 w 290153"/>
                  <a:gd name="T67" fmla="*/ 3786855 h 288566"/>
                  <a:gd name="T68" fmla="*/ 4469877 w 290153"/>
                  <a:gd name="T69" fmla="*/ 3979394 h 288566"/>
                  <a:gd name="T70" fmla="*/ 4627309 w 290153"/>
                  <a:gd name="T71" fmla="*/ 3444543 h 288566"/>
                  <a:gd name="T72" fmla="*/ 5264230 w 290153"/>
                  <a:gd name="T73" fmla="*/ 3301920 h 288566"/>
                  <a:gd name="T74" fmla="*/ 5128264 w 290153"/>
                  <a:gd name="T75" fmla="*/ 2767025 h 288566"/>
                  <a:gd name="T76" fmla="*/ 5607720 w 290153"/>
                  <a:gd name="T77" fmla="*/ 2332016 h 288566"/>
                  <a:gd name="T78" fmla="*/ 5221281 w 290153"/>
                  <a:gd name="T79" fmla="*/ 1925533 h 288566"/>
                  <a:gd name="T80" fmla="*/ 5414510 w 290153"/>
                  <a:gd name="T81" fmla="*/ 1305087 h 288566"/>
                  <a:gd name="T82" fmla="*/ 4877782 w 290153"/>
                  <a:gd name="T83" fmla="*/ 1148178 h 288566"/>
                  <a:gd name="T84" fmla="*/ 4748972 w 290153"/>
                  <a:gd name="T85" fmla="*/ 527713 h 288566"/>
                  <a:gd name="T86" fmla="*/ 4305281 w 290153"/>
                  <a:gd name="T87" fmla="*/ 613307 h 288566"/>
                  <a:gd name="T88" fmla="*/ 3775726 w 290153"/>
                  <a:gd name="T89" fmla="*/ 185457 h 288566"/>
                  <a:gd name="T90" fmla="*/ 3432194 w 290153"/>
                  <a:gd name="T91" fmla="*/ 470693 h 288566"/>
                  <a:gd name="T92" fmla="*/ 2759512 w 290153"/>
                  <a:gd name="T93" fmla="*/ 370791 h 288566"/>
                  <a:gd name="T94" fmla="*/ 2458954 w 290153"/>
                  <a:gd name="T95" fmla="*/ 541993 h 288566"/>
                  <a:gd name="T96" fmla="*/ 2208472 w 290153"/>
                  <a:gd name="T97" fmla="*/ 1176724 h 288566"/>
                  <a:gd name="T98" fmla="*/ 1764803 w 290153"/>
                  <a:gd name="T99" fmla="*/ 1169555 h 288566"/>
                  <a:gd name="T100" fmla="*/ 2237078 w 290153"/>
                  <a:gd name="T101" fmla="*/ 984179 h 288566"/>
                  <a:gd name="T102" fmla="*/ 2380218 w 290153"/>
                  <a:gd name="T103" fmla="*/ 370791 h 288566"/>
                  <a:gd name="T104" fmla="*/ 3253304 w 290153"/>
                  <a:gd name="T105" fmla="*/ 399363 h 288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0153" h="288566">
                    <a:moveTo>
                      <a:pt x="187134" y="252412"/>
                    </a:moveTo>
                    <a:cubicBezTo>
                      <a:pt x="189801" y="252412"/>
                      <a:pt x="191706" y="254220"/>
                      <a:pt x="191706" y="256389"/>
                    </a:cubicBezTo>
                    <a:lnTo>
                      <a:pt x="191706" y="284226"/>
                    </a:lnTo>
                    <a:cubicBezTo>
                      <a:pt x="191706" y="286756"/>
                      <a:pt x="189801" y="288564"/>
                      <a:pt x="187134" y="288564"/>
                    </a:cubicBezTo>
                    <a:cubicBezTo>
                      <a:pt x="184467" y="288564"/>
                      <a:pt x="182562" y="286756"/>
                      <a:pt x="182562" y="284226"/>
                    </a:cubicBezTo>
                    <a:lnTo>
                      <a:pt x="182562" y="256389"/>
                    </a:lnTo>
                    <a:cubicBezTo>
                      <a:pt x="182562" y="254220"/>
                      <a:pt x="184467" y="252412"/>
                      <a:pt x="187134" y="252412"/>
                    </a:cubicBezTo>
                    <a:close/>
                    <a:moveTo>
                      <a:pt x="47434" y="252412"/>
                    </a:moveTo>
                    <a:cubicBezTo>
                      <a:pt x="49720" y="252412"/>
                      <a:pt x="52006" y="254220"/>
                      <a:pt x="52006" y="256389"/>
                    </a:cubicBezTo>
                    <a:lnTo>
                      <a:pt x="52006" y="284226"/>
                    </a:lnTo>
                    <a:cubicBezTo>
                      <a:pt x="52006" y="286756"/>
                      <a:pt x="49720" y="288564"/>
                      <a:pt x="47434" y="288564"/>
                    </a:cubicBezTo>
                    <a:cubicBezTo>
                      <a:pt x="45148" y="288564"/>
                      <a:pt x="42862" y="286756"/>
                      <a:pt x="42862" y="284226"/>
                    </a:cubicBezTo>
                    <a:lnTo>
                      <a:pt x="42862" y="256389"/>
                    </a:lnTo>
                    <a:cubicBezTo>
                      <a:pt x="42862" y="254220"/>
                      <a:pt x="45148" y="252412"/>
                      <a:pt x="47434" y="252412"/>
                    </a:cubicBezTo>
                    <a:close/>
                    <a:moveTo>
                      <a:pt x="148564" y="205546"/>
                    </a:moveTo>
                    <a:lnTo>
                      <a:pt x="123444" y="222438"/>
                    </a:lnTo>
                    <a:lnTo>
                      <a:pt x="142463" y="238970"/>
                    </a:lnTo>
                    <a:lnTo>
                      <a:pt x="160047" y="213453"/>
                    </a:lnTo>
                    <a:cubicBezTo>
                      <a:pt x="155741" y="211656"/>
                      <a:pt x="151794" y="209140"/>
                      <a:pt x="148564" y="205546"/>
                    </a:cubicBezTo>
                    <a:close/>
                    <a:moveTo>
                      <a:pt x="83971" y="205546"/>
                    </a:moveTo>
                    <a:cubicBezTo>
                      <a:pt x="80741" y="209140"/>
                      <a:pt x="76794" y="211656"/>
                      <a:pt x="72129" y="213453"/>
                    </a:cubicBezTo>
                    <a:lnTo>
                      <a:pt x="89712" y="238970"/>
                    </a:lnTo>
                    <a:lnTo>
                      <a:pt x="109090" y="222438"/>
                    </a:lnTo>
                    <a:lnTo>
                      <a:pt x="83971" y="205546"/>
                    </a:lnTo>
                    <a:close/>
                    <a:moveTo>
                      <a:pt x="92224" y="186499"/>
                    </a:moveTo>
                    <a:lnTo>
                      <a:pt x="90430" y="193327"/>
                    </a:lnTo>
                    <a:cubicBezTo>
                      <a:pt x="90071" y="194765"/>
                      <a:pt x="89712" y="196562"/>
                      <a:pt x="88995" y="197999"/>
                    </a:cubicBezTo>
                    <a:lnTo>
                      <a:pt x="116267" y="216328"/>
                    </a:lnTo>
                    <a:lnTo>
                      <a:pt x="143540" y="197999"/>
                    </a:lnTo>
                    <a:cubicBezTo>
                      <a:pt x="143181" y="196562"/>
                      <a:pt x="142463" y="194765"/>
                      <a:pt x="142105" y="193327"/>
                    </a:cubicBezTo>
                    <a:lnTo>
                      <a:pt x="140310" y="186499"/>
                    </a:lnTo>
                    <a:cubicBezTo>
                      <a:pt x="133133" y="190811"/>
                      <a:pt x="124880" y="192968"/>
                      <a:pt x="116267" y="192968"/>
                    </a:cubicBezTo>
                    <a:cubicBezTo>
                      <a:pt x="107655" y="192968"/>
                      <a:pt x="99760" y="190811"/>
                      <a:pt x="92224" y="186499"/>
                    </a:cubicBezTo>
                    <a:close/>
                    <a:moveTo>
                      <a:pt x="116267" y="73650"/>
                    </a:moveTo>
                    <a:cubicBezTo>
                      <a:pt x="97607" y="73650"/>
                      <a:pt x="82894" y="81557"/>
                      <a:pt x="75000" y="95214"/>
                    </a:cubicBezTo>
                    <a:cubicBezTo>
                      <a:pt x="83253" y="99526"/>
                      <a:pt x="108014" y="109949"/>
                      <a:pt x="145334" y="98808"/>
                    </a:cubicBezTo>
                    <a:cubicBezTo>
                      <a:pt x="147846" y="97729"/>
                      <a:pt x="150358" y="99167"/>
                      <a:pt x="150717" y="101323"/>
                    </a:cubicBezTo>
                    <a:cubicBezTo>
                      <a:pt x="151794" y="103839"/>
                      <a:pt x="150358" y="106355"/>
                      <a:pt x="148205" y="106714"/>
                    </a:cubicBezTo>
                    <a:cubicBezTo>
                      <a:pt x="134569" y="111027"/>
                      <a:pt x="122368" y="112464"/>
                      <a:pt x="111961" y="112464"/>
                    </a:cubicBezTo>
                    <a:cubicBezTo>
                      <a:pt x="91866" y="112464"/>
                      <a:pt x="77870" y="106714"/>
                      <a:pt x="71052" y="102761"/>
                    </a:cubicBezTo>
                    <a:cubicBezTo>
                      <a:pt x="68899" y="109230"/>
                      <a:pt x="67464" y="116058"/>
                      <a:pt x="67464" y="123605"/>
                    </a:cubicBezTo>
                    <a:cubicBezTo>
                      <a:pt x="67464" y="157029"/>
                      <a:pt x="89712" y="183983"/>
                      <a:pt x="116267" y="183983"/>
                    </a:cubicBezTo>
                    <a:cubicBezTo>
                      <a:pt x="143181" y="183983"/>
                      <a:pt x="165071" y="157029"/>
                      <a:pt x="165071" y="123605"/>
                    </a:cubicBezTo>
                    <a:cubicBezTo>
                      <a:pt x="165071" y="93417"/>
                      <a:pt x="145693" y="73650"/>
                      <a:pt x="116267" y="73650"/>
                    </a:cubicBezTo>
                    <a:close/>
                    <a:moveTo>
                      <a:pt x="179425" y="57837"/>
                    </a:moveTo>
                    <a:cubicBezTo>
                      <a:pt x="166148" y="57837"/>
                      <a:pt x="153947" y="63228"/>
                      <a:pt x="144975" y="71494"/>
                    </a:cubicBezTo>
                    <a:cubicBezTo>
                      <a:pt x="162918" y="80838"/>
                      <a:pt x="173683" y="99526"/>
                      <a:pt x="173683" y="123605"/>
                    </a:cubicBezTo>
                    <a:cubicBezTo>
                      <a:pt x="173683" y="136543"/>
                      <a:pt x="170813" y="148044"/>
                      <a:pt x="166148" y="158466"/>
                    </a:cubicBezTo>
                    <a:cubicBezTo>
                      <a:pt x="170095" y="159544"/>
                      <a:pt x="174760" y="159904"/>
                      <a:pt x="179425" y="159904"/>
                    </a:cubicBezTo>
                    <a:cubicBezTo>
                      <a:pt x="207416" y="159904"/>
                      <a:pt x="230382" y="137262"/>
                      <a:pt x="230382" y="108870"/>
                    </a:cubicBezTo>
                    <a:cubicBezTo>
                      <a:pt x="230382" y="80838"/>
                      <a:pt x="207416" y="57837"/>
                      <a:pt x="179425" y="57837"/>
                    </a:cubicBezTo>
                    <a:close/>
                    <a:moveTo>
                      <a:pt x="179425" y="49212"/>
                    </a:moveTo>
                    <a:cubicBezTo>
                      <a:pt x="212081" y="49212"/>
                      <a:pt x="239353" y="76166"/>
                      <a:pt x="239353" y="108870"/>
                    </a:cubicBezTo>
                    <a:cubicBezTo>
                      <a:pt x="239353" y="142294"/>
                      <a:pt x="212081" y="168889"/>
                      <a:pt x="179425" y="168889"/>
                    </a:cubicBezTo>
                    <a:cubicBezTo>
                      <a:pt x="173325" y="168889"/>
                      <a:pt x="167224" y="167810"/>
                      <a:pt x="161483" y="166013"/>
                    </a:cubicBezTo>
                    <a:cubicBezTo>
                      <a:pt x="157894" y="172123"/>
                      <a:pt x="153229" y="177155"/>
                      <a:pt x="147846" y="181467"/>
                    </a:cubicBezTo>
                    <a:lnTo>
                      <a:pt x="150358" y="191171"/>
                    </a:lnTo>
                    <a:cubicBezTo>
                      <a:pt x="152511" y="198718"/>
                      <a:pt x="158971" y="205187"/>
                      <a:pt x="166865" y="206265"/>
                    </a:cubicBezTo>
                    <a:lnTo>
                      <a:pt x="197727" y="211656"/>
                    </a:lnTo>
                    <a:cubicBezTo>
                      <a:pt x="217822" y="215250"/>
                      <a:pt x="232535" y="232501"/>
                      <a:pt x="232535" y="252627"/>
                    </a:cubicBezTo>
                    <a:lnTo>
                      <a:pt x="232535" y="284253"/>
                    </a:lnTo>
                    <a:cubicBezTo>
                      <a:pt x="232535" y="286769"/>
                      <a:pt x="230382" y="288566"/>
                      <a:pt x="227870" y="288566"/>
                    </a:cubicBezTo>
                    <a:cubicBezTo>
                      <a:pt x="225717" y="288566"/>
                      <a:pt x="223923" y="286769"/>
                      <a:pt x="223923" y="284253"/>
                    </a:cubicBezTo>
                    <a:lnTo>
                      <a:pt x="223923" y="252627"/>
                    </a:lnTo>
                    <a:cubicBezTo>
                      <a:pt x="223923" y="236813"/>
                      <a:pt x="212081" y="223156"/>
                      <a:pt x="196291" y="220281"/>
                    </a:cubicBezTo>
                    <a:lnTo>
                      <a:pt x="169377" y="215609"/>
                    </a:lnTo>
                    <a:lnTo>
                      <a:pt x="147128" y="248314"/>
                    </a:lnTo>
                    <a:cubicBezTo>
                      <a:pt x="146411" y="249032"/>
                      <a:pt x="145334" y="249751"/>
                      <a:pt x="144258" y="249751"/>
                    </a:cubicBezTo>
                    <a:cubicBezTo>
                      <a:pt x="143899" y="250111"/>
                      <a:pt x="143540" y="250111"/>
                      <a:pt x="143540" y="250111"/>
                    </a:cubicBezTo>
                    <a:cubicBezTo>
                      <a:pt x="142463" y="250111"/>
                      <a:pt x="141387" y="249751"/>
                      <a:pt x="140669" y="249032"/>
                    </a:cubicBezTo>
                    <a:lnTo>
                      <a:pt x="120574" y="231422"/>
                    </a:lnTo>
                    <a:lnTo>
                      <a:pt x="120574" y="284253"/>
                    </a:lnTo>
                    <a:cubicBezTo>
                      <a:pt x="120574" y="286769"/>
                      <a:pt x="118779" y="288566"/>
                      <a:pt x="116267" y="288566"/>
                    </a:cubicBezTo>
                    <a:cubicBezTo>
                      <a:pt x="113755" y="288566"/>
                      <a:pt x="111961" y="286769"/>
                      <a:pt x="111961" y="284253"/>
                    </a:cubicBezTo>
                    <a:lnTo>
                      <a:pt x="111961" y="231422"/>
                    </a:lnTo>
                    <a:lnTo>
                      <a:pt x="91866" y="249032"/>
                    </a:lnTo>
                    <a:cubicBezTo>
                      <a:pt x="91148" y="249751"/>
                      <a:pt x="90071" y="250111"/>
                      <a:pt x="88995" y="250111"/>
                    </a:cubicBezTo>
                    <a:cubicBezTo>
                      <a:pt x="88636" y="250111"/>
                      <a:pt x="88636" y="250111"/>
                      <a:pt x="88277" y="249751"/>
                    </a:cubicBezTo>
                    <a:cubicBezTo>
                      <a:pt x="87200" y="249751"/>
                      <a:pt x="86124" y="249032"/>
                      <a:pt x="85406" y="248314"/>
                    </a:cubicBezTo>
                    <a:lnTo>
                      <a:pt x="63158" y="215609"/>
                    </a:lnTo>
                    <a:lnTo>
                      <a:pt x="36244" y="220281"/>
                    </a:lnTo>
                    <a:cubicBezTo>
                      <a:pt x="20454" y="223156"/>
                      <a:pt x="8612" y="236813"/>
                      <a:pt x="8612" y="252627"/>
                    </a:cubicBezTo>
                    <a:lnTo>
                      <a:pt x="8612" y="284253"/>
                    </a:lnTo>
                    <a:cubicBezTo>
                      <a:pt x="8612" y="286769"/>
                      <a:pt x="6818" y="288566"/>
                      <a:pt x="4306" y="288566"/>
                    </a:cubicBezTo>
                    <a:cubicBezTo>
                      <a:pt x="2153" y="288566"/>
                      <a:pt x="0" y="286769"/>
                      <a:pt x="0" y="284253"/>
                    </a:cubicBezTo>
                    <a:lnTo>
                      <a:pt x="0" y="252627"/>
                    </a:lnTo>
                    <a:cubicBezTo>
                      <a:pt x="0" y="232501"/>
                      <a:pt x="14713" y="215250"/>
                      <a:pt x="34808" y="211656"/>
                    </a:cubicBezTo>
                    <a:lnTo>
                      <a:pt x="65669" y="206265"/>
                    </a:lnTo>
                    <a:cubicBezTo>
                      <a:pt x="73564" y="205187"/>
                      <a:pt x="80023" y="198718"/>
                      <a:pt x="82177" y="191171"/>
                    </a:cubicBezTo>
                    <a:lnTo>
                      <a:pt x="84330" y="181467"/>
                    </a:lnTo>
                    <a:cubicBezTo>
                      <a:pt x="68899" y="168889"/>
                      <a:pt x="58851" y="147685"/>
                      <a:pt x="58851" y="123605"/>
                    </a:cubicBezTo>
                    <a:cubicBezTo>
                      <a:pt x="58851" y="88385"/>
                      <a:pt x="81818" y="64666"/>
                      <a:pt x="116267" y="64666"/>
                    </a:cubicBezTo>
                    <a:cubicBezTo>
                      <a:pt x="123444" y="64666"/>
                      <a:pt x="129904" y="66103"/>
                      <a:pt x="136004" y="67900"/>
                    </a:cubicBezTo>
                    <a:cubicBezTo>
                      <a:pt x="147128" y="56400"/>
                      <a:pt x="162559" y="49212"/>
                      <a:pt x="179425" y="49212"/>
                    </a:cubicBezTo>
                    <a:close/>
                    <a:moveTo>
                      <a:pt x="173029" y="0"/>
                    </a:moveTo>
                    <a:lnTo>
                      <a:pt x="188478" y="0"/>
                    </a:lnTo>
                    <a:cubicBezTo>
                      <a:pt x="194226" y="0"/>
                      <a:pt x="198178" y="4306"/>
                      <a:pt x="198178" y="9329"/>
                    </a:cubicBezTo>
                    <a:lnTo>
                      <a:pt x="198178" y="20094"/>
                    </a:lnTo>
                    <a:cubicBezTo>
                      <a:pt x="202130" y="20811"/>
                      <a:pt x="206442" y="21888"/>
                      <a:pt x="210394" y="23323"/>
                    </a:cubicBezTo>
                    <a:lnTo>
                      <a:pt x="215783" y="13994"/>
                    </a:lnTo>
                    <a:cubicBezTo>
                      <a:pt x="218298" y="9688"/>
                      <a:pt x="224046" y="7894"/>
                      <a:pt x="228717" y="10764"/>
                    </a:cubicBezTo>
                    <a:lnTo>
                      <a:pt x="242369" y="18658"/>
                    </a:lnTo>
                    <a:cubicBezTo>
                      <a:pt x="244525" y="19735"/>
                      <a:pt x="246321" y="21888"/>
                      <a:pt x="247040" y="24399"/>
                    </a:cubicBezTo>
                    <a:cubicBezTo>
                      <a:pt x="247399" y="26911"/>
                      <a:pt x="247399" y="29423"/>
                      <a:pt x="245962" y="31576"/>
                    </a:cubicBezTo>
                    <a:lnTo>
                      <a:pt x="240932" y="40546"/>
                    </a:lnTo>
                    <a:cubicBezTo>
                      <a:pt x="243806" y="43417"/>
                      <a:pt x="246681" y="46287"/>
                      <a:pt x="249195" y="49517"/>
                    </a:cubicBezTo>
                    <a:lnTo>
                      <a:pt x="258537" y="44134"/>
                    </a:lnTo>
                    <a:cubicBezTo>
                      <a:pt x="263207" y="41623"/>
                      <a:pt x="268956" y="43058"/>
                      <a:pt x="271830" y="47723"/>
                    </a:cubicBezTo>
                    <a:lnTo>
                      <a:pt x="279734" y="61358"/>
                    </a:lnTo>
                    <a:cubicBezTo>
                      <a:pt x="282249" y="66022"/>
                      <a:pt x="280812" y="71763"/>
                      <a:pt x="276141" y="74634"/>
                    </a:cubicBezTo>
                    <a:lnTo>
                      <a:pt x="266800" y="80016"/>
                    </a:lnTo>
                    <a:cubicBezTo>
                      <a:pt x="268237" y="83604"/>
                      <a:pt x="269315" y="87551"/>
                      <a:pt x="270393" y="91857"/>
                    </a:cubicBezTo>
                    <a:lnTo>
                      <a:pt x="280812" y="91857"/>
                    </a:lnTo>
                    <a:cubicBezTo>
                      <a:pt x="285842" y="91857"/>
                      <a:pt x="290153" y="96163"/>
                      <a:pt x="290153" y="101187"/>
                    </a:cubicBezTo>
                    <a:lnTo>
                      <a:pt x="290153" y="117333"/>
                    </a:lnTo>
                    <a:cubicBezTo>
                      <a:pt x="290153" y="122357"/>
                      <a:pt x="285842" y="126663"/>
                      <a:pt x="280812" y="126663"/>
                    </a:cubicBezTo>
                    <a:lnTo>
                      <a:pt x="270393" y="126663"/>
                    </a:lnTo>
                    <a:cubicBezTo>
                      <a:pt x="269315" y="130969"/>
                      <a:pt x="268237" y="134916"/>
                      <a:pt x="266800" y="138863"/>
                    </a:cubicBezTo>
                    <a:lnTo>
                      <a:pt x="276141" y="143886"/>
                    </a:lnTo>
                    <a:cubicBezTo>
                      <a:pt x="278297" y="145321"/>
                      <a:pt x="279734" y="147474"/>
                      <a:pt x="280812" y="149986"/>
                    </a:cubicBezTo>
                    <a:cubicBezTo>
                      <a:pt x="281171" y="152498"/>
                      <a:pt x="280812" y="155009"/>
                      <a:pt x="279734" y="157162"/>
                    </a:cubicBezTo>
                    <a:lnTo>
                      <a:pt x="271830" y="170797"/>
                    </a:lnTo>
                    <a:cubicBezTo>
                      <a:pt x="270393" y="172950"/>
                      <a:pt x="268237" y="174386"/>
                      <a:pt x="265722" y="175103"/>
                    </a:cubicBezTo>
                    <a:cubicBezTo>
                      <a:pt x="263207" y="175821"/>
                      <a:pt x="260692" y="175462"/>
                      <a:pt x="258537" y="174386"/>
                    </a:cubicBezTo>
                    <a:lnTo>
                      <a:pt x="249195" y="169003"/>
                    </a:lnTo>
                    <a:cubicBezTo>
                      <a:pt x="246681" y="172233"/>
                      <a:pt x="243806" y="175103"/>
                      <a:pt x="240932" y="177974"/>
                    </a:cubicBezTo>
                    <a:lnTo>
                      <a:pt x="245962" y="186944"/>
                    </a:lnTo>
                    <a:cubicBezTo>
                      <a:pt x="247399" y="189097"/>
                      <a:pt x="247399" y="191609"/>
                      <a:pt x="247040" y="194121"/>
                    </a:cubicBezTo>
                    <a:cubicBezTo>
                      <a:pt x="246321" y="196632"/>
                      <a:pt x="244525" y="198785"/>
                      <a:pt x="242369" y="199862"/>
                    </a:cubicBezTo>
                    <a:lnTo>
                      <a:pt x="228717" y="207756"/>
                    </a:lnTo>
                    <a:cubicBezTo>
                      <a:pt x="227280" y="208832"/>
                      <a:pt x="225483" y="209191"/>
                      <a:pt x="223687" y="209191"/>
                    </a:cubicBezTo>
                    <a:cubicBezTo>
                      <a:pt x="220813" y="209191"/>
                      <a:pt x="217220" y="207397"/>
                      <a:pt x="215783" y="204167"/>
                    </a:cubicBezTo>
                    <a:lnTo>
                      <a:pt x="210394" y="195197"/>
                    </a:lnTo>
                    <a:cubicBezTo>
                      <a:pt x="205364" y="196991"/>
                      <a:pt x="199975" y="198426"/>
                      <a:pt x="194586" y="199144"/>
                    </a:cubicBezTo>
                    <a:cubicBezTo>
                      <a:pt x="192071" y="199503"/>
                      <a:pt x="190274" y="198068"/>
                      <a:pt x="189556" y="195556"/>
                    </a:cubicBezTo>
                    <a:cubicBezTo>
                      <a:pt x="189196" y="193044"/>
                      <a:pt x="190993" y="190891"/>
                      <a:pt x="193148" y="190532"/>
                    </a:cubicBezTo>
                    <a:cubicBezTo>
                      <a:pt x="199256" y="189815"/>
                      <a:pt x="205005" y="188021"/>
                      <a:pt x="210753" y="185868"/>
                    </a:cubicBezTo>
                    <a:cubicBezTo>
                      <a:pt x="212549" y="185150"/>
                      <a:pt x="215064" y="185868"/>
                      <a:pt x="216142" y="187662"/>
                    </a:cubicBezTo>
                    <a:lnTo>
                      <a:pt x="223328" y="199862"/>
                    </a:lnTo>
                    <a:cubicBezTo>
                      <a:pt x="223328" y="200579"/>
                      <a:pt x="223687" y="200579"/>
                      <a:pt x="224405" y="200220"/>
                    </a:cubicBezTo>
                    <a:lnTo>
                      <a:pt x="238058" y="192326"/>
                    </a:lnTo>
                    <a:cubicBezTo>
                      <a:pt x="238417" y="192326"/>
                      <a:pt x="238417" y="191609"/>
                      <a:pt x="238417" y="191250"/>
                    </a:cubicBezTo>
                    <a:lnTo>
                      <a:pt x="231232" y="179050"/>
                    </a:lnTo>
                    <a:cubicBezTo>
                      <a:pt x="230154" y="176897"/>
                      <a:pt x="230513" y="174744"/>
                      <a:pt x="232310" y="173309"/>
                    </a:cubicBezTo>
                    <a:cubicBezTo>
                      <a:pt x="236980" y="169721"/>
                      <a:pt x="241291" y="165415"/>
                      <a:pt x="244884" y="160750"/>
                    </a:cubicBezTo>
                    <a:cubicBezTo>
                      <a:pt x="246321" y="158956"/>
                      <a:pt x="248836" y="158598"/>
                      <a:pt x="250633" y="159674"/>
                    </a:cubicBezTo>
                    <a:lnTo>
                      <a:pt x="262848" y="166492"/>
                    </a:lnTo>
                    <a:cubicBezTo>
                      <a:pt x="263207" y="166850"/>
                      <a:pt x="263926" y="166492"/>
                      <a:pt x="264285" y="166133"/>
                    </a:cubicBezTo>
                    <a:lnTo>
                      <a:pt x="271830" y="152856"/>
                    </a:lnTo>
                    <a:cubicBezTo>
                      <a:pt x="272189" y="152498"/>
                      <a:pt x="271830" y="151780"/>
                      <a:pt x="271830" y="151421"/>
                    </a:cubicBezTo>
                    <a:lnTo>
                      <a:pt x="259255" y="144245"/>
                    </a:lnTo>
                    <a:cubicBezTo>
                      <a:pt x="257459" y="143168"/>
                      <a:pt x="256740" y="141015"/>
                      <a:pt x="257459" y="139221"/>
                    </a:cubicBezTo>
                    <a:cubicBezTo>
                      <a:pt x="259614" y="133480"/>
                      <a:pt x="261052" y="127380"/>
                      <a:pt x="262129" y="121639"/>
                    </a:cubicBezTo>
                    <a:cubicBezTo>
                      <a:pt x="262489" y="119486"/>
                      <a:pt x="264285" y="118051"/>
                      <a:pt x="266441" y="118051"/>
                    </a:cubicBezTo>
                    <a:lnTo>
                      <a:pt x="280812" y="118051"/>
                    </a:lnTo>
                    <a:cubicBezTo>
                      <a:pt x="281171" y="118051"/>
                      <a:pt x="281530" y="117692"/>
                      <a:pt x="281530" y="117333"/>
                    </a:cubicBezTo>
                    <a:lnTo>
                      <a:pt x="281530" y="101187"/>
                    </a:lnTo>
                    <a:cubicBezTo>
                      <a:pt x="281530" y="100828"/>
                      <a:pt x="281171" y="100469"/>
                      <a:pt x="280812" y="100469"/>
                    </a:cubicBezTo>
                    <a:lnTo>
                      <a:pt x="266441" y="100469"/>
                    </a:lnTo>
                    <a:cubicBezTo>
                      <a:pt x="264285" y="100469"/>
                      <a:pt x="262489" y="99034"/>
                      <a:pt x="262129" y="96881"/>
                    </a:cubicBezTo>
                    <a:cubicBezTo>
                      <a:pt x="261052" y="90781"/>
                      <a:pt x="259614" y="85040"/>
                      <a:pt x="257459" y="79299"/>
                    </a:cubicBezTo>
                    <a:cubicBezTo>
                      <a:pt x="256740" y="77505"/>
                      <a:pt x="257459" y="75352"/>
                      <a:pt x="259255" y="73916"/>
                    </a:cubicBezTo>
                    <a:lnTo>
                      <a:pt x="271471" y="67099"/>
                    </a:lnTo>
                    <a:cubicBezTo>
                      <a:pt x="271830" y="66740"/>
                      <a:pt x="272189" y="66381"/>
                      <a:pt x="271830" y="65664"/>
                    </a:cubicBezTo>
                    <a:lnTo>
                      <a:pt x="264285" y="52387"/>
                    </a:lnTo>
                    <a:cubicBezTo>
                      <a:pt x="263926" y="52028"/>
                      <a:pt x="263207" y="51670"/>
                      <a:pt x="262848" y="52028"/>
                    </a:cubicBezTo>
                    <a:lnTo>
                      <a:pt x="250633" y="59205"/>
                    </a:lnTo>
                    <a:cubicBezTo>
                      <a:pt x="248836" y="59922"/>
                      <a:pt x="246321" y="59564"/>
                      <a:pt x="244884" y="57770"/>
                    </a:cubicBezTo>
                    <a:cubicBezTo>
                      <a:pt x="241291" y="53105"/>
                      <a:pt x="236980" y="48799"/>
                      <a:pt x="232310" y="45211"/>
                    </a:cubicBezTo>
                    <a:cubicBezTo>
                      <a:pt x="230513" y="43776"/>
                      <a:pt x="230154" y="41264"/>
                      <a:pt x="231232" y="39470"/>
                    </a:cubicBezTo>
                    <a:lnTo>
                      <a:pt x="238417" y="27270"/>
                    </a:lnTo>
                    <a:cubicBezTo>
                      <a:pt x="238417" y="26911"/>
                      <a:pt x="238417" y="26911"/>
                      <a:pt x="238417" y="26552"/>
                    </a:cubicBezTo>
                    <a:cubicBezTo>
                      <a:pt x="238417" y="26552"/>
                      <a:pt x="238058" y="26552"/>
                      <a:pt x="238058" y="26194"/>
                    </a:cubicBezTo>
                    <a:lnTo>
                      <a:pt x="224405" y="18299"/>
                    </a:lnTo>
                    <a:cubicBezTo>
                      <a:pt x="223687" y="17941"/>
                      <a:pt x="223328" y="17941"/>
                      <a:pt x="223328" y="18658"/>
                    </a:cubicBezTo>
                    <a:lnTo>
                      <a:pt x="216142" y="30858"/>
                    </a:lnTo>
                    <a:cubicBezTo>
                      <a:pt x="215064" y="32652"/>
                      <a:pt x="212549" y="33370"/>
                      <a:pt x="210753" y="32652"/>
                    </a:cubicBezTo>
                    <a:cubicBezTo>
                      <a:pt x="205005" y="30499"/>
                      <a:pt x="199256" y="28705"/>
                      <a:pt x="193148" y="27988"/>
                    </a:cubicBezTo>
                    <a:cubicBezTo>
                      <a:pt x="190993" y="27629"/>
                      <a:pt x="189556" y="25835"/>
                      <a:pt x="189556" y="23682"/>
                    </a:cubicBezTo>
                    <a:lnTo>
                      <a:pt x="189556" y="9329"/>
                    </a:lnTo>
                    <a:cubicBezTo>
                      <a:pt x="189556" y="8970"/>
                      <a:pt x="189196" y="8611"/>
                      <a:pt x="188478" y="8611"/>
                    </a:cubicBezTo>
                    <a:lnTo>
                      <a:pt x="173029" y="8611"/>
                    </a:lnTo>
                    <a:cubicBezTo>
                      <a:pt x="172670" y="8611"/>
                      <a:pt x="172310" y="8970"/>
                      <a:pt x="172310" y="9329"/>
                    </a:cubicBezTo>
                    <a:lnTo>
                      <a:pt x="172310" y="23682"/>
                    </a:lnTo>
                    <a:cubicBezTo>
                      <a:pt x="172310" y="25835"/>
                      <a:pt x="170514" y="27629"/>
                      <a:pt x="168358" y="27988"/>
                    </a:cubicBezTo>
                    <a:cubicBezTo>
                      <a:pt x="162251" y="28705"/>
                      <a:pt x="156502" y="30499"/>
                      <a:pt x="151113" y="32652"/>
                    </a:cubicBezTo>
                    <a:cubicBezTo>
                      <a:pt x="148957" y="33370"/>
                      <a:pt x="146802" y="32652"/>
                      <a:pt x="145724" y="30858"/>
                    </a:cubicBezTo>
                    <a:lnTo>
                      <a:pt x="138538" y="18658"/>
                    </a:lnTo>
                    <a:cubicBezTo>
                      <a:pt x="138179" y="17941"/>
                      <a:pt x="137820" y="17941"/>
                      <a:pt x="137461" y="18299"/>
                    </a:cubicBezTo>
                    <a:lnTo>
                      <a:pt x="123808" y="26194"/>
                    </a:lnTo>
                    <a:cubicBezTo>
                      <a:pt x="123449" y="26552"/>
                      <a:pt x="123449" y="26552"/>
                      <a:pt x="123090" y="26552"/>
                    </a:cubicBezTo>
                    <a:cubicBezTo>
                      <a:pt x="123090" y="26911"/>
                      <a:pt x="123090" y="26911"/>
                      <a:pt x="123449" y="27270"/>
                    </a:cubicBezTo>
                    <a:lnTo>
                      <a:pt x="130275" y="39470"/>
                    </a:lnTo>
                    <a:cubicBezTo>
                      <a:pt x="131353" y="41264"/>
                      <a:pt x="130994" y="43776"/>
                      <a:pt x="129197" y="45211"/>
                    </a:cubicBezTo>
                    <a:cubicBezTo>
                      <a:pt x="124527" y="48799"/>
                      <a:pt x="120575" y="53105"/>
                      <a:pt x="116623" y="57770"/>
                    </a:cubicBezTo>
                    <a:cubicBezTo>
                      <a:pt x="115545" y="59564"/>
                      <a:pt x="113030" y="59922"/>
                      <a:pt x="110874" y="59205"/>
                    </a:cubicBezTo>
                    <a:lnTo>
                      <a:pt x="98659" y="52028"/>
                    </a:lnTo>
                    <a:cubicBezTo>
                      <a:pt x="98300" y="51670"/>
                      <a:pt x="97940" y="52028"/>
                      <a:pt x="97581" y="52387"/>
                    </a:cubicBezTo>
                    <a:lnTo>
                      <a:pt x="94707" y="57411"/>
                    </a:lnTo>
                    <a:cubicBezTo>
                      <a:pt x="93270" y="59205"/>
                      <a:pt x="90755" y="59922"/>
                      <a:pt x="88599" y="58846"/>
                    </a:cubicBezTo>
                    <a:cubicBezTo>
                      <a:pt x="86803" y="57411"/>
                      <a:pt x="85725" y="54899"/>
                      <a:pt x="87162" y="52746"/>
                    </a:cubicBezTo>
                    <a:lnTo>
                      <a:pt x="90036" y="47723"/>
                    </a:lnTo>
                    <a:cubicBezTo>
                      <a:pt x="92551" y="43058"/>
                      <a:pt x="98659" y="41623"/>
                      <a:pt x="103329" y="44134"/>
                    </a:cubicBezTo>
                    <a:lnTo>
                      <a:pt x="112311" y="49517"/>
                    </a:lnTo>
                    <a:cubicBezTo>
                      <a:pt x="114826" y="46287"/>
                      <a:pt x="118060" y="43417"/>
                      <a:pt x="120934" y="40546"/>
                    </a:cubicBezTo>
                    <a:lnTo>
                      <a:pt x="115904" y="31576"/>
                    </a:lnTo>
                    <a:cubicBezTo>
                      <a:pt x="114467" y="29423"/>
                      <a:pt x="114108" y="26911"/>
                      <a:pt x="114826" y="24399"/>
                    </a:cubicBezTo>
                    <a:cubicBezTo>
                      <a:pt x="115545" y="21888"/>
                      <a:pt x="116982" y="19735"/>
                      <a:pt x="119497" y="18658"/>
                    </a:cubicBezTo>
                    <a:lnTo>
                      <a:pt x="132790" y="10764"/>
                    </a:lnTo>
                    <a:cubicBezTo>
                      <a:pt x="137461" y="7894"/>
                      <a:pt x="143568" y="9688"/>
                      <a:pt x="146083" y="13994"/>
                    </a:cubicBezTo>
                    <a:lnTo>
                      <a:pt x="151113" y="23323"/>
                    </a:lnTo>
                    <a:cubicBezTo>
                      <a:pt x="155424" y="21888"/>
                      <a:pt x="159376" y="20811"/>
                      <a:pt x="163328" y="20094"/>
                    </a:cubicBezTo>
                    <a:lnTo>
                      <a:pt x="163328" y="9329"/>
                    </a:lnTo>
                    <a:cubicBezTo>
                      <a:pt x="163328" y="4306"/>
                      <a:pt x="167640" y="0"/>
                      <a:pt x="173029" y="0"/>
                    </a:cubicBezTo>
                    <a:close/>
                  </a:path>
                </a:pathLst>
              </a:custGeom>
              <a:solidFill>
                <a:srgbClr val="002060"/>
              </a:solidFill>
              <a:ln>
                <a:noFill/>
              </a:ln>
              <a:effectLst/>
            </p:spPr>
            <p:txBody>
              <a:bodyPr anchor="ctr"/>
              <a:lstStyle/>
              <a:p>
                <a:endParaRPr lang="en-US" sz="2307"/>
              </a:p>
            </p:txBody>
          </p:sp>
        </p:grpSp>
        <p:sp>
          <p:nvSpPr>
            <p:cNvPr id="74" name="Rectangle 73">
              <a:extLst>
                <a:ext uri="{FF2B5EF4-FFF2-40B4-BE49-F238E27FC236}">
                  <a16:creationId xmlns:a16="http://schemas.microsoft.com/office/drawing/2014/main" id="{25CE260D-1661-184F-9FCD-32930A4E40D9}"/>
                </a:ext>
              </a:extLst>
            </p:cNvPr>
            <p:cNvSpPr/>
            <p:nvPr/>
          </p:nvSpPr>
          <p:spPr>
            <a:xfrm>
              <a:off x="2855147" y="3126221"/>
              <a:ext cx="1572680" cy="467512"/>
            </a:xfrm>
            <a:prstGeom prst="rect">
              <a:avLst/>
            </a:prstGeom>
          </p:spPr>
          <p:txBody>
            <a:bodyPr wrap="square">
              <a:spAutoFit/>
            </a:bodyPr>
            <a:lstStyle/>
            <a:p>
              <a:pPr algn="ctr"/>
              <a:r>
                <a:rPr lang="en-US" sz="1153" b="1" dirty="0">
                  <a:solidFill>
                    <a:schemeClr val="bg1"/>
                  </a:solidFill>
                </a:rPr>
                <a:t>Birth Right Automation</a:t>
              </a:r>
            </a:p>
          </p:txBody>
        </p:sp>
      </p:grpSp>
      <p:grpSp>
        <p:nvGrpSpPr>
          <p:cNvPr id="77" name="Group 76">
            <a:extLst>
              <a:ext uri="{FF2B5EF4-FFF2-40B4-BE49-F238E27FC236}">
                <a16:creationId xmlns:a16="http://schemas.microsoft.com/office/drawing/2014/main" id="{893E0850-023B-7D41-989C-BF9951C2099D}"/>
              </a:ext>
            </a:extLst>
          </p:cNvPr>
          <p:cNvGrpSpPr/>
          <p:nvPr/>
        </p:nvGrpSpPr>
        <p:grpSpPr>
          <a:xfrm>
            <a:off x="3516855" y="1143524"/>
            <a:ext cx="1932155" cy="1763439"/>
            <a:chOff x="3410137" y="1055338"/>
            <a:chExt cx="2009809" cy="1834312"/>
          </a:xfrm>
        </p:grpSpPr>
        <p:sp>
          <p:nvSpPr>
            <p:cNvPr id="78" name="Freeform 77">
              <a:extLst>
                <a:ext uri="{FF2B5EF4-FFF2-40B4-BE49-F238E27FC236}">
                  <a16:creationId xmlns:a16="http://schemas.microsoft.com/office/drawing/2014/main" id="{048FAE46-71B9-6548-88F1-1ACB21BC342A}"/>
                </a:ext>
              </a:extLst>
            </p:cNvPr>
            <p:cNvSpPr/>
            <p:nvPr/>
          </p:nvSpPr>
          <p:spPr>
            <a:xfrm rot="2632151">
              <a:off x="3411089" y="1055338"/>
              <a:ext cx="2008857" cy="1834312"/>
            </a:xfrm>
            <a:custGeom>
              <a:avLst/>
              <a:gdLst>
                <a:gd name="connsiteX0" fmla="*/ 1180319 w 3378706"/>
                <a:gd name="connsiteY0" fmla="*/ 0 h 3297346"/>
                <a:gd name="connsiteX1" fmla="*/ 3377856 w 3378706"/>
                <a:gd name="connsiteY1" fmla="*/ 908750 h 3297346"/>
                <a:gd name="connsiteX2" fmla="*/ 3338466 w 3378706"/>
                <a:gd name="connsiteY2" fmla="*/ 1019714 h 3297346"/>
                <a:gd name="connsiteX3" fmla="*/ 3339209 w 3378706"/>
                <a:gd name="connsiteY3" fmla="*/ 2281301 h 3297346"/>
                <a:gd name="connsiteX4" fmla="*/ 3378706 w 3378706"/>
                <a:gd name="connsiteY4" fmla="*/ 2390819 h 3297346"/>
                <a:gd name="connsiteX5" fmla="*/ 1175502 w 3378706"/>
                <a:gd name="connsiteY5" fmla="*/ 3297346 h 3297346"/>
                <a:gd name="connsiteX6" fmla="*/ 0 w 3378706"/>
                <a:gd name="connsiteY6" fmla="*/ 1652044 h 3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8706" h="3297346">
                  <a:moveTo>
                    <a:pt x="1180319" y="0"/>
                  </a:moveTo>
                  <a:lnTo>
                    <a:pt x="3377856" y="908750"/>
                  </a:lnTo>
                  <a:lnTo>
                    <a:pt x="3338466" y="1019714"/>
                  </a:lnTo>
                  <a:cubicBezTo>
                    <a:pt x="3217337" y="1420667"/>
                    <a:pt x="3210534" y="1858407"/>
                    <a:pt x="3339209" y="2281301"/>
                  </a:cubicBezTo>
                  <a:lnTo>
                    <a:pt x="3378706" y="2390819"/>
                  </a:lnTo>
                  <a:lnTo>
                    <a:pt x="1175502" y="3297346"/>
                  </a:lnTo>
                  <a:lnTo>
                    <a:pt x="0" y="1652044"/>
                  </a:lnTo>
                  <a:close/>
                </a:path>
              </a:pathLst>
            </a:cu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7"/>
            </a:p>
          </p:txBody>
        </p:sp>
        <p:grpSp>
          <p:nvGrpSpPr>
            <p:cNvPr id="79" name="Group 78">
              <a:extLst>
                <a:ext uri="{FF2B5EF4-FFF2-40B4-BE49-F238E27FC236}">
                  <a16:creationId xmlns:a16="http://schemas.microsoft.com/office/drawing/2014/main" id="{D87D6F88-2DC2-6644-AC62-2CFE2707EC8D}"/>
                </a:ext>
              </a:extLst>
            </p:cNvPr>
            <p:cNvGrpSpPr/>
            <p:nvPr/>
          </p:nvGrpSpPr>
          <p:grpSpPr>
            <a:xfrm>
              <a:off x="4596474" y="2102457"/>
              <a:ext cx="762671" cy="695091"/>
              <a:chOff x="10977611" y="113627"/>
              <a:chExt cx="841453" cy="841248"/>
            </a:xfrm>
          </p:grpSpPr>
          <p:sp>
            <p:nvSpPr>
              <p:cNvPr id="81" name="Oval 80">
                <a:extLst>
                  <a:ext uri="{FF2B5EF4-FFF2-40B4-BE49-F238E27FC236}">
                    <a16:creationId xmlns:a16="http://schemas.microsoft.com/office/drawing/2014/main" id="{46A0ADF0-CB8A-5C4B-ACC8-88E71B9FFCE9}"/>
                  </a:ext>
                </a:extLst>
              </p:cNvPr>
              <p:cNvSpPr/>
              <p:nvPr/>
            </p:nvSpPr>
            <p:spPr bwMode="auto">
              <a:xfrm>
                <a:off x="10977611" y="113627"/>
                <a:ext cx="841453" cy="841248"/>
              </a:xfrm>
              <a:prstGeom prst="ellipse">
                <a:avLst/>
              </a:prstGeom>
              <a:solidFill>
                <a:schemeClr val="bg1"/>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dirty="0">
                  <a:ea typeface="+mj-ea"/>
                </a:endParaRPr>
              </a:p>
            </p:txBody>
          </p:sp>
          <p:sp>
            <p:nvSpPr>
              <p:cNvPr id="82" name="Freeform 1021">
                <a:extLst>
                  <a:ext uri="{FF2B5EF4-FFF2-40B4-BE49-F238E27FC236}">
                    <a16:creationId xmlns:a16="http://schemas.microsoft.com/office/drawing/2014/main" id="{9B1BD7D5-F031-A245-A51B-1AC37FBDBB19}"/>
                  </a:ext>
                </a:extLst>
              </p:cNvPr>
              <p:cNvSpPr>
                <a:spLocks noChangeAspect="1" noChangeArrowheads="1"/>
              </p:cNvSpPr>
              <p:nvPr/>
            </p:nvSpPr>
            <p:spPr bwMode="auto">
              <a:xfrm>
                <a:off x="11142125" y="255185"/>
                <a:ext cx="557791" cy="557791"/>
              </a:xfrm>
              <a:custGeom>
                <a:avLst/>
                <a:gdLst>
                  <a:gd name="T0" fmla="*/ 3188128 w 290150"/>
                  <a:gd name="T1" fmla="*/ 5600190 h 290152"/>
                  <a:gd name="T2" fmla="*/ 4673450 w 290150"/>
                  <a:gd name="T3" fmla="*/ 4803658 h 290152"/>
                  <a:gd name="T4" fmla="*/ 5606568 w 290150"/>
                  <a:gd name="T5" fmla="*/ 5600284 h 290152"/>
                  <a:gd name="T6" fmla="*/ 5664455 w 290150"/>
                  <a:gd name="T7" fmla="*/ 4817994 h 290152"/>
                  <a:gd name="T8" fmla="*/ 4521560 w 290150"/>
                  <a:gd name="T9" fmla="*/ 5779671 h 290152"/>
                  <a:gd name="T10" fmla="*/ 4673450 w 290150"/>
                  <a:gd name="T11" fmla="*/ 4803658 h 290152"/>
                  <a:gd name="T12" fmla="*/ 170492 w 290150"/>
                  <a:gd name="T13" fmla="*/ 5600284 h 290152"/>
                  <a:gd name="T14" fmla="*/ 1086753 w 290150"/>
                  <a:gd name="T15" fmla="*/ 4803658 h 290152"/>
                  <a:gd name="T16" fmla="*/ 1235940 w 290150"/>
                  <a:gd name="T17" fmla="*/ 5779671 h 290152"/>
                  <a:gd name="T18" fmla="*/ 120794 w 290150"/>
                  <a:gd name="T19" fmla="*/ 4817994 h 290152"/>
                  <a:gd name="T20" fmla="*/ 3712388 w 290150"/>
                  <a:gd name="T21" fmla="*/ 5076035 h 290152"/>
                  <a:gd name="T22" fmla="*/ 4884003 w 290150"/>
                  <a:gd name="T23" fmla="*/ 4458725 h 290152"/>
                  <a:gd name="T24" fmla="*/ 656933 w 290150"/>
                  <a:gd name="T25" fmla="*/ 4251098 h 290152"/>
                  <a:gd name="T26" fmla="*/ 656933 w 290150"/>
                  <a:gd name="T27" fmla="*/ 4251098 h 290152"/>
                  <a:gd name="T28" fmla="*/ 4712138 w 290150"/>
                  <a:gd name="T29" fmla="*/ 4458725 h 290152"/>
                  <a:gd name="T30" fmla="*/ 656933 w 290150"/>
                  <a:gd name="T31" fmla="*/ 4831047 h 290152"/>
                  <a:gd name="T32" fmla="*/ 2627966 w 290150"/>
                  <a:gd name="T33" fmla="*/ 4551888 h 290152"/>
                  <a:gd name="T34" fmla="*/ 3496953 w 290150"/>
                  <a:gd name="T35" fmla="*/ 3266610 h 290152"/>
                  <a:gd name="T36" fmla="*/ 3676486 w 290150"/>
                  <a:gd name="T37" fmla="*/ 3438934 h 290152"/>
                  <a:gd name="T38" fmla="*/ 2276082 w 290150"/>
                  <a:gd name="T39" fmla="*/ 3618439 h 290152"/>
                  <a:gd name="T40" fmla="*/ 358452 w 290150"/>
                  <a:gd name="T41" fmla="*/ 1992179 h 290152"/>
                  <a:gd name="T42" fmla="*/ 407650 w 290150"/>
                  <a:gd name="T43" fmla="*/ 3938409 h 290152"/>
                  <a:gd name="T44" fmla="*/ 0 w 290150"/>
                  <a:gd name="T45" fmla="*/ 2358434 h 290152"/>
                  <a:gd name="T46" fmla="*/ 5584716 w 290150"/>
                  <a:gd name="T47" fmla="*/ 3482528 h 290152"/>
                  <a:gd name="T48" fmla="*/ 5413671 w 290150"/>
                  <a:gd name="T49" fmla="*/ 3425396 h 290152"/>
                  <a:gd name="T50" fmla="*/ 4033650 w 290150"/>
                  <a:gd name="T51" fmla="*/ 2706573 h 290152"/>
                  <a:gd name="T52" fmla="*/ 2869250 w 290150"/>
                  <a:gd name="T53" fmla="*/ 1887289 h 290152"/>
                  <a:gd name="T54" fmla="*/ 1342500 w 290150"/>
                  <a:gd name="T55" fmla="*/ 2886056 h 290152"/>
                  <a:gd name="T56" fmla="*/ 2455632 w 290150"/>
                  <a:gd name="T57" fmla="*/ 3790770 h 290152"/>
                  <a:gd name="T58" fmla="*/ 2627966 w 290150"/>
                  <a:gd name="T59" fmla="*/ 3438934 h 290152"/>
                  <a:gd name="T60" fmla="*/ 3496953 w 290150"/>
                  <a:gd name="T61" fmla="*/ 3094283 h 290152"/>
                  <a:gd name="T62" fmla="*/ 3324597 w 290150"/>
                  <a:gd name="T63" fmla="*/ 4551888 h 290152"/>
                  <a:gd name="T64" fmla="*/ 2886517 w 290150"/>
                  <a:gd name="T65" fmla="*/ 1342345 h 290152"/>
                  <a:gd name="T66" fmla="*/ 3891920 w 290150"/>
                  <a:gd name="T67" fmla="*/ 4659568 h 290152"/>
                  <a:gd name="T68" fmla="*/ 3626217 w 290150"/>
                  <a:gd name="T69" fmla="*/ 5341711 h 290152"/>
                  <a:gd name="T70" fmla="*/ 2168387 w 290150"/>
                  <a:gd name="T71" fmla="*/ 5248343 h 290152"/>
                  <a:gd name="T72" fmla="*/ 1672844 w 290150"/>
                  <a:gd name="T73" fmla="*/ 4099514 h 290152"/>
                  <a:gd name="T74" fmla="*/ 4687919 w 290150"/>
                  <a:gd name="T75" fmla="*/ 846406 h 290152"/>
                  <a:gd name="T76" fmla="*/ 5606568 w 290150"/>
                  <a:gd name="T77" fmla="*/ 1068901 h 290152"/>
                  <a:gd name="T78" fmla="*/ 5780143 w 290150"/>
                  <a:gd name="T79" fmla="*/ 1068901 h 290152"/>
                  <a:gd name="T80" fmla="*/ 4427496 w 290150"/>
                  <a:gd name="T81" fmla="*/ 1614326 h 290152"/>
                  <a:gd name="T82" fmla="*/ 234421 w 290150"/>
                  <a:gd name="T83" fmla="*/ 731589 h 290152"/>
                  <a:gd name="T84" fmla="*/ 1150669 w 290150"/>
                  <a:gd name="T85" fmla="*/ 1528175 h 290152"/>
                  <a:gd name="T86" fmla="*/ 1207501 w 290150"/>
                  <a:gd name="T87" fmla="*/ 738710 h 290152"/>
                  <a:gd name="T88" fmla="*/ 85182 w 290150"/>
                  <a:gd name="T89" fmla="*/ 1700428 h 290152"/>
                  <a:gd name="T90" fmla="*/ 234421 w 290150"/>
                  <a:gd name="T91" fmla="*/ 731589 h 290152"/>
                  <a:gd name="T92" fmla="*/ 5292129 w 290150"/>
                  <a:gd name="T93" fmla="*/ 375922 h 290152"/>
                  <a:gd name="T94" fmla="*/ 656933 w 290150"/>
                  <a:gd name="T95" fmla="*/ 581602 h 290152"/>
                  <a:gd name="T96" fmla="*/ 3926538 w 290150"/>
                  <a:gd name="T97" fmla="*/ 326513 h 290152"/>
                  <a:gd name="T98" fmla="*/ 3854515 w 290150"/>
                  <a:gd name="T99" fmla="*/ 475648 h 290152"/>
                  <a:gd name="T100" fmla="*/ 1441946 w 290150"/>
                  <a:gd name="T101" fmla="*/ 525343 h 290152"/>
                  <a:gd name="T102" fmla="*/ 5091659 w 290150"/>
                  <a:gd name="T103" fmla="*/ 751839 h 290152"/>
                  <a:gd name="T104" fmla="*/ 1036431 w 290150"/>
                  <a:gd name="T105" fmla="*/ 375922 h 2901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0150" h="290152">
                    <a:moveTo>
                      <a:pt x="117499" y="263478"/>
                    </a:moveTo>
                    <a:lnTo>
                      <a:pt x="117499" y="268164"/>
                    </a:lnTo>
                    <a:cubicBezTo>
                      <a:pt x="117499" y="275373"/>
                      <a:pt x="123627" y="281140"/>
                      <a:pt x="130837" y="281140"/>
                    </a:cubicBezTo>
                    <a:lnTo>
                      <a:pt x="160037" y="281140"/>
                    </a:lnTo>
                    <a:cubicBezTo>
                      <a:pt x="167247" y="281140"/>
                      <a:pt x="173015" y="275373"/>
                      <a:pt x="173015" y="268164"/>
                    </a:cubicBezTo>
                    <a:lnTo>
                      <a:pt x="173015" y="263478"/>
                    </a:lnTo>
                    <a:lnTo>
                      <a:pt x="117499" y="263478"/>
                    </a:lnTo>
                    <a:close/>
                    <a:moveTo>
                      <a:pt x="234596" y="241153"/>
                    </a:moveTo>
                    <a:cubicBezTo>
                      <a:pt x="236774" y="242955"/>
                      <a:pt x="236774" y="245477"/>
                      <a:pt x="235322" y="247278"/>
                    </a:cubicBezTo>
                    <a:cubicBezTo>
                      <a:pt x="232417" y="250521"/>
                      <a:pt x="231328" y="254124"/>
                      <a:pt x="231328" y="258447"/>
                    </a:cubicBezTo>
                    <a:lnTo>
                      <a:pt x="231328" y="281145"/>
                    </a:lnTo>
                    <a:lnTo>
                      <a:pt x="281436" y="281145"/>
                    </a:lnTo>
                    <a:lnTo>
                      <a:pt x="281436" y="258447"/>
                    </a:lnTo>
                    <a:cubicBezTo>
                      <a:pt x="281436" y="254124"/>
                      <a:pt x="279983" y="250521"/>
                      <a:pt x="277442" y="247278"/>
                    </a:cubicBezTo>
                    <a:cubicBezTo>
                      <a:pt x="275626" y="245477"/>
                      <a:pt x="275989" y="242955"/>
                      <a:pt x="278168" y="241153"/>
                    </a:cubicBezTo>
                    <a:cubicBezTo>
                      <a:pt x="279983" y="239712"/>
                      <a:pt x="282525" y="239712"/>
                      <a:pt x="284341" y="241874"/>
                    </a:cubicBezTo>
                    <a:cubicBezTo>
                      <a:pt x="287972" y="246558"/>
                      <a:pt x="290150" y="252322"/>
                      <a:pt x="290150" y="258447"/>
                    </a:cubicBezTo>
                    <a:lnTo>
                      <a:pt x="290150" y="285829"/>
                    </a:lnTo>
                    <a:cubicBezTo>
                      <a:pt x="290150" y="287990"/>
                      <a:pt x="288335" y="290152"/>
                      <a:pt x="285793" y="290152"/>
                    </a:cubicBezTo>
                    <a:lnTo>
                      <a:pt x="226971" y="290152"/>
                    </a:lnTo>
                    <a:cubicBezTo>
                      <a:pt x="224429" y="290152"/>
                      <a:pt x="222250" y="287990"/>
                      <a:pt x="222250" y="285829"/>
                    </a:cubicBezTo>
                    <a:lnTo>
                      <a:pt x="222250" y="258447"/>
                    </a:lnTo>
                    <a:cubicBezTo>
                      <a:pt x="222250" y="252322"/>
                      <a:pt x="224429" y="246558"/>
                      <a:pt x="228423" y="241874"/>
                    </a:cubicBezTo>
                    <a:cubicBezTo>
                      <a:pt x="229875" y="239712"/>
                      <a:pt x="232780" y="239712"/>
                      <a:pt x="234596" y="241153"/>
                    </a:cubicBezTo>
                    <a:close/>
                    <a:moveTo>
                      <a:pt x="11766" y="241153"/>
                    </a:moveTo>
                    <a:cubicBezTo>
                      <a:pt x="13905" y="242955"/>
                      <a:pt x="14262" y="245477"/>
                      <a:pt x="12479" y="247278"/>
                    </a:cubicBezTo>
                    <a:cubicBezTo>
                      <a:pt x="9983" y="250521"/>
                      <a:pt x="8557" y="254124"/>
                      <a:pt x="8557" y="258447"/>
                    </a:cubicBezTo>
                    <a:lnTo>
                      <a:pt x="8557" y="281145"/>
                    </a:lnTo>
                    <a:lnTo>
                      <a:pt x="57761" y="281145"/>
                    </a:lnTo>
                    <a:lnTo>
                      <a:pt x="57761" y="258447"/>
                    </a:lnTo>
                    <a:cubicBezTo>
                      <a:pt x="57761" y="254124"/>
                      <a:pt x="56335" y="250521"/>
                      <a:pt x="53839" y="247278"/>
                    </a:cubicBezTo>
                    <a:cubicBezTo>
                      <a:pt x="52413" y="245477"/>
                      <a:pt x="52413" y="242955"/>
                      <a:pt x="54552" y="241153"/>
                    </a:cubicBezTo>
                    <a:cubicBezTo>
                      <a:pt x="56335" y="239712"/>
                      <a:pt x="59188" y="239712"/>
                      <a:pt x="60614" y="241874"/>
                    </a:cubicBezTo>
                    <a:cubicBezTo>
                      <a:pt x="64179" y="246558"/>
                      <a:pt x="66319" y="252322"/>
                      <a:pt x="66319" y="258447"/>
                    </a:cubicBezTo>
                    <a:lnTo>
                      <a:pt x="66319" y="285829"/>
                    </a:lnTo>
                    <a:cubicBezTo>
                      <a:pt x="66319" y="287990"/>
                      <a:pt x="64536" y="290152"/>
                      <a:pt x="62040" y="290152"/>
                    </a:cubicBezTo>
                    <a:lnTo>
                      <a:pt x="4278" y="290152"/>
                    </a:lnTo>
                    <a:cubicBezTo>
                      <a:pt x="1783" y="290152"/>
                      <a:pt x="0" y="287990"/>
                      <a:pt x="0" y="285829"/>
                    </a:cubicBezTo>
                    <a:lnTo>
                      <a:pt x="0" y="258447"/>
                    </a:lnTo>
                    <a:cubicBezTo>
                      <a:pt x="0" y="252322"/>
                      <a:pt x="2139" y="246558"/>
                      <a:pt x="6061" y="241874"/>
                    </a:cubicBezTo>
                    <a:cubicBezTo>
                      <a:pt x="7487" y="239712"/>
                      <a:pt x="9983" y="239712"/>
                      <a:pt x="11766" y="241153"/>
                    </a:cubicBezTo>
                    <a:close/>
                    <a:moveTo>
                      <a:pt x="104160" y="237525"/>
                    </a:moveTo>
                    <a:lnTo>
                      <a:pt x="104160" y="254827"/>
                    </a:lnTo>
                    <a:lnTo>
                      <a:pt x="186353" y="254827"/>
                    </a:lnTo>
                    <a:lnTo>
                      <a:pt x="186353" y="237525"/>
                    </a:lnTo>
                    <a:lnTo>
                      <a:pt x="104160" y="237525"/>
                    </a:lnTo>
                    <a:close/>
                    <a:moveTo>
                      <a:pt x="255588" y="213414"/>
                    </a:moveTo>
                    <a:cubicBezTo>
                      <a:pt x="249837" y="213414"/>
                      <a:pt x="245165" y="218086"/>
                      <a:pt x="245165" y="223837"/>
                    </a:cubicBezTo>
                    <a:cubicBezTo>
                      <a:pt x="245165" y="229229"/>
                      <a:pt x="249837" y="233901"/>
                      <a:pt x="255588" y="233901"/>
                    </a:cubicBezTo>
                    <a:cubicBezTo>
                      <a:pt x="260980" y="233901"/>
                      <a:pt x="265652" y="229229"/>
                      <a:pt x="265652" y="223837"/>
                    </a:cubicBezTo>
                    <a:cubicBezTo>
                      <a:pt x="265652" y="218086"/>
                      <a:pt x="260980" y="213414"/>
                      <a:pt x="255588" y="213414"/>
                    </a:cubicBezTo>
                    <a:close/>
                    <a:moveTo>
                      <a:pt x="32978" y="213414"/>
                    </a:moveTo>
                    <a:cubicBezTo>
                      <a:pt x="27587" y="213414"/>
                      <a:pt x="22914" y="218086"/>
                      <a:pt x="22914" y="223837"/>
                    </a:cubicBezTo>
                    <a:cubicBezTo>
                      <a:pt x="22914" y="229229"/>
                      <a:pt x="27587" y="233901"/>
                      <a:pt x="32978" y="233901"/>
                    </a:cubicBezTo>
                    <a:cubicBezTo>
                      <a:pt x="38729" y="233901"/>
                      <a:pt x="43402" y="229229"/>
                      <a:pt x="43402" y="223837"/>
                    </a:cubicBezTo>
                    <a:cubicBezTo>
                      <a:pt x="43402" y="218086"/>
                      <a:pt x="38729" y="213414"/>
                      <a:pt x="32978" y="213414"/>
                    </a:cubicBezTo>
                    <a:close/>
                    <a:moveTo>
                      <a:pt x="255588" y="204787"/>
                    </a:moveTo>
                    <a:cubicBezTo>
                      <a:pt x="266012" y="204787"/>
                      <a:pt x="274279" y="213414"/>
                      <a:pt x="274279" y="223837"/>
                    </a:cubicBezTo>
                    <a:cubicBezTo>
                      <a:pt x="274279" y="234261"/>
                      <a:pt x="266012" y="242528"/>
                      <a:pt x="255588" y="242528"/>
                    </a:cubicBezTo>
                    <a:cubicBezTo>
                      <a:pt x="245165" y="242528"/>
                      <a:pt x="236538" y="234261"/>
                      <a:pt x="236538" y="223837"/>
                    </a:cubicBezTo>
                    <a:cubicBezTo>
                      <a:pt x="236538" y="213414"/>
                      <a:pt x="245165" y="204787"/>
                      <a:pt x="255588" y="204787"/>
                    </a:cubicBezTo>
                    <a:close/>
                    <a:moveTo>
                      <a:pt x="32978" y="204787"/>
                    </a:moveTo>
                    <a:cubicBezTo>
                      <a:pt x="43402" y="204787"/>
                      <a:pt x="52028" y="213414"/>
                      <a:pt x="52028" y="223837"/>
                    </a:cubicBezTo>
                    <a:cubicBezTo>
                      <a:pt x="52028" y="234261"/>
                      <a:pt x="43402" y="242528"/>
                      <a:pt x="32978" y="242528"/>
                    </a:cubicBezTo>
                    <a:cubicBezTo>
                      <a:pt x="22555" y="242528"/>
                      <a:pt x="14288" y="234261"/>
                      <a:pt x="14288" y="223837"/>
                    </a:cubicBezTo>
                    <a:cubicBezTo>
                      <a:pt x="14288" y="213414"/>
                      <a:pt x="22555" y="204787"/>
                      <a:pt x="32978" y="204787"/>
                    </a:cubicBezTo>
                    <a:close/>
                    <a:moveTo>
                      <a:pt x="131918" y="190305"/>
                    </a:moveTo>
                    <a:lnTo>
                      <a:pt x="131918" y="228513"/>
                    </a:lnTo>
                    <a:lnTo>
                      <a:pt x="158235" y="228513"/>
                    </a:lnTo>
                    <a:lnTo>
                      <a:pt x="158235" y="190305"/>
                    </a:lnTo>
                    <a:lnTo>
                      <a:pt x="131918" y="190305"/>
                    </a:lnTo>
                    <a:close/>
                    <a:moveTo>
                      <a:pt x="175538" y="163991"/>
                    </a:moveTo>
                    <a:cubicBezTo>
                      <a:pt x="171212" y="163991"/>
                      <a:pt x="166886" y="168317"/>
                      <a:pt x="166886" y="172642"/>
                    </a:cubicBezTo>
                    <a:lnTo>
                      <a:pt x="166886" y="181654"/>
                    </a:lnTo>
                    <a:lnTo>
                      <a:pt x="175538" y="181654"/>
                    </a:lnTo>
                    <a:cubicBezTo>
                      <a:pt x="180585" y="181654"/>
                      <a:pt x="184551" y="177689"/>
                      <a:pt x="184551" y="172642"/>
                    </a:cubicBezTo>
                    <a:cubicBezTo>
                      <a:pt x="184551" y="168317"/>
                      <a:pt x="180585" y="163991"/>
                      <a:pt x="175538" y="163991"/>
                    </a:cubicBezTo>
                    <a:close/>
                    <a:moveTo>
                      <a:pt x="114254" y="163991"/>
                    </a:moveTo>
                    <a:cubicBezTo>
                      <a:pt x="109568" y="163991"/>
                      <a:pt x="105602" y="168317"/>
                      <a:pt x="105602" y="172642"/>
                    </a:cubicBezTo>
                    <a:cubicBezTo>
                      <a:pt x="105602" y="177689"/>
                      <a:pt x="109568" y="181654"/>
                      <a:pt x="114254" y="181654"/>
                    </a:cubicBezTo>
                    <a:lnTo>
                      <a:pt x="123267" y="181654"/>
                    </a:lnTo>
                    <a:lnTo>
                      <a:pt x="123267" y="172642"/>
                    </a:lnTo>
                    <a:cubicBezTo>
                      <a:pt x="123267" y="168317"/>
                      <a:pt x="119301" y="163991"/>
                      <a:pt x="114254" y="163991"/>
                    </a:cubicBezTo>
                    <a:close/>
                    <a:moveTo>
                      <a:pt x="17991" y="100012"/>
                    </a:moveTo>
                    <a:lnTo>
                      <a:pt x="25047" y="125249"/>
                    </a:lnTo>
                    <a:lnTo>
                      <a:pt x="16580" y="123086"/>
                    </a:lnTo>
                    <a:cubicBezTo>
                      <a:pt x="12700" y="146160"/>
                      <a:pt x="14816" y="169955"/>
                      <a:pt x="22930" y="191948"/>
                    </a:cubicBezTo>
                    <a:cubicBezTo>
                      <a:pt x="23636" y="194471"/>
                      <a:pt x="22578" y="196995"/>
                      <a:pt x="20461" y="197716"/>
                    </a:cubicBezTo>
                    <a:cubicBezTo>
                      <a:pt x="19755" y="198077"/>
                      <a:pt x="19403" y="198077"/>
                      <a:pt x="18697" y="198077"/>
                    </a:cubicBezTo>
                    <a:cubicBezTo>
                      <a:pt x="17286" y="198077"/>
                      <a:pt x="15522" y="196995"/>
                      <a:pt x="14816" y="195192"/>
                    </a:cubicBezTo>
                    <a:cubicBezTo>
                      <a:pt x="5997" y="171397"/>
                      <a:pt x="3880" y="145800"/>
                      <a:pt x="8114" y="120923"/>
                    </a:cubicBezTo>
                    <a:lnTo>
                      <a:pt x="0" y="118399"/>
                    </a:lnTo>
                    <a:lnTo>
                      <a:pt x="17991" y="100012"/>
                    </a:lnTo>
                    <a:close/>
                    <a:moveTo>
                      <a:pt x="270322" y="95609"/>
                    </a:moveTo>
                    <a:cubicBezTo>
                      <a:pt x="272469" y="95250"/>
                      <a:pt x="274615" y="95967"/>
                      <a:pt x="275689" y="98476"/>
                    </a:cubicBezTo>
                    <a:cubicBezTo>
                      <a:pt x="284275" y="123211"/>
                      <a:pt x="285706" y="149020"/>
                      <a:pt x="280339" y="174830"/>
                    </a:cubicBezTo>
                    <a:lnTo>
                      <a:pt x="288568" y="176980"/>
                    </a:lnTo>
                    <a:lnTo>
                      <a:pt x="269249" y="194904"/>
                    </a:lnTo>
                    <a:lnTo>
                      <a:pt x="263525" y="169453"/>
                    </a:lnTo>
                    <a:lnTo>
                      <a:pt x="271753" y="171962"/>
                    </a:lnTo>
                    <a:cubicBezTo>
                      <a:pt x="276762" y="148662"/>
                      <a:pt x="275331" y="124286"/>
                      <a:pt x="267460" y="101344"/>
                    </a:cubicBezTo>
                    <a:cubicBezTo>
                      <a:pt x="266745" y="99193"/>
                      <a:pt x="267818" y="96326"/>
                      <a:pt x="270322" y="95609"/>
                    </a:cubicBezTo>
                    <a:close/>
                    <a:moveTo>
                      <a:pt x="144030" y="85725"/>
                    </a:moveTo>
                    <a:cubicBezTo>
                      <a:pt x="173615" y="85725"/>
                      <a:pt x="197788" y="107012"/>
                      <a:pt x="202479" y="135875"/>
                    </a:cubicBezTo>
                    <a:cubicBezTo>
                      <a:pt x="202839" y="138401"/>
                      <a:pt x="201396" y="140205"/>
                      <a:pt x="198871" y="140926"/>
                    </a:cubicBezTo>
                    <a:cubicBezTo>
                      <a:pt x="198510" y="140926"/>
                      <a:pt x="198149" y="140926"/>
                      <a:pt x="198149" y="140926"/>
                    </a:cubicBezTo>
                    <a:cubicBezTo>
                      <a:pt x="195984" y="140926"/>
                      <a:pt x="194180" y="139483"/>
                      <a:pt x="193820" y="137319"/>
                    </a:cubicBezTo>
                    <a:cubicBezTo>
                      <a:pt x="190212" y="112785"/>
                      <a:pt x="168925" y="94745"/>
                      <a:pt x="144030" y="94745"/>
                    </a:cubicBezTo>
                    <a:cubicBezTo>
                      <a:pt x="141865" y="94745"/>
                      <a:pt x="139700" y="92580"/>
                      <a:pt x="139700" y="90416"/>
                    </a:cubicBezTo>
                    <a:cubicBezTo>
                      <a:pt x="139700" y="87890"/>
                      <a:pt x="141865" y="85725"/>
                      <a:pt x="144030" y="85725"/>
                    </a:cubicBezTo>
                    <a:close/>
                    <a:moveTo>
                      <a:pt x="144896" y="67388"/>
                    </a:moveTo>
                    <a:cubicBezTo>
                      <a:pt x="102358" y="67388"/>
                      <a:pt x="67390" y="102353"/>
                      <a:pt x="67390" y="144887"/>
                    </a:cubicBezTo>
                    <a:cubicBezTo>
                      <a:pt x="67390" y="165433"/>
                      <a:pt x="75681" y="184898"/>
                      <a:pt x="89741" y="199677"/>
                    </a:cubicBezTo>
                    <a:cubicBezTo>
                      <a:pt x="97672" y="207607"/>
                      <a:pt x="102718" y="217700"/>
                      <a:pt x="103800" y="228513"/>
                    </a:cubicBezTo>
                    <a:lnTo>
                      <a:pt x="123267" y="228513"/>
                    </a:lnTo>
                    <a:lnTo>
                      <a:pt x="123267" y="190305"/>
                    </a:lnTo>
                    <a:lnTo>
                      <a:pt x="114254" y="190305"/>
                    </a:lnTo>
                    <a:cubicBezTo>
                      <a:pt x="104881" y="190305"/>
                      <a:pt x="96590" y="182375"/>
                      <a:pt x="96590" y="172642"/>
                    </a:cubicBezTo>
                    <a:cubicBezTo>
                      <a:pt x="96590" y="163270"/>
                      <a:pt x="104881" y="155340"/>
                      <a:pt x="114254" y="155340"/>
                    </a:cubicBezTo>
                    <a:cubicBezTo>
                      <a:pt x="123988" y="155340"/>
                      <a:pt x="131918" y="163270"/>
                      <a:pt x="131918" y="172642"/>
                    </a:cubicBezTo>
                    <a:lnTo>
                      <a:pt x="131918" y="181654"/>
                    </a:lnTo>
                    <a:lnTo>
                      <a:pt x="158235" y="181654"/>
                    </a:lnTo>
                    <a:lnTo>
                      <a:pt x="158235" y="172642"/>
                    </a:lnTo>
                    <a:cubicBezTo>
                      <a:pt x="158235" y="163270"/>
                      <a:pt x="166165" y="155340"/>
                      <a:pt x="175538" y="155340"/>
                    </a:cubicBezTo>
                    <a:cubicBezTo>
                      <a:pt x="185272" y="155340"/>
                      <a:pt x="193202" y="163270"/>
                      <a:pt x="193202" y="172642"/>
                    </a:cubicBezTo>
                    <a:cubicBezTo>
                      <a:pt x="193202" y="182375"/>
                      <a:pt x="185272" y="190305"/>
                      <a:pt x="175538" y="190305"/>
                    </a:cubicBezTo>
                    <a:lnTo>
                      <a:pt x="166886" y="190305"/>
                    </a:lnTo>
                    <a:lnTo>
                      <a:pt x="166886" y="228513"/>
                    </a:lnTo>
                    <a:lnTo>
                      <a:pt x="187074" y="228513"/>
                    </a:lnTo>
                    <a:cubicBezTo>
                      <a:pt x="187795" y="217339"/>
                      <a:pt x="192842" y="207246"/>
                      <a:pt x="200412" y="199316"/>
                    </a:cubicBezTo>
                    <a:cubicBezTo>
                      <a:pt x="214832" y="184537"/>
                      <a:pt x="222402" y="165433"/>
                      <a:pt x="222402" y="144887"/>
                    </a:cubicBezTo>
                    <a:cubicBezTo>
                      <a:pt x="222402" y="102353"/>
                      <a:pt x="187795" y="67388"/>
                      <a:pt x="144896" y="67388"/>
                    </a:cubicBezTo>
                    <a:close/>
                    <a:moveTo>
                      <a:pt x="144896" y="58737"/>
                    </a:moveTo>
                    <a:cubicBezTo>
                      <a:pt x="192481" y="58737"/>
                      <a:pt x="231415" y="97306"/>
                      <a:pt x="231415" y="144887"/>
                    </a:cubicBezTo>
                    <a:cubicBezTo>
                      <a:pt x="231415" y="167596"/>
                      <a:pt x="222763" y="189223"/>
                      <a:pt x="206901" y="205444"/>
                    </a:cubicBezTo>
                    <a:cubicBezTo>
                      <a:pt x="199331" y="213014"/>
                      <a:pt x="195365" y="223106"/>
                      <a:pt x="195365" y="233920"/>
                    </a:cubicBezTo>
                    <a:lnTo>
                      <a:pt x="195365" y="254827"/>
                    </a:lnTo>
                    <a:cubicBezTo>
                      <a:pt x="195365" y="259513"/>
                      <a:pt x="191400" y="263478"/>
                      <a:pt x="186353" y="263478"/>
                    </a:cubicBezTo>
                    <a:lnTo>
                      <a:pt x="182027" y="263478"/>
                    </a:lnTo>
                    <a:lnTo>
                      <a:pt x="182027" y="268164"/>
                    </a:lnTo>
                    <a:cubicBezTo>
                      <a:pt x="182027" y="280059"/>
                      <a:pt x="171933" y="290152"/>
                      <a:pt x="160037" y="290152"/>
                    </a:cubicBezTo>
                    <a:lnTo>
                      <a:pt x="130837" y="290152"/>
                    </a:lnTo>
                    <a:cubicBezTo>
                      <a:pt x="118580" y="290152"/>
                      <a:pt x="108847" y="280059"/>
                      <a:pt x="108847" y="268164"/>
                    </a:cubicBezTo>
                    <a:lnTo>
                      <a:pt x="108847" y="263478"/>
                    </a:lnTo>
                    <a:lnTo>
                      <a:pt x="104521" y="263478"/>
                    </a:lnTo>
                    <a:cubicBezTo>
                      <a:pt x="99474" y="263478"/>
                      <a:pt x="95509" y="259513"/>
                      <a:pt x="95509" y="254827"/>
                    </a:cubicBezTo>
                    <a:lnTo>
                      <a:pt x="95509" y="234641"/>
                    </a:lnTo>
                    <a:cubicBezTo>
                      <a:pt x="95509" y="223467"/>
                      <a:pt x="91543" y="213374"/>
                      <a:pt x="83973" y="205804"/>
                    </a:cubicBezTo>
                    <a:cubicBezTo>
                      <a:pt x="67751" y="189584"/>
                      <a:pt x="58738" y="167956"/>
                      <a:pt x="58738" y="144887"/>
                    </a:cubicBezTo>
                    <a:cubicBezTo>
                      <a:pt x="58738" y="97306"/>
                      <a:pt x="97672" y="58737"/>
                      <a:pt x="144896" y="58737"/>
                    </a:cubicBezTo>
                    <a:close/>
                    <a:moveTo>
                      <a:pt x="234596" y="36726"/>
                    </a:moveTo>
                    <a:cubicBezTo>
                      <a:pt x="236774" y="38167"/>
                      <a:pt x="236774" y="40689"/>
                      <a:pt x="235322" y="42491"/>
                    </a:cubicBezTo>
                    <a:cubicBezTo>
                      <a:pt x="232417" y="45733"/>
                      <a:pt x="231328" y="49696"/>
                      <a:pt x="231328" y="53660"/>
                    </a:cubicBezTo>
                    <a:lnTo>
                      <a:pt x="231328" y="76718"/>
                    </a:lnTo>
                    <a:lnTo>
                      <a:pt x="281436" y="76718"/>
                    </a:lnTo>
                    <a:lnTo>
                      <a:pt x="281436" y="53660"/>
                    </a:lnTo>
                    <a:cubicBezTo>
                      <a:pt x="281436" y="49696"/>
                      <a:pt x="279983" y="45733"/>
                      <a:pt x="277442" y="42491"/>
                    </a:cubicBezTo>
                    <a:cubicBezTo>
                      <a:pt x="275626" y="40689"/>
                      <a:pt x="275989" y="38167"/>
                      <a:pt x="278168" y="36726"/>
                    </a:cubicBezTo>
                    <a:cubicBezTo>
                      <a:pt x="279983" y="34925"/>
                      <a:pt x="282525" y="35285"/>
                      <a:pt x="284341" y="37086"/>
                    </a:cubicBezTo>
                    <a:cubicBezTo>
                      <a:pt x="287972" y="41770"/>
                      <a:pt x="290150" y="47895"/>
                      <a:pt x="290150" y="53660"/>
                    </a:cubicBezTo>
                    <a:lnTo>
                      <a:pt x="290150" y="81042"/>
                    </a:lnTo>
                    <a:cubicBezTo>
                      <a:pt x="290150" y="83203"/>
                      <a:pt x="288335" y="85365"/>
                      <a:pt x="285793" y="85365"/>
                    </a:cubicBezTo>
                    <a:lnTo>
                      <a:pt x="226971" y="85365"/>
                    </a:lnTo>
                    <a:cubicBezTo>
                      <a:pt x="224429" y="85365"/>
                      <a:pt x="222250" y="83203"/>
                      <a:pt x="222250" y="81042"/>
                    </a:cubicBezTo>
                    <a:lnTo>
                      <a:pt x="222250" y="53660"/>
                    </a:lnTo>
                    <a:cubicBezTo>
                      <a:pt x="222250" y="47895"/>
                      <a:pt x="224429" y="41770"/>
                      <a:pt x="228423" y="37086"/>
                    </a:cubicBezTo>
                    <a:cubicBezTo>
                      <a:pt x="229875" y="35285"/>
                      <a:pt x="232780" y="34925"/>
                      <a:pt x="234596" y="36726"/>
                    </a:cubicBezTo>
                    <a:close/>
                    <a:moveTo>
                      <a:pt x="11766" y="36726"/>
                    </a:moveTo>
                    <a:cubicBezTo>
                      <a:pt x="13905" y="38167"/>
                      <a:pt x="14262" y="40689"/>
                      <a:pt x="12479" y="42491"/>
                    </a:cubicBezTo>
                    <a:cubicBezTo>
                      <a:pt x="9983" y="45733"/>
                      <a:pt x="8557" y="49696"/>
                      <a:pt x="8557" y="53660"/>
                    </a:cubicBezTo>
                    <a:lnTo>
                      <a:pt x="8557" y="76718"/>
                    </a:lnTo>
                    <a:lnTo>
                      <a:pt x="57761" y="76718"/>
                    </a:lnTo>
                    <a:lnTo>
                      <a:pt x="57761" y="53660"/>
                    </a:lnTo>
                    <a:cubicBezTo>
                      <a:pt x="57761" y="49696"/>
                      <a:pt x="56335" y="45733"/>
                      <a:pt x="53839" y="42491"/>
                    </a:cubicBezTo>
                    <a:cubicBezTo>
                      <a:pt x="52413" y="40689"/>
                      <a:pt x="52413" y="38167"/>
                      <a:pt x="54552" y="36726"/>
                    </a:cubicBezTo>
                    <a:cubicBezTo>
                      <a:pt x="56335" y="34925"/>
                      <a:pt x="59188" y="35285"/>
                      <a:pt x="60614" y="37086"/>
                    </a:cubicBezTo>
                    <a:cubicBezTo>
                      <a:pt x="64179" y="41770"/>
                      <a:pt x="66319" y="47895"/>
                      <a:pt x="66319" y="53660"/>
                    </a:cubicBezTo>
                    <a:lnTo>
                      <a:pt x="66319" y="81042"/>
                    </a:lnTo>
                    <a:cubicBezTo>
                      <a:pt x="66319" y="83203"/>
                      <a:pt x="64536" y="85365"/>
                      <a:pt x="62040" y="85365"/>
                    </a:cubicBezTo>
                    <a:lnTo>
                      <a:pt x="4278" y="85365"/>
                    </a:lnTo>
                    <a:cubicBezTo>
                      <a:pt x="1783" y="85365"/>
                      <a:pt x="0" y="83203"/>
                      <a:pt x="0" y="81042"/>
                    </a:cubicBezTo>
                    <a:lnTo>
                      <a:pt x="0" y="53660"/>
                    </a:lnTo>
                    <a:cubicBezTo>
                      <a:pt x="0" y="47895"/>
                      <a:pt x="2139" y="41770"/>
                      <a:pt x="6061" y="37086"/>
                    </a:cubicBezTo>
                    <a:cubicBezTo>
                      <a:pt x="7487" y="35285"/>
                      <a:pt x="9983" y="34925"/>
                      <a:pt x="11766" y="36726"/>
                    </a:cubicBezTo>
                    <a:close/>
                    <a:moveTo>
                      <a:pt x="255588" y="8902"/>
                    </a:moveTo>
                    <a:cubicBezTo>
                      <a:pt x="249837" y="8902"/>
                      <a:pt x="245165" y="13531"/>
                      <a:pt x="245165" y="18872"/>
                    </a:cubicBezTo>
                    <a:cubicBezTo>
                      <a:pt x="245165" y="24569"/>
                      <a:pt x="249837" y="29198"/>
                      <a:pt x="255588" y="29198"/>
                    </a:cubicBezTo>
                    <a:cubicBezTo>
                      <a:pt x="260980" y="29198"/>
                      <a:pt x="265652" y="24569"/>
                      <a:pt x="265652" y="18872"/>
                    </a:cubicBezTo>
                    <a:cubicBezTo>
                      <a:pt x="265652" y="13531"/>
                      <a:pt x="260980" y="8902"/>
                      <a:pt x="255588" y="8902"/>
                    </a:cubicBezTo>
                    <a:close/>
                    <a:moveTo>
                      <a:pt x="32978" y="8902"/>
                    </a:moveTo>
                    <a:cubicBezTo>
                      <a:pt x="27587" y="8902"/>
                      <a:pt x="22914" y="13531"/>
                      <a:pt x="22914" y="18872"/>
                    </a:cubicBezTo>
                    <a:cubicBezTo>
                      <a:pt x="22914" y="24569"/>
                      <a:pt x="27587" y="29198"/>
                      <a:pt x="32978" y="29198"/>
                    </a:cubicBezTo>
                    <a:cubicBezTo>
                      <a:pt x="38729" y="29198"/>
                      <a:pt x="43402" y="24569"/>
                      <a:pt x="43402" y="18872"/>
                    </a:cubicBezTo>
                    <a:cubicBezTo>
                      <a:pt x="43402" y="13531"/>
                      <a:pt x="38729" y="8902"/>
                      <a:pt x="32978" y="8902"/>
                    </a:cubicBezTo>
                    <a:close/>
                    <a:moveTo>
                      <a:pt x="133521" y="6815"/>
                    </a:moveTo>
                    <a:cubicBezTo>
                      <a:pt x="154896" y="5078"/>
                      <a:pt x="176676" y="8197"/>
                      <a:pt x="197102" y="16393"/>
                    </a:cubicBezTo>
                    <a:lnTo>
                      <a:pt x="201078" y="8553"/>
                    </a:lnTo>
                    <a:lnTo>
                      <a:pt x="215539" y="30292"/>
                    </a:lnTo>
                    <a:lnTo>
                      <a:pt x="189149" y="31717"/>
                    </a:lnTo>
                    <a:lnTo>
                      <a:pt x="193487" y="23877"/>
                    </a:lnTo>
                    <a:cubicBezTo>
                      <a:pt x="155167" y="9266"/>
                      <a:pt x="112147" y="12829"/>
                      <a:pt x="77080" y="33856"/>
                    </a:cubicBezTo>
                    <a:cubicBezTo>
                      <a:pt x="76357" y="34212"/>
                      <a:pt x="75634" y="34568"/>
                      <a:pt x="74911" y="34568"/>
                    </a:cubicBezTo>
                    <a:cubicBezTo>
                      <a:pt x="73465" y="34568"/>
                      <a:pt x="72019" y="33856"/>
                      <a:pt x="70935" y="32430"/>
                    </a:cubicBezTo>
                    <a:cubicBezTo>
                      <a:pt x="69850" y="30292"/>
                      <a:pt x="70212" y="27441"/>
                      <a:pt x="72381" y="26372"/>
                    </a:cubicBezTo>
                    <a:cubicBezTo>
                      <a:pt x="91179" y="15146"/>
                      <a:pt x="112147" y="8553"/>
                      <a:pt x="133521" y="6815"/>
                    </a:cubicBezTo>
                    <a:close/>
                    <a:moveTo>
                      <a:pt x="255588" y="0"/>
                    </a:moveTo>
                    <a:cubicBezTo>
                      <a:pt x="266012" y="0"/>
                      <a:pt x="274279" y="8546"/>
                      <a:pt x="274279" y="18872"/>
                    </a:cubicBezTo>
                    <a:cubicBezTo>
                      <a:pt x="274279" y="29198"/>
                      <a:pt x="266012" y="37744"/>
                      <a:pt x="255588" y="37744"/>
                    </a:cubicBezTo>
                    <a:cubicBezTo>
                      <a:pt x="245165" y="37744"/>
                      <a:pt x="236538" y="29198"/>
                      <a:pt x="236538" y="18872"/>
                    </a:cubicBezTo>
                    <a:cubicBezTo>
                      <a:pt x="236538" y="8546"/>
                      <a:pt x="245165" y="0"/>
                      <a:pt x="255588" y="0"/>
                    </a:cubicBezTo>
                    <a:close/>
                    <a:moveTo>
                      <a:pt x="32978" y="0"/>
                    </a:moveTo>
                    <a:cubicBezTo>
                      <a:pt x="43402" y="0"/>
                      <a:pt x="52028" y="8546"/>
                      <a:pt x="52028" y="18872"/>
                    </a:cubicBezTo>
                    <a:cubicBezTo>
                      <a:pt x="52028" y="29198"/>
                      <a:pt x="43402" y="37744"/>
                      <a:pt x="32978" y="37744"/>
                    </a:cubicBezTo>
                    <a:cubicBezTo>
                      <a:pt x="22555" y="37744"/>
                      <a:pt x="14288" y="29198"/>
                      <a:pt x="14288" y="18872"/>
                    </a:cubicBezTo>
                    <a:cubicBezTo>
                      <a:pt x="14288" y="8546"/>
                      <a:pt x="22555" y="0"/>
                      <a:pt x="32978" y="0"/>
                    </a:cubicBezTo>
                    <a:close/>
                  </a:path>
                </a:pathLst>
              </a:custGeom>
              <a:solidFill>
                <a:srgbClr val="002060"/>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a:ea typeface="+mj-ea"/>
                </a:endParaRPr>
              </a:p>
            </p:txBody>
          </p:sp>
        </p:grpSp>
        <p:sp>
          <p:nvSpPr>
            <p:cNvPr id="80" name="Rectangle 79">
              <a:extLst>
                <a:ext uri="{FF2B5EF4-FFF2-40B4-BE49-F238E27FC236}">
                  <a16:creationId xmlns:a16="http://schemas.microsoft.com/office/drawing/2014/main" id="{E5BE7ED7-5580-3144-B3C1-48BC71BD2023}"/>
                </a:ext>
              </a:extLst>
            </p:cNvPr>
            <p:cNvSpPr/>
            <p:nvPr/>
          </p:nvSpPr>
          <p:spPr>
            <a:xfrm>
              <a:off x="3410137" y="1588170"/>
              <a:ext cx="1891659" cy="647399"/>
            </a:xfrm>
            <a:prstGeom prst="rect">
              <a:avLst/>
            </a:prstGeom>
          </p:spPr>
          <p:txBody>
            <a:bodyPr wrap="square">
              <a:spAutoFit/>
            </a:bodyPr>
            <a:lstStyle/>
            <a:p>
              <a:pPr algn="ctr"/>
              <a:r>
                <a:rPr lang="en-US" sz="1153" b="1" dirty="0">
                  <a:solidFill>
                    <a:schemeClr val="bg1"/>
                  </a:solidFill>
                </a:rPr>
                <a:t>Self Service-Access Request, Password Reset</a:t>
              </a:r>
            </a:p>
          </p:txBody>
        </p:sp>
      </p:grpSp>
      <p:grpSp>
        <p:nvGrpSpPr>
          <p:cNvPr id="83" name="Group 82">
            <a:extLst>
              <a:ext uri="{FF2B5EF4-FFF2-40B4-BE49-F238E27FC236}">
                <a16:creationId xmlns:a16="http://schemas.microsoft.com/office/drawing/2014/main" id="{AA681D85-7E22-FE43-99FE-43A77424CC64}"/>
              </a:ext>
            </a:extLst>
          </p:cNvPr>
          <p:cNvGrpSpPr/>
          <p:nvPr/>
        </p:nvGrpSpPr>
        <p:grpSpPr>
          <a:xfrm>
            <a:off x="5039847" y="598711"/>
            <a:ext cx="1852737" cy="1821549"/>
            <a:chOff x="4994337" y="488629"/>
            <a:chExt cx="1927199" cy="1894757"/>
          </a:xfrm>
        </p:grpSpPr>
        <p:sp>
          <p:nvSpPr>
            <p:cNvPr id="84" name="Freeform 83">
              <a:extLst>
                <a:ext uri="{FF2B5EF4-FFF2-40B4-BE49-F238E27FC236}">
                  <a16:creationId xmlns:a16="http://schemas.microsoft.com/office/drawing/2014/main" id="{6642F521-6F50-3D4B-A69D-930B1AF0A5FB}"/>
                </a:ext>
              </a:extLst>
            </p:cNvPr>
            <p:cNvSpPr/>
            <p:nvPr/>
          </p:nvSpPr>
          <p:spPr>
            <a:xfrm rot="2632151">
              <a:off x="4994337" y="488629"/>
              <a:ext cx="1927199" cy="1806420"/>
            </a:xfrm>
            <a:custGeom>
              <a:avLst/>
              <a:gdLst>
                <a:gd name="connsiteX0" fmla="*/ 334462 w 3241362"/>
                <a:gd name="connsiteY0" fmla="*/ 330874 h 3247207"/>
                <a:gd name="connsiteX1" fmla="*/ 2321077 w 3241362"/>
                <a:gd name="connsiteY1" fmla="*/ 0 h 3247207"/>
                <a:gd name="connsiteX2" fmla="*/ 3241362 w 3241362"/>
                <a:gd name="connsiteY2" fmla="*/ 2196353 h 3247207"/>
                <a:gd name="connsiteX3" fmla="*/ 3127428 w 3241362"/>
                <a:gd name="connsiteY3" fmla="*/ 2250973 h 3247207"/>
                <a:gd name="connsiteX4" fmla="*/ 2241771 w 3241362"/>
                <a:gd name="connsiteY4" fmla="*/ 3149425 h 3247207"/>
                <a:gd name="connsiteX5" fmla="*/ 2196152 w 3241362"/>
                <a:gd name="connsiteY5" fmla="*/ 3247207 h 3247207"/>
                <a:gd name="connsiteX6" fmla="*/ 0 w 3241362"/>
                <a:gd name="connsiteY6" fmla="*/ 2339029 h 324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1362" h="3247207">
                  <a:moveTo>
                    <a:pt x="334462" y="330874"/>
                  </a:moveTo>
                  <a:lnTo>
                    <a:pt x="2321077" y="0"/>
                  </a:lnTo>
                  <a:lnTo>
                    <a:pt x="3241362" y="2196353"/>
                  </a:lnTo>
                  <a:lnTo>
                    <a:pt x="3127428" y="2250973"/>
                  </a:lnTo>
                  <a:cubicBezTo>
                    <a:pt x="2739036" y="2462038"/>
                    <a:pt x="2436766" y="2778733"/>
                    <a:pt x="2241771" y="3149425"/>
                  </a:cubicBezTo>
                  <a:lnTo>
                    <a:pt x="2196152" y="3247207"/>
                  </a:lnTo>
                  <a:lnTo>
                    <a:pt x="0" y="2339029"/>
                  </a:lnTo>
                  <a:close/>
                </a:path>
              </a:pathLst>
            </a:cu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7" dirty="0"/>
            </a:p>
          </p:txBody>
        </p:sp>
        <p:grpSp>
          <p:nvGrpSpPr>
            <p:cNvPr id="85" name="Group 84">
              <a:extLst>
                <a:ext uri="{FF2B5EF4-FFF2-40B4-BE49-F238E27FC236}">
                  <a16:creationId xmlns:a16="http://schemas.microsoft.com/office/drawing/2014/main" id="{437D9750-B80D-E346-ADAF-A5C7DFFF7EBC}"/>
                </a:ext>
              </a:extLst>
            </p:cNvPr>
            <p:cNvGrpSpPr/>
            <p:nvPr/>
          </p:nvGrpSpPr>
          <p:grpSpPr>
            <a:xfrm>
              <a:off x="5604412" y="1688295"/>
              <a:ext cx="762671" cy="695091"/>
              <a:chOff x="7878600" y="113627"/>
              <a:chExt cx="841453" cy="841248"/>
            </a:xfrm>
          </p:grpSpPr>
          <p:sp>
            <p:nvSpPr>
              <p:cNvPr id="87" name="Oval 86">
                <a:extLst>
                  <a:ext uri="{FF2B5EF4-FFF2-40B4-BE49-F238E27FC236}">
                    <a16:creationId xmlns:a16="http://schemas.microsoft.com/office/drawing/2014/main" id="{37F1C695-E9CE-AE48-BC5C-8C820910F427}"/>
                  </a:ext>
                </a:extLst>
              </p:cNvPr>
              <p:cNvSpPr/>
              <p:nvPr/>
            </p:nvSpPr>
            <p:spPr bwMode="auto">
              <a:xfrm>
                <a:off x="7878600" y="113627"/>
                <a:ext cx="841453" cy="841248"/>
              </a:xfrm>
              <a:prstGeom prst="ellipse">
                <a:avLst/>
              </a:prstGeom>
              <a:solidFill>
                <a:schemeClr val="bg1"/>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dirty="0">
                  <a:ea typeface="+mj-ea"/>
                </a:endParaRPr>
              </a:p>
            </p:txBody>
          </p:sp>
          <p:sp>
            <p:nvSpPr>
              <p:cNvPr id="88" name="Freeform 1031">
                <a:extLst>
                  <a:ext uri="{FF2B5EF4-FFF2-40B4-BE49-F238E27FC236}">
                    <a16:creationId xmlns:a16="http://schemas.microsoft.com/office/drawing/2014/main" id="{A1323E41-97C6-5D4A-A99A-2601B6C26911}"/>
                  </a:ext>
                </a:extLst>
              </p:cNvPr>
              <p:cNvSpPr>
                <a:spLocks noChangeAspect="1" noChangeArrowheads="1"/>
              </p:cNvSpPr>
              <p:nvPr/>
            </p:nvSpPr>
            <p:spPr bwMode="auto">
              <a:xfrm>
                <a:off x="8109614" y="269289"/>
                <a:ext cx="409404" cy="543687"/>
              </a:xfrm>
              <a:custGeom>
                <a:avLst/>
                <a:gdLst>
                  <a:gd name="T0" fmla="*/ 2629007 w 218716"/>
                  <a:gd name="T1" fmla="*/ 5607360 h 290151"/>
                  <a:gd name="T2" fmla="*/ 1100194 w 218716"/>
                  <a:gd name="T3" fmla="*/ 4342103 h 290151"/>
                  <a:gd name="T4" fmla="*/ 1143052 w 218716"/>
                  <a:gd name="T5" fmla="*/ 5118512 h 290151"/>
                  <a:gd name="T6" fmla="*/ 3257688 w 218716"/>
                  <a:gd name="T7" fmla="*/ 4823780 h 290151"/>
                  <a:gd name="T8" fmla="*/ 1493088 w 218716"/>
                  <a:gd name="T9" fmla="*/ 4644046 h 290151"/>
                  <a:gd name="T10" fmla="*/ 3264810 w 218716"/>
                  <a:gd name="T11" fmla="*/ 4342103 h 290151"/>
                  <a:gd name="T12" fmla="*/ 1900310 w 218716"/>
                  <a:gd name="T13" fmla="*/ 4162373 h 290151"/>
                  <a:gd name="T14" fmla="*/ 1728866 w 218716"/>
                  <a:gd name="T15" fmla="*/ 3364418 h 290151"/>
                  <a:gd name="T16" fmla="*/ 1671705 w 218716"/>
                  <a:gd name="T17" fmla="*/ 3184684 h 290151"/>
                  <a:gd name="T18" fmla="*/ 2228944 w 218716"/>
                  <a:gd name="T19" fmla="*/ 1624685 h 290151"/>
                  <a:gd name="T20" fmla="*/ 2829015 w 218716"/>
                  <a:gd name="T21" fmla="*/ 2710236 h 290151"/>
                  <a:gd name="T22" fmla="*/ 2400601 w 218716"/>
                  <a:gd name="T23" fmla="*/ 645080 h 290151"/>
                  <a:gd name="T24" fmla="*/ 2795155 w 218716"/>
                  <a:gd name="T25" fmla="*/ 752566 h 290151"/>
                  <a:gd name="T26" fmla="*/ 3168181 w 218716"/>
                  <a:gd name="T27" fmla="*/ 1132432 h 290151"/>
                  <a:gd name="T28" fmla="*/ 3598604 w 218716"/>
                  <a:gd name="T29" fmla="*/ 1361766 h 290151"/>
                  <a:gd name="T30" fmla="*/ 3584263 w 218716"/>
                  <a:gd name="T31" fmla="*/ 1841928 h 290151"/>
                  <a:gd name="T32" fmla="*/ 3720595 w 218716"/>
                  <a:gd name="T33" fmla="*/ 2357955 h 290151"/>
                  <a:gd name="T34" fmla="*/ 3677512 w 218716"/>
                  <a:gd name="T35" fmla="*/ 2938462 h 290151"/>
                  <a:gd name="T36" fmla="*/ 3505355 w 218716"/>
                  <a:gd name="T37" fmla="*/ 2988629 h 290151"/>
                  <a:gd name="T38" fmla="*/ 3605791 w 218716"/>
                  <a:gd name="T39" fmla="*/ 2228942 h 290151"/>
                  <a:gd name="T40" fmla="*/ 3462337 w 218716"/>
                  <a:gd name="T41" fmla="*/ 1970940 h 290151"/>
                  <a:gd name="T42" fmla="*/ 3447960 w 218716"/>
                  <a:gd name="T43" fmla="*/ 1447776 h 290151"/>
                  <a:gd name="T44" fmla="*/ 3003195 w 218716"/>
                  <a:gd name="T45" fmla="*/ 1161141 h 290151"/>
                  <a:gd name="T46" fmla="*/ 2852553 w 218716"/>
                  <a:gd name="T47" fmla="*/ 917418 h 290151"/>
                  <a:gd name="T48" fmla="*/ 2271461 w 218716"/>
                  <a:gd name="T49" fmla="*/ 766916 h 290151"/>
                  <a:gd name="T50" fmla="*/ 1740630 w 218716"/>
                  <a:gd name="T51" fmla="*/ 974742 h 290151"/>
                  <a:gd name="T52" fmla="*/ 1446486 w 218716"/>
                  <a:gd name="T53" fmla="*/ 981915 h 290151"/>
                  <a:gd name="T54" fmla="*/ 1023253 w 218716"/>
                  <a:gd name="T55" fmla="*/ 1411946 h 290151"/>
                  <a:gd name="T56" fmla="*/ 1016062 w 218716"/>
                  <a:gd name="T57" fmla="*/ 1698597 h 290151"/>
                  <a:gd name="T58" fmla="*/ 772148 w 218716"/>
                  <a:gd name="T59" fmla="*/ 2164445 h 290151"/>
                  <a:gd name="T60" fmla="*/ 1016062 w 218716"/>
                  <a:gd name="T61" fmla="*/ 2630295 h 290151"/>
                  <a:gd name="T62" fmla="*/ 729106 w 218716"/>
                  <a:gd name="T63" fmla="*/ 2938462 h 290151"/>
                  <a:gd name="T64" fmla="*/ 686097 w 218716"/>
                  <a:gd name="T65" fmla="*/ 2357955 h 290151"/>
                  <a:gd name="T66" fmla="*/ 822357 w 218716"/>
                  <a:gd name="T67" fmla="*/ 1841928 h 290151"/>
                  <a:gd name="T68" fmla="*/ 815189 w 218716"/>
                  <a:gd name="T69" fmla="*/ 1361766 h 290151"/>
                  <a:gd name="T70" fmla="*/ 1238470 w 218716"/>
                  <a:gd name="T71" fmla="*/ 1132432 h 290151"/>
                  <a:gd name="T72" fmla="*/ 1611492 w 218716"/>
                  <a:gd name="T73" fmla="*/ 752566 h 290151"/>
                  <a:gd name="T74" fmla="*/ 2013196 w 218716"/>
                  <a:gd name="T75" fmla="*/ 645080 h 290151"/>
                  <a:gd name="T76" fmla="*/ 171429 w 218716"/>
                  <a:gd name="T77" fmla="*/ 2192604 h 290151"/>
                  <a:gd name="T78" fmla="*/ 1721720 w 218716"/>
                  <a:gd name="T79" fmla="*/ 4162373 h 290151"/>
                  <a:gd name="T80" fmla="*/ 2128940 w 218716"/>
                  <a:gd name="T81" fmla="*/ 1401866 h 290151"/>
                  <a:gd name="T82" fmla="*/ 2836182 w 218716"/>
                  <a:gd name="T83" fmla="*/ 3299718 h 290151"/>
                  <a:gd name="T84" fmla="*/ 3607744 w 218716"/>
                  <a:gd name="T85" fmla="*/ 3601660 h 290151"/>
                  <a:gd name="T86" fmla="*/ 2178931 w 218716"/>
                  <a:gd name="T87" fmla="*/ 0 h 290151"/>
                  <a:gd name="T88" fmla="*/ 3429103 w 218716"/>
                  <a:gd name="T89" fmla="*/ 4471492 h 290151"/>
                  <a:gd name="T90" fmla="*/ 3193389 w 218716"/>
                  <a:gd name="T91" fmla="*/ 5298228 h 290151"/>
                  <a:gd name="T92" fmla="*/ 1178765 w 218716"/>
                  <a:gd name="T93" fmla="*/ 5298228 h 290151"/>
                  <a:gd name="T94" fmla="*/ 935878 w 218716"/>
                  <a:gd name="T95" fmla="*/ 4485888 h 290151"/>
                  <a:gd name="T96" fmla="*/ 2178931 w 218716"/>
                  <a:gd name="T97" fmla="*/ 0 h 29015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8716" h="290151">
                    <a:moveTo>
                      <a:pt x="67878" y="265972"/>
                    </a:moveTo>
                    <a:cubicBezTo>
                      <a:pt x="70032" y="274633"/>
                      <a:pt x="77933" y="281490"/>
                      <a:pt x="87630" y="281490"/>
                    </a:cubicBezTo>
                    <a:lnTo>
                      <a:pt x="132164" y="281490"/>
                    </a:lnTo>
                    <a:cubicBezTo>
                      <a:pt x="141501" y="281490"/>
                      <a:pt x="149402" y="274633"/>
                      <a:pt x="151557" y="265972"/>
                    </a:cubicBezTo>
                    <a:lnTo>
                      <a:pt x="67878" y="265972"/>
                    </a:lnTo>
                    <a:close/>
                    <a:moveTo>
                      <a:pt x="55308" y="217974"/>
                    </a:moveTo>
                    <a:cubicBezTo>
                      <a:pt x="55667" y="220140"/>
                      <a:pt x="56026" y="222666"/>
                      <a:pt x="56026" y="225192"/>
                    </a:cubicBezTo>
                    <a:lnTo>
                      <a:pt x="56026" y="255506"/>
                    </a:lnTo>
                    <a:cubicBezTo>
                      <a:pt x="56026" y="256228"/>
                      <a:pt x="56385" y="256950"/>
                      <a:pt x="57463" y="256950"/>
                    </a:cubicBezTo>
                    <a:lnTo>
                      <a:pt x="162331" y="256950"/>
                    </a:lnTo>
                    <a:cubicBezTo>
                      <a:pt x="163050" y="256950"/>
                      <a:pt x="163768" y="256228"/>
                      <a:pt x="163768" y="255506"/>
                    </a:cubicBezTo>
                    <a:lnTo>
                      <a:pt x="163768" y="242154"/>
                    </a:lnTo>
                    <a:lnTo>
                      <a:pt x="75060" y="242154"/>
                    </a:lnTo>
                    <a:cubicBezTo>
                      <a:pt x="72546" y="242154"/>
                      <a:pt x="70392" y="239988"/>
                      <a:pt x="70392" y="237462"/>
                    </a:cubicBezTo>
                    <a:cubicBezTo>
                      <a:pt x="70392" y="235297"/>
                      <a:pt x="72546" y="233132"/>
                      <a:pt x="75060" y="233132"/>
                    </a:cubicBezTo>
                    <a:lnTo>
                      <a:pt x="163768" y="233132"/>
                    </a:lnTo>
                    <a:lnTo>
                      <a:pt x="163768" y="224470"/>
                    </a:lnTo>
                    <a:cubicBezTo>
                      <a:pt x="163768" y="222305"/>
                      <a:pt x="163768" y="220140"/>
                      <a:pt x="164127" y="217974"/>
                    </a:cubicBezTo>
                    <a:lnTo>
                      <a:pt x="55308" y="217974"/>
                    </a:lnTo>
                    <a:close/>
                    <a:moveTo>
                      <a:pt x="86912" y="168894"/>
                    </a:moveTo>
                    <a:lnTo>
                      <a:pt x="95531" y="208952"/>
                    </a:lnTo>
                    <a:lnTo>
                      <a:pt x="124262" y="208952"/>
                    </a:lnTo>
                    <a:lnTo>
                      <a:pt x="132523" y="168894"/>
                    </a:lnTo>
                    <a:lnTo>
                      <a:pt x="86912" y="168894"/>
                    </a:lnTo>
                    <a:close/>
                    <a:moveTo>
                      <a:pt x="101637" y="87695"/>
                    </a:moveTo>
                    <a:cubicBezTo>
                      <a:pt x="91222" y="98883"/>
                      <a:pt x="77574" y="117649"/>
                      <a:pt x="77574" y="136054"/>
                    </a:cubicBezTo>
                    <a:cubicBezTo>
                      <a:pt x="77574" y="147241"/>
                      <a:pt x="80088" y="154820"/>
                      <a:pt x="84039" y="159872"/>
                    </a:cubicBezTo>
                    <a:lnTo>
                      <a:pt x="103432" y="159872"/>
                    </a:lnTo>
                    <a:cubicBezTo>
                      <a:pt x="94813" y="133888"/>
                      <a:pt x="98045" y="105018"/>
                      <a:pt x="101637" y="87695"/>
                    </a:cubicBezTo>
                    <a:close/>
                    <a:moveTo>
                      <a:pt x="112052" y="81560"/>
                    </a:moveTo>
                    <a:cubicBezTo>
                      <a:pt x="108460" y="95996"/>
                      <a:pt x="101996" y="130640"/>
                      <a:pt x="112770" y="159872"/>
                    </a:cubicBezTo>
                    <a:lnTo>
                      <a:pt x="135755" y="159872"/>
                    </a:lnTo>
                    <a:cubicBezTo>
                      <a:pt x="139346" y="154820"/>
                      <a:pt x="142219" y="147241"/>
                      <a:pt x="142219" y="136054"/>
                    </a:cubicBezTo>
                    <a:cubicBezTo>
                      <a:pt x="142219" y="114040"/>
                      <a:pt x="121748" y="91304"/>
                      <a:pt x="112052" y="81560"/>
                    </a:cubicBezTo>
                    <a:close/>
                    <a:moveTo>
                      <a:pt x="110809" y="28336"/>
                    </a:moveTo>
                    <a:cubicBezTo>
                      <a:pt x="114461" y="28336"/>
                      <a:pt x="118157" y="29686"/>
                      <a:pt x="120682" y="32384"/>
                    </a:cubicBezTo>
                    <a:lnTo>
                      <a:pt x="126812" y="39579"/>
                    </a:lnTo>
                    <a:cubicBezTo>
                      <a:pt x="128255" y="40659"/>
                      <a:pt x="130058" y="41018"/>
                      <a:pt x="131501" y="40299"/>
                    </a:cubicBezTo>
                    <a:lnTo>
                      <a:pt x="140516" y="37780"/>
                    </a:lnTo>
                    <a:cubicBezTo>
                      <a:pt x="144123" y="36701"/>
                      <a:pt x="148090" y="37061"/>
                      <a:pt x="150975" y="38860"/>
                    </a:cubicBezTo>
                    <a:cubicBezTo>
                      <a:pt x="154221" y="40659"/>
                      <a:pt x="156745" y="43897"/>
                      <a:pt x="157466" y="47494"/>
                    </a:cubicBezTo>
                    <a:lnTo>
                      <a:pt x="159269" y="56848"/>
                    </a:lnTo>
                    <a:cubicBezTo>
                      <a:pt x="159630" y="58288"/>
                      <a:pt x="161073" y="59727"/>
                      <a:pt x="162876" y="60086"/>
                    </a:cubicBezTo>
                    <a:lnTo>
                      <a:pt x="172252" y="61885"/>
                    </a:lnTo>
                    <a:cubicBezTo>
                      <a:pt x="175859" y="62965"/>
                      <a:pt x="178744" y="65123"/>
                      <a:pt x="180908" y="68361"/>
                    </a:cubicBezTo>
                    <a:cubicBezTo>
                      <a:pt x="182350" y="71599"/>
                      <a:pt x="183071" y="75557"/>
                      <a:pt x="181989" y="79154"/>
                    </a:cubicBezTo>
                    <a:lnTo>
                      <a:pt x="178744" y="87789"/>
                    </a:lnTo>
                    <a:cubicBezTo>
                      <a:pt x="178383" y="89588"/>
                      <a:pt x="178744" y="91387"/>
                      <a:pt x="180186" y="92466"/>
                    </a:cubicBezTo>
                    <a:lnTo>
                      <a:pt x="187038" y="98942"/>
                    </a:lnTo>
                    <a:cubicBezTo>
                      <a:pt x="189923" y="101460"/>
                      <a:pt x="191727" y="105058"/>
                      <a:pt x="191727" y="108656"/>
                    </a:cubicBezTo>
                    <a:cubicBezTo>
                      <a:pt x="191727" y="112254"/>
                      <a:pt x="189923" y="115851"/>
                      <a:pt x="187038" y="118370"/>
                    </a:cubicBezTo>
                    <a:lnTo>
                      <a:pt x="180186" y="124486"/>
                    </a:lnTo>
                    <a:cubicBezTo>
                      <a:pt x="178744" y="125925"/>
                      <a:pt x="178383" y="127364"/>
                      <a:pt x="178744" y="129163"/>
                    </a:cubicBezTo>
                    <a:lnTo>
                      <a:pt x="184875" y="147511"/>
                    </a:lnTo>
                    <a:cubicBezTo>
                      <a:pt x="185596" y="149670"/>
                      <a:pt x="184153" y="152188"/>
                      <a:pt x="181989" y="152908"/>
                    </a:cubicBezTo>
                    <a:cubicBezTo>
                      <a:pt x="181268" y="153268"/>
                      <a:pt x="180908" y="153268"/>
                      <a:pt x="180547" y="153268"/>
                    </a:cubicBezTo>
                    <a:cubicBezTo>
                      <a:pt x="178744" y="153268"/>
                      <a:pt x="176941" y="152188"/>
                      <a:pt x="176219" y="150030"/>
                    </a:cubicBezTo>
                    <a:lnTo>
                      <a:pt x="170449" y="132041"/>
                    </a:lnTo>
                    <a:cubicBezTo>
                      <a:pt x="169007" y="127004"/>
                      <a:pt x="170449" y="121608"/>
                      <a:pt x="174056" y="118370"/>
                    </a:cubicBezTo>
                    <a:lnTo>
                      <a:pt x="181268" y="111894"/>
                    </a:lnTo>
                    <a:cubicBezTo>
                      <a:pt x="182350" y="111174"/>
                      <a:pt x="182711" y="109735"/>
                      <a:pt x="182711" y="108656"/>
                    </a:cubicBezTo>
                    <a:cubicBezTo>
                      <a:pt x="182711" y="107217"/>
                      <a:pt x="182350" y="106137"/>
                      <a:pt x="181268" y="105418"/>
                    </a:cubicBezTo>
                    <a:lnTo>
                      <a:pt x="174056" y="98942"/>
                    </a:lnTo>
                    <a:cubicBezTo>
                      <a:pt x="170449" y="95344"/>
                      <a:pt x="169007" y="90307"/>
                      <a:pt x="170449" y="85271"/>
                    </a:cubicBezTo>
                    <a:lnTo>
                      <a:pt x="173334" y="76276"/>
                    </a:lnTo>
                    <a:cubicBezTo>
                      <a:pt x="173695" y="75197"/>
                      <a:pt x="173695" y="73758"/>
                      <a:pt x="173334" y="72678"/>
                    </a:cubicBezTo>
                    <a:cubicBezTo>
                      <a:pt x="172613" y="71599"/>
                      <a:pt x="171531" y="70880"/>
                      <a:pt x="170089" y="70880"/>
                    </a:cubicBezTo>
                    <a:lnTo>
                      <a:pt x="161073" y="68721"/>
                    </a:lnTo>
                    <a:cubicBezTo>
                      <a:pt x="156024" y="67642"/>
                      <a:pt x="152057" y="63684"/>
                      <a:pt x="150975" y="58288"/>
                    </a:cubicBezTo>
                    <a:lnTo>
                      <a:pt x="148811" y="49293"/>
                    </a:lnTo>
                    <a:cubicBezTo>
                      <a:pt x="148450" y="48214"/>
                      <a:pt x="147729" y="47135"/>
                      <a:pt x="146647" y="46415"/>
                    </a:cubicBezTo>
                    <a:cubicBezTo>
                      <a:pt x="145565" y="45695"/>
                      <a:pt x="144483" y="45695"/>
                      <a:pt x="143402" y="46055"/>
                    </a:cubicBezTo>
                    <a:lnTo>
                      <a:pt x="134025" y="48933"/>
                    </a:lnTo>
                    <a:cubicBezTo>
                      <a:pt x="129337" y="50373"/>
                      <a:pt x="123927" y="49293"/>
                      <a:pt x="120321" y="45336"/>
                    </a:cubicBezTo>
                    <a:lnTo>
                      <a:pt x="114190" y="38500"/>
                    </a:lnTo>
                    <a:cubicBezTo>
                      <a:pt x="112387" y="36341"/>
                      <a:pt x="109141" y="36341"/>
                      <a:pt x="107338" y="38500"/>
                    </a:cubicBezTo>
                    <a:lnTo>
                      <a:pt x="101207" y="45336"/>
                    </a:lnTo>
                    <a:cubicBezTo>
                      <a:pt x="97601" y="49293"/>
                      <a:pt x="92191" y="50373"/>
                      <a:pt x="87503" y="48933"/>
                    </a:cubicBezTo>
                    <a:lnTo>
                      <a:pt x="78487" y="46055"/>
                    </a:lnTo>
                    <a:cubicBezTo>
                      <a:pt x="77405" y="45695"/>
                      <a:pt x="75963" y="45695"/>
                      <a:pt x="74881" y="46415"/>
                    </a:cubicBezTo>
                    <a:cubicBezTo>
                      <a:pt x="73799" y="47135"/>
                      <a:pt x="73078" y="48214"/>
                      <a:pt x="72717" y="49293"/>
                    </a:cubicBezTo>
                    <a:lnTo>
                      <a:pt x="70553" y="58288"/>
                    </a:lnTo>
                    <a:cubicBezTo>
                      <a:pt x="69471" y="63684"/>
                      <a:pt x="65504" y="67642"/>
                      <a:pt x="60816" y="68721"/>
                    </a:cubicBezTo>
                    <a:lnTo>
                      <a:pt x="51440" y="70880"/>
                    </a:lnTo>
                    <a:cubicBezTo>
                      <a:pt x="49997" y="70880"/>
                      <a:pt x="48915" y="71599"/>
                      <a:pt x="48555" y="72678"/>
                    </a:cubicBezTo>
                    <a:cubicBezTo>
                      <a:pt x="48194" y="73758"/>
                      <a:pt x="47833" y="75197"/>
                      <a:pt x="48194" y="76276"/>
                    </a:cubicBezTo>
                    <a:lnTo>
                      <a:pt x="51079" y="85271"/>
                    </a:lnTo>
                    <a:cubicBezTo>
                      <a:pt x="52522" y="90307"/>
                      <a:pt x="51079" y="95344"/>
                      <a:pt x="47473" y="98942"/>
                    </a:cubicBezTo>
                    <a:lnTo>
                      <a:pt x="40260" y="105418"/>
                    </a:lnTo>
                    <a:cubicBezTo>
                      <a:pt x="39178" y="106137"/>
                      <a:pt x="38817" y="107217"/>
                      <a:pt x="38817" y="108656"/>
                    </a:cubicBezTo>
                    <a:cubicBezTo>
                      <a:pt x="38817" y="109735"/>
                      <a:pt x="39178" y="111174"/>
                      <a:pt x="40260" y="111894"/>
                    </a:cubicBezTo>
                    <a:lnTo>
                      <a:pt x="47473" y="118370"/>
                    </a:lnTo>
                    <a:cubicBezTo>
                      <a:pt x="51079" y="121608"/>
                      <a:pt x="52522" y="127004"/>
                      <a:pt x="51079" y="132041"/>
                    </a:cubicBezTo>
                    <a:lnTo>
                      <a:pt x="45309" y="150030"/>
                    </a:lnTo>
                    <a:cubicBezTo>
                      <a:pt x="44588" y="152548"/>
                      <a:pt x="42063" y="153627"/>
                      <a:pt x="39899" y="152908"/>
                    </a:cubicBezTo>
                    <a:cubicBezTo>
                      <a:pt x="37375" y="152188"/>
                      <a:pt x="36293" y="149670"/>
                      <a:pt x="36654" y="147511"/>
                    </a:cubicBezTo>
                    <a:lnTo>
                      <a:pt x="42784" y="129163"/>
                    </a:lnTo>
                    <a:cubicBezTo>
                      <a:pt x="43145" y="127364"/>
                      <a:pt x="42784" y="125925"/>
                      <a:pt x="41342" y="124486"/>
                    </a:cubicBezTo>
                    <a:lnTo>
                      <a:pt x="34490" y="118370"/>
                    </a:lnTo>
                    <a:cubicBezTo>
                      <a:pt x="31605" y="115851"/>
                      <a:pt x="30162" y="112254"/>
                      <a:pt x="30162" y="108656"/>
                    </a:cubicBezTo>
                    <a:cubicBezTo>
                      <a:pt x="30162" y="105058"/>
                      <a:pt x="31605" y="101460"/>
                      <a:pt x="34490" y="98942"/>
                    </a:cubicBezTo>
                    <a:lnTo>
                      <a:pt x="41342" y="92466"/>
                    </a:lnTo>
                    <a:cubicBezTo>
                      <a:pt x="42784" y="91387"/>
                      <a:pt x="43145" y="89588"/>
                      <a:pt x="42784" y="87789"/>
                    </a:cubicBezTo>
                    <a:lnTo>
                      <a:pt x="39899" y="79154"/>
                    </a:lnTo>
                    <a:cubicBezTo>
                      <a:pt x="38817" y="75557"/>
                      <a:pt x="39178" y="71599"/>
                      <a:pt x="40981" y="68361"/>
                    </a:cubicBezTo>
                    <a:cubicBezTo>
                      <a:pt x="42784" y="65123"/>
                      <a:pt x="46030" y="62965"/>
                      <a:pt x="49276" y="61885"/>
                    </a:cubicBezTo>
                    <a:lnTo>
                      <a:pt x="59013" y="60086"/>
                    </a:lnTo>
                    <a:cubicBezTo>
                      <a:pt x="60456" y="59727"/>
                      <a:pt x="61898" y="58288"/>
                      <a:pt x="62259" y="56848"/>
                    </a:cubicBezTo>
                    <a:lnTo>
                      <a:pt x="64062" y="47494"/>
                    </a:lnTo>
                    <a:cubicBezTo>
                      <a:pt x="64783" y="43897"/>
                      <a:pt x="67308" y="40659"/>
                      <a:pt x="70553" y="38860"/>
                    </a:cubicBezTo>
                    <a:cubicBezTo>
                      <a:pt x="73799" y="37061"/>
                      <a:pt x="77405" y="36701"/>
                      <a:pt x="81012" y="37780"/>
                    </a:cubicBezTo>
                    <a:lnTo>
                      <a:pt x="90028" y="40299"/>
                    </a:lnTo>
                    <a:cubicBezTo>
                      <a:pt x="91831" y="41018"/>
                      <a:pt x="93634" y="40659"/>
                      <a:pt x="94716" y="39579"/>
                    </a:cubicBezTo>
                    <a:lnTo>
                      <a:pt x="101207" y="32384"/>
                    </a:lnTo>
                    <a:cubicBezTo>
                      <a:pt x="103552" y="29686"/>
                      <a:pt x="107158" y="28336"/>
                      <a:pt x="110809" y="28336"/>
                    </a:cubicBezTo>
                    <a:close/>
                    <a:moveTo>
                      <a:pt x="109538" y="9022"/>
                    </a:moveTo>
                    <a:cubicBezTo>
                      <a:pt x="53871" y="9022"/>
                      <a:pt x="8619" y="54133"/>
                      <a:pt x="8619" y="110070"/>
                    </a:cubicBezTo>
                    <a:cubicBezTo>
                      <a:pt x="8619" y="136775"/>
                      <a:pt x="19034" y="162398"/>
                      <a:pt x="38069" y="181164"/>
                    </a:cubicBezTo>
                    <a:cubicBezTo>
                      <a:pt x="45611" y="188743"/>
                      <a:pt x="50998" y="198848"/>
                      <a:pt x="53871" y="208952"/>
                    </a:cubicBezTo>
                    <a:lnTo>
                      <a:pt x="86553" y="208952"/>
                    </a:lnTo>
                    <a:lnTo>
                      <a:pt x="77215" y="165285"/>
                    </a:lnTo>
                    <a:cubicBezTo>
                      <a:pt x="71828" y="158068"/>
                      <a:pt x="68955" y="148324"/>
                      <a:pt x="68955" y="136054"/>
                    </a:cubicBezTo>
                    <a:cubicBezTo>
                      <a:pt x="68955" y="103213"/>
                      <a:pt x="105587" y="71455"/>
                      <a:pt x="107024" y="70373"/>
                    </a:cubicBezTo>
                    <a:cubicBezTo>
                      <a:pt x="108819" y="68568"/>
                      <a:pt x="110974" y="68568"/>
                      <a:pt x="112770" y="70373"/>
                    </a:cubicBezTo>
                    <a:cubicBezTo>
                      <a:pt x="114207" y="71455"/>
                      <a:pt x="151198" y="103213"/>
                      <a:pt x="151198" y="136054"/>
                    </a:cubicBezTo>
                    <a:cubicBezTo>
                      <a:pt x="151198" y="148324"/>
                      <a:pt x="147966" y="158429"/>
                      <a:pt x="142579" y="165646"/>
                    </a:cubicBezTo>
                    <a:lnTo>
                      <a:pt x="133241" y="208952"/>
                    </a:lnTo>
                    <a:lnTo>
                      <a:pt x="165923" y="208952"/>
                    </a:lnTo>
                    <a:cubicBezTo>
                      <a:pt x="168437" y="198487"/>
                      <a:pt x="173824" y="188743"/>
                      <a:pt x="181366" y="180803"/>
                    </a:cubicBezTo>
                    <a:cubicBezTo>
                      <a:pt x="200041" y="161676"/>
                      <a:pt x="210097" y="136415"/>
                      <a:pt x="210097" y="110070"/>
                    </a:cubicBezTo>
                    <a:cubicBezTo>
                      <a:pt x="210097" y="54133"/>
                      <a:pt x="164845" y="9022"/>
                      <a:pt x="109538" y="9022"/>
                    </a:cubicBezTo>
                    <a:close/>
                    <a:moveTo>
                      <a:pt x="109538" y="0"/>
                    </a:moveTo>
                    <a:cubicBezTo>
                      <a:pt x="169873" y="0"/>
                      <a:pt x="218716" y="49441"/>
                      <a:pt x="218716" y="110070"/>
                    </a:cubicBezTo>
                    <a:cubicBezTo>
                      <a:pt x="218716" y="138941"/>
                      <a:pt x="207942" y="166368"/>
                      <a:pt x="187830" y="186938"/>
                    </a:cubicBezTo>
                    <a:cubicBezTo>
                      <a:pt x="177774" y="196682"/>
                      <a:pt x="172387" y="210035"/>
                      <a:pt x="172387" y="224470"/>
                    </a:cubicBezTo>
                    <a:lnTo>
                      <a:pt x="172387" y="255506"/>
                    </a:lnTo>
                    <a:cubicBezTo>
                      <a:pt x="172387" y="261281"/>
                      <a:pt x="168077" y="265972"/>
                      <a:pt x="162331" y="265972"/>
                    </a:cubicBezTo>
                    <a:lnTo>
                      <a:pt x="160536" y="265972"/>
                    </a:lnTo>
                    <a:cubicBezTo>
                      <a:pt x="158022" y="279686"/>
                      <a:pt x="146529" y="290151"/>
                      <a:pt x="132164" y="290151"/>
                    </a:cubicBezTo>
                    <a:lnTo>
                      <a:pt x="87630" y="290151"/>
                    </a:lnTo>
                    <a:cubicBezTo>
                      <a:pt x="73265" y="290151"/>
                      <a:pt x="61413" y="279686"/>
                      <a:pt x="59258" y="265972"/>
                    </a:cubicBezTo>
                    <a:lnTo>
                      <a:pt x="57463" y="265972"/>
                    </a:lnTo>
                    <a:cubicBezTo>
                      <a:pt x="51716" y="265972"/>
                      <a:pt x="47048" y="261281"/>
                      <a:pt x="47048" y="255506"/>
                    </a:cubicBezTo>
                    <a:lnTo>
                      <a:pt x="47048" y="225192"/>
                    </a:lnTo>
                    <a:cubicBezTo>
                      <a:pt x="47048" y="210757"/>
                      <a:pt x="41660" y="197404"/>
                      <a:pt x="31605" y="187299"/>
                    </a:cubicBezTo>
                    <a:cubicBezTo>
                      <a:pt x="11133" y="166729"/>
                      <a:pt x="0" y="138941"/>
                      <a:pt x="0" y="110070"/>
                    </a:cubicBezTo>
                    <a:cubicBezTo>
                      <a:pt x="0" y="49441"/>
                      <a:pt x="49202" y="0"/>
                      <a:pt x="109538" y="0"/>
                    </a:cubicBezTo>
                    <a:close/>
                  </a:path>
                </a:pathLst>
              </a:custGeom>
              <a:solidFill>
                <a:schemeClr val="accent1"/>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a:ea typeface="+mj-ea"/>
                </a:endParaRPr>
              </a:p>
            </p:txBody>
          </p:sp>
        </p:grpSp>
        <p:sp>
          <p:nvSpPr>
            <p:cNvPr id="86" name="Rectangle 85">
              <a:extLst>
                <a:ext uri="{FF2B5EF4-FFF2-40B4-BE49-F238E27FC236}">
                  <a16:creationId xmlns:a16="http://schemas.microsoft.com/office/drawing/2014/main" id="{EAF63754-A1E6-5C4F-B2D5-30B734B84088}"/>
                </a:ext>
              </a:extLst>
            </p:cNvPr>
            <p:cNvSpPr/>
            <p:nvPr/>
          </p:nvSpPr>
          <p:spPr>
            <a:xfrm>
              <a:off x="5064382" y="842782"/>
              <a:ext cx="1676644" cy="278125"/>
            </a:xfrm>
            <a:prstGeom prst="rect">
              <a:avLst/>
            </a:prstGeom>
          </p:spPr>
          <p:txBody>
            <a:bodyPr wrap="square">
              <a:spAutoFit/>
            </a:bodyPr>
            <a:lstStyle/>
            <a:p>
              <a:pPr algn="ctr"/>
              <a:endParaRPr lang="en-US" sz="1153" dirty="0">
                <a:solidFill>
                  <a:schemeClr val="bg1"/>
                </a:solidFill>
              </a:endParaRPr>
            </a:p>
          </p:txBody>
        </p:sp>
      </p:grpSp>
      <p:sp>
        <p:nvSpPr>
          <p:cNvPr id="89" name="Freeform 88">
            <a:extLst>
              <a:ext uri="{FF2B5EF4-FFF2-40B4-BE49-F238E27FC236}">
                <a16:creationId xmlns:a16="http://schemas.microsoft.com/office/drawing/2014/main" id="{D0515A94-F0F1-3740-AE18-EABE575AB538}"/>
              </a:ext>
            </a:extLst>
          </p:cNvPr>
          <p:cNvSpPr/>
          <p:nvPr/>
        </p:nvSpPr>
        <p:spPr>
          <a:xfrm rot="2632151">
            <a:off x="6549069" y="1065117"/>
            <a:ext cx="1902657" cy="1807995"/>
          </a:xfrm>
          <a:custGeom>
            <a:avLst/>
            <a:gdLst>
              <a:gd name="connsiteX0" fmla="*/ 1669783 w 3328700"/>
              <a:gd name="connsiteY0" fmla="*/ 0 h 3380659"/>
              <a:gd name="connsiteX1" fmla="*/ 3328700 w 3328700"/>
              <a:gd name="connsiteY1" fmla="*/ 1185230 h 3380659"/>
              <a:gd name="connsiteX2" fmla="*/ 2416872 w 3328700"/>
              <a:gd name="connsiteY2" fmla="*/ 3378978 h 3380659"/>
              <a:gd name="connsiteX3" fmla="*/ 2297921 w 3328700"/>
              <a:gd name="connsiteY3" fmla="*/ 3336751 h 3380659"/>
              <a:gd name="connsiteX4" fmla="*/ 1036334 w 3328700"/>
              <a:gd name="connsiteY4" fmla="*/ 3337495 h 3380659"/>
              <a:gd name="connsiteX5" fmla="*/ 916645 w 3328700"/>
              <a:gd name="connsiteY5" fmla="*/ 3380659 h 3380659"/>
              <a:gd name="connsiteX6" fmla="*/ 0 w 3328700"/>
              <a:gd name="connsiteY6" fmla="*/ 1192992 h 338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8700" h="3380659">
                <a:moveTo>
                  <a:pt x="1669783" y="0"/>
                </a:moveTo>
                <a:lnTo>
                  <a:pt x="3328700" y="1185230"/>
                </a:lnTo>
                <a:lnTo>
                  <a:pt x="2416872" y="3378978"/>
                </a:lnTo>
                <a:lnTo>
                  <a:pt x="2297921" y="3336751"/>
                </a:lnTo>
                <a:cubicBezTo>
                  <a:pt x="1896967" y="3215623"/>
                  <a:pt x="1459228" y="3208820"/>
                  <a:pt x="1036334" y="3337495"/>
                </a:cubicBezTo>
                <a:lnTo>
                  <a:pt x="916645" y="3380659"/>
                </a:lnTo>
                <a:lnTo>
                  <a:pt x="0" y="1192992"/>
                </a:lnTo>
                <a:close/>
              </a:path>
            </a:pathLst>
          </a:cu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7"/>
          </a:p>
        </p:txBody>
      </p:sp>
      <p:grpSp>
        <p:nvGrpSpPr>
          <p:cNvPr id="90" name="Group 89">
            <a:extLst>
              <a:ext uri="{FF2B5EF4-FFF2-40B4-BE49-F238E27FC236}">
                <a16:creationId xmlns:a16="http://schemas.microsoft.com/office/drawing/2014/main" id="{5D96F58D-5477-2F48-8BBB-08C610608C1D}"/>
              </a:ext>
            </a:extLst>
          </p:cNvPr>
          <p:cNvGrpSpPr/>
          <p:nvPr/>
        </p:nvGrpSpPr>
        <p:grpSpPr>
          <a:xfrm>
            <a:off x="6660238" y="2123816"/>
            <a:ext cx="733203" cy="668236"/>
            <a:chOff x="8941543" y="113627"/>
            <a:chExt cx="841453" cy="841248"/>
          </a:xfrm>
        </p:grpSpPr>
        <p:sp>
          <p:nvSpPr>
            <p:cNvPr id="91" name="Oval 90">
              <a:extLst>
                <a:ext uri="{FF2B5EF4-FFF2-40B4-BE49-F238E27FC236}">
                  <a16:creationId xmlns:a16="http://schemas.microsoft.com/office/drawing/2014/main" id="{E35025EC-5118-7146-93E9-09662BF66B65}"/>
                </a:ext>
              </a:extLst>
            </p:cNvPr>
            <p:cNvSpPr/>
            <p:nvPr/>
          </p:nvSpPr>
          <p:spPr bwMode="auto">
            <a:xfrm>
              <a:off x="8941543" y="113627"/>
              <a:ext cx="841453" cy="841248"/>
            </a:xfrm>
            <a:prstGeom prst="ellipse">
              <a:avLst/>
            </a:prstGeom>
            <a:solidFill>
              <a:schemeClr val="bg1"/>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dirty="0">
                <a:ea typeface="+mj-ea"/>
              </a:endParaRPr>
            </a:p>
          </p:txBody>
        </p:sp>
        <p:sp>
          <p:nvSpPr>
            <p:cNvPr id="92" name="Freeform 1030">
              <a:extLst>
                <a:ext uri="{FF2B5EF4-FFF2-40B4-BE49-F238E27FC236}">
                  <a16:creationId xmlns:a16="http://schemas.microsoft.com/office/drawing/2014/main" id="{CE2A4F6E-6CE3-2344-B6D1-4252D6303F6B}"/>
                </a:ext>
              </a:extLst>
            </p:cNvPr>
            <p:cNvSpPr>
              <a:spLocks noChangeAspect="1" noChangeArrowheads="1"/>
            </p:cNvSpPr>
            <p:nvPr/>
          </p:nvSpPr>
          <p:spPr bwMode="auto">
            <a:xfrm>
              <a:off x="9112418" y="276562"/>
              <a:ext cx="521424" cy="521424"/>
            </a:xfrm>
            <a:custGeom>
              <a:avLst/>
              <a:gdLst>
                <a:gd name="T0" fmla="*/ 4489300 w 289924"/>
                <a:gd name="T1" fmla="*/ 4390126 h 289791"/>
                <a:gd name="T2" fmla="*/ 4960412 w 289924"/>
                <a:gd name="T3" fmla="*/ 4158952 h 289791"/>
                <a:gd name="T4" fmla="*/ 4960412 w 289924"/>
                <a:gd name="T5" fmla="*/ 4989758 h 289791"/>
                <a:gd name="T6" fmla="*/ 4489300 w 289924"/>
                <a:gd name="T7" fmla="*/ 4635758 h 289791"/>
                <a:gd name="T8" fmla="*/ 4018195 w 289924"/>
                <a:gd name="T9" fmla="*/ 4989758 h 289791"/>
                <a:gd name="T10" fmla="*/ 4018195 w 289924"/>
                <a:gd name="T11" fmla="*/ 4158952 h 289791"/>
                <a:gd name="T12" fmla="*/ 2606698 w 289924"/>
                <a:gd name="T13" fmla="*/ 3908255 h 289791"/>
                <a:gd name="T14" fmla="*/ 1369637 w 289924"/>
                <a:gd name="T15" fmla="*/ 5243003 h 289791"/>
                <a:gd name="T16" fmla="*/ 573855 w 289924"/>
                <a:gd name="T17" fmla="*/ 4345862 h 289791"/>
                <a:gd name="T18" fmla="*/ 2476472 w 289924"/>
                <a:gd name="T19" fmla="*/ 3908255 h 289791"/>
                <a:gd name="T20" fmla="*/ 4501514 w 289924"/>
                <a:gd name="T21" fmla="*/ 5669856 h 289791"/>
                <a:gd name="T22" fmla="*/ 5614321 w 289924"/>
                <a:gd name="T23" fmla="*/ 5647982 h 289791"/>
                <a:gd name="T24" fmla="*/ 5650695 w 289924"/>
                <a:gd name="T25" fmla="*/ 4525341 h 289791"/>
                <a:gd name="T26" fmla="*/ 5825242 w 289924"/>
                <a:gd name="T27" fmla="*/ 4525341 h 289791"/>
                <a:gd name="T28" fmla="*/ 5796134 w 289924"/>
                <a:gd name="T29" fmla="*/ 5822923 h 289791"/>
                <a:gd name="T30" fmla="*/ 5083365 w 289924"/>
                <a:gd name="T31" fmla="*/ 5706301 h 289791"/>
                <a:gd name="T32" fmla="*/ 4501514 w 289924"/>
                <a:gd name="T33" fmla="*/ 3198569 h 289791"/>
                <a:gd name="T34" fmla="*/ 2229424 w 289924"/>
                <a:gd name="T35" fmla="*/ 3687004 h 289791"/>
                <a:gd name="T36" fmla="*/ 176806 w 289924"/>
                <a:gd name="T37" fmla="*/ 4525341 h 289791"/>
                <a:gd name="T38" fmla="*/ 205822 w 289924"/>
                <a:gd name="T39" fmla="*/ 5647982 h 289791"/>
                <a:gd name="T40" fmla="*/ 1315545 w 289924"/>
                <a:gd name="T41" fmla="*/ 5669856 h 289791"/>
                <a:gd name="T42" fmla="*/ 2621109 w 289924"/>
                <a:gd name="T43" fmla="*/ 4700303 h 289791"/>
                <a:gd name="T44" fmla="*/ 104311 w 289924"/>
                <a:gd name="T45" fmla="*/ 5844793 h 289791"/>
                <a:gd name="T46" fmla="*/ 2674 w 289924"/>
                <a:gd name="T47" fmla="*/ 5735446 h 289791"/>
                <a:gd name="T48" fmla="*/ 1315545 w 289924"/>
                <a:gd name="T49" fmla="*/ 3198569 h 289791"/>
                <a:gd name="T50" fmla="*/ 4489300 w 289924"/>
                <a:gd name="T51" fmla="*/ 1187065 h 289791"/>
                <a:gd name="T52" fmla="*/ 4960412 w 289924"/>
                <a:gd name="T53" fmla="*/ 954228 h 289791"/>
                <a:gd name="T54" fmla="*/ 4960412 w 289924"/>
                <a:gd name="T55" fmla="*/ 1790947 h 289791"/>
                <a:gd name="T56" fmla="*/ 4489300 w 289924"/>
                <a:gd name="T57" fmla="*/ 1434443 h 289791"/>
                <a:gd name="T58" fmla="*/ 4018195 w 289924"/>
                <a:gd name="T59" fmla="*/ 1790947 h 289791"/>
                <a:gd name="T60" fmla="*/ 4018195 w 289924"/>
                <a:gd name="T61" fmla="*/ 954228 h 289791"/>
                <a:gd name="T62" fmla="*/ 943800 w 289924"/>
                <a:gd name="T63" fmla="*/ 830562 h 289791"/>
                <a:gd name="T64" fmla="*/ 1770438 w 289924"/>
                <a:gd name="T65" fmla="*/ 830562 h 289791"/>
                <a:gd name="T66" fmla="*/ 1770438 w 289924"/>
                <a:gd name="T67" fmla="*/ 1667239 h 289791"/>
                <a:gd name="T68" fmla="*/ 1655413 w 289924"/>
                <a:gd name="T69" fmla="*/ 1790947 h 289791"/>
                <a:gd name="T70" fmla="*/ 886301 w 289924"/>
                <a:gd name="T71" fmla="*/ 1812748 h 289791"/>
                <a:gd name="T72" fmla="*/ 1173824 w 289924"/>
                <a:gd name="T73" fmla="*/ 1310733 h 289791"/>
                <a:gd name="T74" fmla="*/ 4501514 w 289924"/>
                <a:gd name="T75" fmla="*/ 181765 h 289791"/>
                <a:gd name="T76" fmla="*/ 5650695 w 289924"/>
                <a:gd name="T77" fmla="*/ 1323128 h 289791"/>
                <a:gd name="T78" fmla="*/ 5614321 w 289924"/>
                <a:gd name="T79" fmla="*/ 203530 h 289791"/>
                <a:gd name="T80" fmla="*/ 4501514 w 289924"/>
                <a:gd name="T81" fmla="*/ 181765 h 289791"/>
                <a:gd name="T82" fmla="*/ 735278 w 289924"/>
                <a:gd name="T83" fmla="*/ 319890 h 289791"/>
                <a:gd name="T84" fmla="*/ 307313 w 289924"/>
                <a:gd name="T85" fmla="*/ 792420 h 289791"/>
                <a:gd name="T86" fmla="*/ 2454277 w 289924"/>
                <a:gd name="T87" fmla="*/ 1323128 h 289791"/>
                <a:gd name="T88" fmla="*/ 5083365 w 289924"/>
                <a:gd name="T89" fmla="*/ 138112 h 289791"/>
                <a:gd name="T90" fmla="*/ 5825242 w 289924"/>
                <a:gd name="T91" fmla="*/ 109036 h 289791"/>
                <a:gd name="T92" fmla="*/ 4501514 w 289924"/>
                <a:gd name="T93" fmla="*/ 2646301 h 289791"/>
                <a:gd name="T94" fmla="*/ 1315545 w 289924"/>
                <a:gd name="T95" fmla="*/ 0 h 289791"/>
                <a:gd name="T96" fmla="*/ 2674 w 289924"/>
                <a:gd name="T97" fmla="*/ 1323128 h 289791"/>
                <a:gd name="T98" fmla="*/ 24422 w 289924"/>
                <a:gd name="T99" fmla="*/ 29121 h 289791"/>
                <a:gd name="T100" fmla="*/ 1315545 w 289924"/>
                <a:gd name="T101" fmla="*/ 0 h 2897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9924" h="289791">
                  <a:moveTo>
                    <a:pt x="199987" y="199866"/>
                  </a:moveTo>
                  <a:cubicBezTo>
                    <a:pt x="201764" y="198077"/>
                    <a:pt x="204606" y="198077"/>
                    <a:pt x="206027" y="199866"/>
                  </a:cubicBezTo>
                  <a:lnTo>
                    <a:pt x="223434" y="217396"/>
                  </a:lnTo>
                  <a:lnTo>
                    <a:pt x="240841" y="199866"/>
                  </a:lnTo>
                  <a:cubicBezTo>
                    <a:pt x="242617" y="198077"/>
                    <a:pt x="245104" y="198077"/>
                    <a:pt x="246880" y="199866"/>
                  </a:cubicBezTo>
                  <a:cubicBezTo>
                    <a:pt x="248656" y="201655"/>
                    <a:pt x="248656" y="204159"/>
                    <a:pt x="246880" y="205948"/>
                  </a:cubicBezTo>
                  <a:lnTo>
                    <a:pt x="229473" y="223477"/>
                  </a:lnTo>
                  <a:lnTo>
                    <a:pt x="246880" y="241007"/>
                  </a:lnTo>
                  <a:cubicBezTo>
                    <a:pt x="248656" y="242438"/>
                    <a:pt x="248656" y="245300"/>
                    <a:pt x="246880" y="247089"/>
                  </a:cubicBezTo>
                  <a:cubicBezTo>
                    <a:pt x="246169" y="247804"/>
                    <a:pt x="245104" y="248520"/>
                    <a:pt x="244038" y="248520"/>
                  </a:cubicBezTo>
                  <a:cubicBezTo>
                    <a:pt x="242617" y="248520"/>
                    <a:pt x="241551" y="247804"/>
                    <a:pt x="240841" y="247089"/>
                  </a:cubicBezTo>
                  <a:lnTo>
                    <a:pt x="223434" y="229559"/>
                  </a:lnTo>
                  <a:lnTo>
                    <a:pt x="206027" y="247089"/>
                  </a:lnTo>
                  <a:cubicBezTo>
                    <a:pt x="205316" y="247804"/>
                    <a:pt x="204250" y="248520"/>
                    <a:pt x="203185" y="248520"/>
                  </a:cubicBezTo>
                  <a:cubicBezTo>
                    <a:pt x="202119" y="248520"/>
                    <a:pt x="201053" y="247804"/>
                    <a:pt x="199987" y="247089"/>
                  </a:cubicBezTo>
                  <a:cubicBezTo>
                    <a:pt x="198211" y="245300"/>
                    <a:pt x="198211" y="242438"/>
                    <a:pt x="199987" y="241007"/>
                  </a:cubicBezTo>
                  <a:lnTo>
                    <a:pt x="217394" y="223477"/>
                  </a:lnTo>
                  <a:lnTo>
                    <a:pt x="199987" y="205948"/>
                  </a:lnTo>
                  <a:cubicBezTo>
                    <a:pt x="198211" y="204159"/>
                    <a:pt x="198211" y="201655"/>
                    <a:pt x="199987" y="199866"/>
                  </a:cubicBezTo>
                  <a:close/>
                  <a:moveTo>
                    <a:pt x="123255" y="193533"/>
                  </a:moveTo>
                  <a:cubicBezTo>
                    <a:pt x="125055" y="191727"/>
                    <a:pt x="127936" y="191727"/>
                    <a:pt x="129736" y="193533"/>
                  </a:cubicBezTo>
                  <a:cubicBezTo>
                    <a:pt x="131176" y="195339"/>
                    <a:pt x="131176" y="197867"/>
                    <a:pt x="129736" y="199673"/>
                  </a:cubicBezTo>
                  <a:lnTo>
                    <a:pt x="71048" y="258184"/>
                  </a:lnTo>
                  <a:cubicBezTo>
                    <a:pt x="70327" y="258907"/>
                    <a:pt x="69247" y="259629"/>
                    <a:pt x="68167" y="259629"/>
                  </a:cubicBezTo>
                  <a:cubicBezTo>
                    <a:pt x="67087" y="259629"/>
                    <a:pt x="65647" y="258907"/>
                    <a:pt x="64927" y="258184"/>
                  </a:cubicBezTo>
                  <a:lnTo>
                    <a:pt x="28561" y="221705"/>
                  </a:lnTo>
                  <a:cubicBezTo>
                    <a:pt x="26761" y="219899"/>
                    <a:pt x="26761" y="217010"/>
                    <a:pt x="28561" y="215204"/>
                  </a:cubicBezTo>
                  <a:cubicBezTo>
                    <a:pt x="30001" y="213759"/>
                    <a:pt x="32882" y="213759"/>
                    <a:pt x="34682" y="215204"/>
                  </a:cubicBezTo>
                  <a:lnTo>
                    <a:pt x="68167" y="248794"/>
                  </a:lnTo>
                  <a:lnTo>
                    <a:pt x="123255" y="193533"/>
                  </a:lnTo>
                  <a:close/>
                  <a:moveTo>
                    <a:pt x="224043" y="167054"/>
                  </a:moveTo>
                  <a:cubicBezTo>
                    <a:pt x="192551" y="167054"/>
                    <a:pt x="167212" y="192684"/>
                    <a:pt x="167212" y="224091"/>
                  </a:cubicBezTo>
                  <a:cubicBezTo>
                    <a:pt x="167212" y="255497"/>
                    <a:pt x="192551" y="280766"/>
                    <a:pt x="224043" y="280766"/>
                  </a:cubicBezTo>
                  <a:cubicBezTo>
                    <a:pt x="233093" y="280766"/>
                    <a:pt x="241780" y="278601"/>
                    <a:pt x="250468" y="274269"/>
                  </a:cubicBezTo>
                  <a:cubicBezTo>
                    <a:pt x="251192" y="273547"/>
                    <a:pt x="252278" y="273547"/>
                    <a:pt x="253364" y="273908"/>
                  </a:cubicBezTo>
                  <a:lnTo>
                    <a:pt x="279427" y="279683"/>
                  </a:lnTo>
                  <a:lnTo>
                    <a:pt x="273997" y="253331"/>
                  </a:lnTo>
                  <a:cubicBezTo>
                    <a:pt x="273997" y="252248"/>
                    <a:pt x="273997" y="251165"/>
                    <a:pt x="274359" y="250443"/>
                  </a:cubicBezTo>
                  <a:cubicBezTo>
                    <a:pt x="278703" y="241779"/>
                    <a:pt x="281237" y="233116"/>
                    <a:pt x="281237" y="224091"/>
                  </a:cubicBezTo>
                  <a:cubicBezTo>
                    <a:pt x="281237" y="192684"/>
                    <a:pt x="255536" y="167054"/>
                    <a:pt x="224043" y="167054"/>
                  </a:cubicBezTo>
                  <a:close/>
                  <a:moveTo>
                    <a:pt x="224043" y="158390"/>
                  </a:moveTo>
                  <a:cubicBezTo>
                    <a:pt x="260242" y="158390"/>
                    <a:pt x="289924" y="187992"/>
                    <a:pt x="289924" y="224091"/>
                  </a:cubicBezTo>
                  <a:cubicBezTo>
                    <a:pt x="289924" y="233838"/>
                    <a:pt x="287390" y="243584"/>
                    <a:pt x="283047" y="252970"/>
                  </a:cubicBezTo>
                  <a:lnTo>
                    <a:pt x="289924" y="284015"/>
                  </a:lnTo>
                  <a:cubicBezTo>
                    <a:pt x="289924" y="285820"/>
                    <a:pt x="289562" y="287264"/>
                    <a:pt x="288476" y="288347"/>
                  </a:cubicBezTo>
                  <a:cubicBezTo>
                    <a:pt x="287752" y="289069"/>
                    <a:pt x="286666" y="289791"/>
                    <a:pt x="285580" y="289791"/>
                  </a:cubicBezTo>
                  <a:cubicBezTo>
                    <a:pt x="285218" y="289791"/>
                    <a:pt x="284856" y="289430"/>
                    <a:pt x="284495" y="289430"/>
                  </a:cubicBezTo>
                  <a:lnTo>
                    <a:pt x="253002" y="282571"/>
                  </a:lnTo>
                  <a:cubicBezTo>
                    <a:pt x="243952" y="287264"/>
                    <a:pt x="234179" y="289791"/>
                    <a:pt x="224043" y="289791"/>
                  </a:cubicBezTo>
                  <a:cubicBezTo>
                    <a:pt x="187845" y="289791"/>
                    <a:pt x="158524" y="260190"/>
                    <a:pt x="158524" y="224091"/>
                  </a:cubicBezTo>
                  <a:cubicBezTo>
                    <a:pt x="158524" y="187992"/>
                    <a:pt x="187845" y="158390"/>
                    <a:pt x="224043" y="158390"/>
                  </a:cubicBezTo>
                  <a:close/>
                  <a:moveTo>
                    <a:pt x="65475" y="158390"/>
                  </a:moveTo>
                  <a:cubicBezTo>
                    <a:pt x="82441" y="158390"/>
                    <a:pt x="98686" y="164888"/>
                    <a:pt x="110599" y="176440"/>
                  </a:cubicBezTo>
                  <a:cubicBezTo>
                    <a:pt x="112765" y="178245"/>
                    <a:pt x="112765" y="180772"/>
                    <a:pt x="110960" y="182577"/>
                  </a:cubicBezTo>
                  <a:cubicBezTo>
                    <a:pt x="109155" y="184382"/>
                    <a:pt x="106267" y="184382"/>
                    <a:pt x="104823" y="182938"/>
                  </a:cubicBezTo>
                  <a:cubicBezTo>
                    <a:pt x="93993" y="172830"/>
                    <a:pt x="80275" y="167054"/>
                    <a:pt x="65475" y="167054"/>
                  </a:cubicBezTo>
                  <a:cubicBezTo>
                    <a:pt x="34429" y="167054"/>
                    <a:pt x="8799" y="192684"/>
                    <a:pt x="8799" y="224091"/>
                  </a:cubicBezTo>
                  <a:cubicBezTo>
                    <a:pt x="8799" y="233116"/>
                    <a:pt x="10964" y="241779"/>
                    <a:pt x="15296" y="250443"/>
                  </a:cubicBezTo>
                  <a:cubicBezTo>
                    <a:pt x="15657" y="251165"/>
                    <a:pt x="16018" y="252248"/>
                    <a:pt x="15657" y="253331"/>
                  </a:cubicBezTo>
                  <a:lnTo>
                    <a:pt x="10243" y="279683"/>
                  </a:lnTo>
                  <a:lnTo>
                    <a:pt x="36595" y="273908"/>
                  </a:lnTo>
                  <a:cubicBezTo>
                    <a:pt x="37317" y="273547"/>
                    <a:pt x="38400" y="273547"/>
                    <a:pt x="39483" y="274269"/>
                  </a:cubicBezTo>
                  <a:cubicBezTo>
                    <a:pt x="47786" y="278601"/>
                    <a:pt x="56450" y="280766"/>
                    <a:pt x="65475" y="280766"/>
                  </a:cubicBezTo>
                  <a:cubicBezTo>
                    <a:pt x="93993" y="280766"/>
                    <a:pt x="118180" y="259468"/>
                    <a:pt x="121789" y="231672"/>
                  </a:cubicBezTo>
                  <a:cubicBezTo>
                    <a:pt x="122150" y="229145"/>
                    <a:pt x="124316" y="227701"/>
                    <a:pt x="126843" y="227701"/>
                  </a:cubicBezTo>
                  <a:cubicBezTo>
                    <a:pt x="129370" y="228062"/>
                    <a:pt x="131175" y="230228"/>
                    <a:pt x="130453" y="232755"/>
                  </a:cubicBezTo>
                  <a:cubicBezTo>
                    <a:pt x="126121" y="265244"/>
                    <a:pt x="98325" y="289791"/>
                    <a:pt x="65475" y="289791"/>
                  </a:cubicBezTo>
                  <a:cubicBezTo>
                    <a:pt x="55367" y="289791"/>
                    <a:pt x="45981" y="287264"/>
                    <a:pt x="36595" y="282571"/>
                  </a:cubicBezTo>
                  <a:lnTo>
                    <a:pt x="5189" y="289430"/>
                  </a:lnTo>
                  <a:lnTo>
                    <a:pt x="4467" y="289791"/>
                  </a:lnTo>
                  <a:cubicBezTo>
                    <a:pt x="3023" y="289791"/>
                    <a:pt x="1940" y="289069"/>
                    <a:pt x="1218" y="288347"/>
                  </a:cubicBezTo>
                  <a:cubicBezTo>
                    <a:pt x="135" y="287264"/>
                    <a:pt x="-226" y="285820"/>
                    <a:pt x="135" y="284015"/>
                  </a:cubicBezTo>
                  <a:lnTo>
                    <a:pt x="6994" y="252970"/>
                  </a:lnTo>
                  <a:cubicBezTo>
                    <a:pt x="2301" y="243584"/>
                    <a:pt x="135" y="233838"/>
                    <a:pt x="135" y="224091"/>
                  </a:cubicBezTo>
                  <a:cubicBezTo>
                    <a:pt x="135" y="187992"/>
                    <a:pt x="29375" y="158390"/>
                    <a:pt x="65475" y="158390"/>
                  </a:cubicBezTo>
                  <a:close/>
                  <a:moveTo>
                    <a:pt x="199987" y="41129"/>
                  </a:moveTo>
                  <a:cubicBezTo>
                    <a:pt x="201764" y="39327"/>
                    <a:pt x="204606" y="39327"/>
                    <a:pt x="206027" y="41129"/>
                  </a:cubicBezTo>
                  <a:lnTo>
                    <a:pt x="223434" y="58783"/>
                  </a:lnTo>
                  <a:lnTo>
                    <a:pt x="240841" y="41129"/>
                  </a:lnTo>
                  <a:cubicBezTo>
                    <a:pt x="242617" y="39327"/>
                    <a:pt x="245104" y="39327"/>
                    <a:pt x="246880" y="41129"/>
                  </a:cubicBezTo>
                  <a:cubicBezTo>
                    <a:pt x="248656" y="42570"/>
                    <a:pt x="248656" y="45452"/>
                    <a:pt x="246880" y="47253"/>
                  </a:cubicBezTo>
                  <a:lnTo>
                    <a:pt x="229473" y="64907"/>
                  </a:lnTo>
                  <a:lnTo>
                    <a:pt x="246880" y="82561"/>
                  </a:lnTo>
                  <a:cubicBezTo>
                    <a:pt x="248656" y="84363"/>
                    <a:pt x="248656" y="86885"/>
                    <a:pt x="246880" y="88686"/>
                  </a:cubicBezTo>
                  <a:cubicBezTo>
                    <a:pt x="246169" y="89407"/>
                    <a:pt x="245104" y="89767"/>
                    <a:pt x="244038" y="89767"/>
                  </a:cubicBezTo>
                  <a:cubicBezTo>
                    <a:pt x="242617" y="89767"/>
                    <a:pt x="241551" y="89407"/>
                    <a:pt x="240841" y="88686"/>
                  </a:cubicBezTo>
                  <a:lnTo>
                    <a:pt x="223434" y="71032"/>
                  </a:lnTo>
                  <a:lnTo>
                    <a:pt x="206027" y="88686"/>
                  </a:lnTo>
                  <a:cubicBezTo>
                    <a:pt x="205316" y="89407"/>
                    <a:pt x="204250" y="89767"/>
                    <a:pt x="203185" y="89767"/>
                  </a:cubicBezTo>
                  <a:cubicBezTo>
                    <a:pt x="202119" y="89767"/>
                    <a:pt x="201053" y="89407"/>
                    <a:pt x="199987" y="88686"/>
                  </a:cubicBezTo>
                  <a:cubicBezTo>
                    <a:pt x="198211" y="86885"/>
                    <a:pt x="198211" y="84363"/>
                    <a:pt x="199987" y="82561"/>
                  </a:cubicBezTo>
                  <a:lnTo>
                    <a:pt x="217394" y="64907"/>
                  </a:lnTo>
                  <a:lnTo>
                    <a:pt x="199987" y="47253"/>
                  </a:lnTo>
                  <a:cubicBezTo>
                    <a:pt x="198211" y="45452"/>
                    <a:pt x="198211" y="42570"/>
                    <a:pt x="199987" y="41129"/>
                  </a:cubicBezTo>
                  <a:close/>
                  <a:moveTo>
                    <a:pt x="40892" y="41129"/>
                  </a:moveTo>
                  <a:cubicBezTo>
                    <a:pt x="42681" y="39327"/>
                    <a:pt x="45543" y="39327"/>
                    <a:pt x="46974" y="41129"/>
                  </a:cubicBezTo>
                  <a:lnTo>
                    <a:pt x="64504" y="58783"/>
                  </a:lnTo>
                  <a:lnTo>
                    <a:pt x="82391" y="41129"/>
                  </a:lnTo>
                  <a:cubicBezTo>
                    <a:pt x="83822" y="39327"/>
                    <a:pt x="86684" y="39327"/>
                    <a:pt x="88115" y="41129"/>
                  </a:cubicBezTo>
                  <a:cubicBezTo>
                    <a:pt x="89904" y="42570"/>
                    <a:pt x="89904" y="45452"/>
                    <a:pt x="88115" y="47253"/>
                  </a:cubicBezTo>
                  <a:lnTo>
                    <a:pt x="70943" y="64907"/>
                  </a:lnTo>
                  <a:lnTo>
                    <a:pt x="88115" y="82561"/>
                  </a:lnTo>
                  <a:cubicBezTo>
                    <a:pt x="89904" y="84363"/>
                    <a:pt x="89904" y="86885"/>
                    <a:pt x="88115" y="88686"/>
                  </a:cubicBezTo>
                  <a:cubicBezTo>
                    <a:pt x="87399" y="89407"/>
                    <a:pt x="86326" y="89767"/>
                    <a:pt x="85253" y="89767"/>
                  </a:cubicBezTo>
                  <a:cubicBezTo>
                    <a:pt x="84180" y="89767"/>
                    <a:pt x="83106" y="89407"/>
                    <a:pt x="82391" y="88686"/>
                  </a:cubicBezTo>
                  <a:lnTo>
                    <a:pt x="64504" y="71032"/>
                  </a:lnTo>
                  <a:lnTo>
                    <a:pt x="46974" y="88686"/>
                  </a:lnTo>
                  <a:cubicBezTo>
                    <a:pt x="46258" y="89407"/>
                    <a:pt x="45185" y="89767"/>
                    <a:pt x="44112" y="89767"/>
                  </a:cubicBezTo>
                  <a:cubicBezTo>
                    <a:pt x="43039" y="89767"/>
                    <a:pt x="41965" y="89407"/>
                    <a:pt x="40892" y="88686"/>
                  </a:cubicBezTo>
                  <a:cubicBezTo>
                    <a:pt x="39461" y="86885"/>
                    <a:pt x="39461" y="84363"/>
                    <a:pt x="40892" y="82561"/>
                  </a:cubicBezTo>
                  <a:lnTo>
                    <a:pt x="58422" y="64907"/>
                  </a:lnTo>
                  <a:lnTo>
                    <a:pt x="40892" y="47253"/>
                  </a:lnTo>
                  <a:cubicBezTo>
                    <a:pt x="39461" y="45452"/>
                    <a:pt x="39461" y="42570"/>
                    <a:pt x="40892" y="41129"/>
                  </a:cubicBezTo>
                  <a:close/>
                  <a:moveTo>
                    <a:pt x="224043" y="9000"/>
                  </a:moveTo>
                  <a:cubicBezTo>
                    <a:pt x="192551" y="9000"/>
                    <a:pt x="167212" y="34200"/>
                    <a:pt x="167212" y="65521"/>
                  </a:cubicBezTo>
                  <a:cubicBezTo>
                    <a:pt x="167212" y="96842"/>
                    <a:pt x="192551" y="122042"/>
                    <a:pt x="224043" y="122042"/>
                  </a:cubicBezTo>
                  <a:cubicBezTo>
                    <a:pt x="255536" y="122042"/>
                    <a:pt x="281237" y="96842"/>
                    <a:pt x="281237" y="65521"/>
                  </a:cubicBezTo>
                  <a:cubicBezTo>
                    <a:pt x="281237" y="56521"/>
                    <a:pt x="278703" y="47521"/>
                    <a:pt x="274359" y="39240"/>
                  </a:cubicBezTo>
                  <a:cubicBezTo>
                    <a:pt x="273997" y="38520"/>
                    <a:pt x="273997" y="37440"/>
                    <a:pt x="273997" y="36360"/>
                  </a:cubicBezTo>
                  <a:lnTo>
                    <a:pt x="279427" y="10080"/>
                  </a:lnTo>
                  <a:lnTo>
                    <a:pt x="253364" y="15840"/>
                  </a:lnTo>
                  <a:cubicBezTo>
                    <a:pt x="252278" y="16200"/>
                    <a:pt x="251192" y="15840"/>
                    <a:pt x="250468" y="15480"/>
                  </a:cubicBezTo>
                  <a:cubicBezTo>
                    <a:pt x="241780" y="11160"/>
                    <a:pt x="233093" y="9000"/>
                    <a:pt x="224043" y="9000"/>
                  </a:cubicBezTo>
                  <a:close/>
                  <a:moveTo>
                    <a:pt x="65475" y="9000"/>
                  </a:moveTo>
                  <a:cubicBezTo>
                    <a:pt x="56450" y="9000"/>
                    <a:pt x="47786" y="11160"/>
                    <a:pt x="39483" y="15480"/>
                  </a:cubicBezTo>
                  <a:cubicBezTo>
                    <a:pt x="38400" y="15840"/>
                    <a:pt x="37317" y="16200"/>
                    <a:pt x="36595" y="15840"/>
                  </a:cubicBezTo>
                  <a:lnTo>
                    <a:pt x="10243" y="10080"/>
                  </a:lnTo>
                  <a:lnTo>
                    <a:pt x="15657" y="36360"/>
                  </a:lnTo>
                  <a:cubicBezTo>
                    <a:pt x="16018" y="37440"/>
                    <a:pt x="15657" y="38520"/>
                    <a:pt x="15296" y="39240"/>
                  </a:cubicBezTo>
                  <a:cubicBezTo>
                    <a:pt x="10964" y="47521"/>
                    <a:pt x="8799" y="56521"/>
                    <a:pt x="8799" y="65521"/>
                  </a:cubicBezTo>
                  <a:cubicBezTo>
                    <a:pt x="8799" y="96842"/>
                    <a:pt x="34429" y="122042"/>
                    <a:pt x="65475" y="122042"/>
                  </a:cubicBezTo>
                  <a:cubicBezTo>
                    <a:pt x="96881" y="122042"/>
                    <a:pt x="122150" y="96842"/>
                    <a:pt x="122150" y="65521"/>
                  </a:cubicBezTo>
                  <a:cubicBezTo>
                    <a:pt x="122150" y="34200"/>
                    <a:pt x="96881" y="9000"/>
                    <a:pt x="65475" y="9000"/>
                  </a:cubicBezTo>
                  <a:close/>
                  <a:moveTo>
                    <a:pt x="224043" y="0"/>
                  </a:moveTo>
                  <a:cubicBezTo>
                    <a:pt x="234179" y="0"/>
                    <a:pt x="243952" y="2520"/>
                    <a:pt x="253002" y="6840"/>
                  </a:cubicBezTo>
                  <a:lnTo>
                    <a:pt x="284495" y="360"/>
                  </a:lnTo>
                  <a:cubicBezTo>
                    <a:pt x="285942" y="-360"/>
                    <a:pt x="287390" y="360"/>
                    <a:pt x="288476" y="1440"/>
                  </a:cubicBezTo>
                  <a:cubicBezTo>
                    <a:pt x="289562" y="2520"/>
                    <a:pt x="289924" y="3960"/>
                    <a:pt x="289924" y="5400"/>
                  </a:cubicBezTo>
                  <a:lnTo>
                    <a:pt x="283047" y="36720"/>
                  </a:lnTo>
                  <a:cubicBezTo>
                    <a:pt x="287390" y="46081"/>
                    <a:pt x="289924" y="55801"/>
                    <a:pt x="289924" y="65521"/>
                  </a:cubicBezTo>
                  <a:cubicBezTo>
                    <a:pt x="289924" y="101522"/>
                    <a:pt x="260242" y="131042"/>
                    <a:pt x="224043" y="131042"/>
                  </a:cubicBezTo>
                  <a:cubicBezTo>
                    <a:pt x="187845" y="131042"/>
                    <a:pt x="158524" y="101522"/>
                    <a:pt x="158524" y="65521"/>
                  </a:cubicBezTo>
                  <a:cubicBezTo>
                    <a:pt x="158524" y="29520"/>
                    <a:pt x="187845" y="0"/>
                    <a:pt x="224043" y="0"/>
                  </a:cubicBezTo>
                  <a:close/>
                  <a:moveTo>
                    <a:pt x="65475" y="0"/>
                  </a:moveTo>
                  <a:cubicBezTo>
                    <a:pt x="101935" y="0"/>
                    <a:pt x="131175" y="29520"/>
                    <a:pt x="131175" y="65521"/>
                  </a:cubicBezTo>
                  <a:cubicBezTo>
                    <a:pt x="131175" y="101522"/>
                    <a:pt x="101935" y="131042"/>
                    <a:pt x="65475" y="131042"/>
                  </a:cubicBezTo>
                  <a:cubicBezTo>
                    <a:pt x="29375" y="131042"/>
                    <a:pt x="135" y="101522"/>
                    <a:pt x="135" y="65521"/>
                  </a:cubicBezTo>
                  <a:cubicBezTo>
                    <a:pt x="135" y="55441"/>
                    <a:pt x="2301" y="46081"/>
                    <a:pt x="6994" y="36720"/>
                  </a:cubicBezTo>
                  <a:lnTo>
                    <a:pt x="135" y="5400"/>
                  </a:lnTo>
                  <a:cubicBezTo>
                    <a:pt x="-226" y="3960"/>
                    <a:pt x="135" y="2520"/>
                    <a:pt x="1218" y="1440"/>
                  </a:cubicBezTo>
                  <a:cubicBezTo>
                    <a:pt x="2301" y="360"/>
                    <a:pt x="3745" y="-360"/>
                    <a:pt x="5189" y="360"/>
                  </a:cubicBezTo>
                  <a:lnTo>
                    <a:pt x="36595" y="6840"/>
                  </a:lnTo>
                  <a:cubicBezTo>
                    <a:pt x="45981" y="2520"/>
                    <a:pt x="55367" y="0"/>
                    <a:pt x="65475" y="0"/>
                  </a:cubicBezTo>
                  <a:close/>
                </a:path>
              </a:pathLst>
            </a:custGeom>
            <a:solidFill>
              <a:schemeClr val="accent1"/>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a:ea typeface="+mj-ea"/>
              </a:endParaRPr>
            </a:p>
          </p:txBody>
        </p:sp>
      </p:grpSp>
      <p:sp>
        <p:nvSpPr>
          <p:cNvPr id="93" name="Rectangle 92">
            <a:extLst>
              <a:ext uri="{FF2B5EF4-FFF2-40B4-BE49-F238E27FC236}">
                <a16:creationId xmlns:a16="http://schemas.microsoft.com/office/drawing/2014/main" id="{FE0E4CDD-F480-434F-84F8-5BACE30612A9}"/>
              </a:ext>
            </a:extLst>
          </p:cNvPr>
          <p:cNvSpPr/>
          <p:nvPr/>
        </p:nvSpPr>
        <p:spPr>
          <a:xfrm rot="18967247">
            <a:off x="6431467" y="1639133"/>
            <a:ext cx="1648080" cy="267379"/>
          </a:xfrm>
          <a:prstGeom prst="rect">
            <a:avLst/>
          </a:prstGeom>
        </p:spPr>
        <p:txBody>
          <a:bodyPr wrap="square">
            <a:spAutoFit/>
          </a:bodyPr>
          <a:lstStyle/>
          <a:p>
            <a:pPr algn="ctr"/>
            <a:r>
              <a:rPr lang="en-US" sz="1153" b="1" dirty="0">
                <a:solidFill>
                  <a:schemeClr val="bg1"/>
                </a:solidFill>
              </a:rPr>
              <a:t>SSO, MFA</a:t>
            </a:r>
          </a:p>
        </p:txBody>
      </p:sp>
      <p:grpSp>
        <p:nvGrpSpPr>
          <p:cNvPr id="94" name="Group 93">
            <a:extLst>
              <a:ext uri="{FF2B5EF4-FFF2-40B4-BE49-F238E27FC236}">
                <a16:creationId xmlns:a16="http://schemas.microsoft.com/office/drawing/2014/main" id="{CF34419A-6E19-3148-8A14-8B3CB6A0B58A}"/>
              </a:ext>
            </a:extLst>
          </p:cNvPr>
          <p:cNvGrpSpPr/>
          <p:nvPr/>
        </p:nvGrpSpPr>
        <p:grpSpPr>
          <a:xfrm>
            <a:off x="7099429" y="2562286"/>
            <a:ext cx="2100762" cy="1740150"/>
            <a:chOff x="7136693" y="2531120"/>
            <a:chExt cx="2185191" cy="1810087"/>
          </a:xfrm>
        </p:grpSpPr>
        <p:sp>
          <p:nvSpPr>
            <p:cNvPr id="95" name="Freeform 94">
              <a:extLst>
                <a:ext uri="{FF2B5EF4-FFF2-40B4-BE49-F238E27FC236}">
                  <a16:creationId xmlns:a16="http://schemas.microsoft.com/office/drawing/2014/main" id="{50747ABB-4CDB-6E4D-97A4-896314184DAB}"/>
                </a:ext>
              </a:extLst>
            </p:cNvPr>
            <p:cNvSpPr/>
            <p:nvPr/>
          </p:nvSpPr>
          <p:spPr>
            <a:xfrm rot="2632151">
              <a:off x="7221189" y="2531120"/>
              <a:ext cx="1931541" cy="1810087"/>
            </a:xfrm>
            <a:custGeom>
              <a:avLst/>
              <a:gdLst>
                <a:gd name="connsiteX0" fmla="*/ 913025 w 3248668"/>
                <a:gd name="connsiteY0" fmla="*/ 0 h 3253798"/>
                <a:gd name="connsiteX1" fmla="*/ 2912846 w 3248668"/>
                <a:gd name="connsiteY1" fmla="*/ 333074 h 3253798"/>
                <a:gd name="connsiteX2" fmla="*/ 3248668 w 3248668"/>
                <a:gd name="connsiteY2" fmla="*/ 2349394 h 3253798"/>
                <a:gd name="connsiteX3" fmla="*/ 1050625 w 3248668"/>
                <a:gd name="connsiteY3" fmla="*/ 3253798 h 3253798"/>
                <a:gd name="connsiteX4" fmla="*/ 988555 w 3248668"/>
                <a:gd name="connsiteY4" fmla="*/ 3124324 h 3253798"/>
                <a:gd name="connsiteX5" fmla="*/ 90104 w 3248668"/>
                <a:gd name="connsiteY5" fmla="*/ 2238668 h 3253798"/>
                <a:gd name="connsiteX6" fmla="*/ 0 w 3248668"/>
                <a:gd name="connsiteY6" fmla="*/ 2196630 h 325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668" h="3253798">
                  <a:moveTo>
                    <a:pt x="913025" y="0"/>
                  </a:moveTo>
                  <a:lnTo>
                    <a:pt x="2912846" y="333074"/>
                  </a:lnTo>
                  <a:lnTo>
                    <a:pt x="3248668" y="2349394"/>
                  </a:lnTo>
                  <a:lnTo>
                    <a:pt x="1050625" y="3253798"/>
                  </a:lnTo>
                  <a:lnTo>
                    <a:pt x="988555" y="3124324"/>
                  </a:lnTo>
                  <a:cubicBezTo>
                    <a:pt x="777490" y="2735932"/>
                    <a:pt x="460796" y="2433663"/>
                    <a:pt x="90104" y="2238668"/>
                  </a:cubicBezTo>
                  <a:lnTo>
                    <a:pt x="0" y="2196630"/>
                  </a:lnTo>
                  <a:close/>
                </a:path>
              </a:pathLst>
            </a:cu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7"/>
            </a:p>
          </p:txBody>
        </p:sp>
        <p:grpSp>
          <p:nvGrpSpPr>
            <p:cNvPr id="96" name="Group 95">
              <a:extLst>
                <a:ext uri="{FF2B5EF4-FFF2-40B4-BE49-F238E27FC236}">
                  <a16:creationId xmlns:a16="http://schemas.microsoft.com/office/drawing/2014/main" id="{2025DBD2-399B-7540-8235-88938C33721A}"/>
                </a:ext>
              </a:extLst>
            </p:cNvPr>
            <p:cNvGrpSpPr/>
            <p:nvPr/>
          </p:nvGrpSpPr>
          <p:grpSpPr>
            <a:xfrm>
              <a:off x="7136693" y="3098104"/>
              <a:ext cx="762671" cy="695484"/>
              <a:chOff x="10004486" y="113627"/>
              <a:chExt cx="841453" cy="841248"/>
            </a:xfrm>
          </p:grpSpPr>
          <p:sp>
            <p:nvSpPr>
              <p:cNvPr id="98" name="Oval 97">
                <a:extLst>
                  <a:ext uri="{FF2B5EF4-FFF2-40B4-BE49-F238E27FC236}">
                    <a16:creationId xmlns:a16="http://schemas.microsoft.com/office/drawing/2014/main" id="{E967970A-9734-DF49-BFD7-5F304CD518A1}"/>
                  </a:ext>
                </a:extLst>
              </p:cNvPr>
              <p:cNvSpPr/>
              <p:nvPr/>
            </p:nvSpPr>
            <p:spPr bwMode="auto">
              <a:xfrm>
                <a:off x="10004486" y="113627"/>
                <a:ext cx="841453" cy="841248"/>
              </a:xfrm>
              <a:prstGeom prst="ellipse">
                <a:avLst/>
              </a:prstGeom>
              <a:solidFill>
                <a:schemeClr val="bg1"/>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dirty="0">
                  <a:ea typeface="+mj-ea"/>
                </a:endParaRPr>
              </a:p>
            </p:txBody>
          </p:sp>
          <p:sp>
            <p:nvSpPr>
              <p:cNvPr id="99" name="Freeform 1013">
                <a:extLst>
                  <a:ext uri="{FF2B5EF4-FFF2-40B4-BE49-F238E27FC236}">
                    <a16:creationId xmlns:a16="http://schemas.microsoft.com/office/drawing/2014/main" id="{8620429A-6993-C84B-A6A1-CCBF3C663755}"/>
                  </a:ext>
                </a:extLst>
              </p:cNvPr>
              <p:cNvSpPr>
                <a:spLocks noChangeAspect="1" noChangeArrowheads="1"/>
              </p:cNvSpPr>
              <p:nvPr/>
            </p:nvSpPr>
            <p:spPr bwMode="auto">
              <a:xfrm>
                <a:off x="10138029" y="238959"/>
                <a:ext cx="604345" cy="604345"/>
              </a:xfrm>
              <a:custGeom>
                <a:avLst/>
                <a:gdLst>
                  <a:gd name="T0" fmla="*/ 4584217 w 290152"/>
                  <a:gd name="T1" fmla="*/ 5213744 h 290151"/>
                  <a:gd name="T2" fmla="*/ 3798786 w 290152"/>
                  <a:gd name="T3" fmla="*/ 4435392 h 290151"/>
                  <a:gd name="T4" fmla="*/ 2388898 w 290152"/>
                  <a:gd name="T5" fmla="*/ 3330961 h 290151"/>
                  <a:gd name="T6" fmla="*/ 3563529 w 290152"/>
                  <a:gd name="T7" fmla="*/ 3674253 h 290151"/>
                  <a:gd name="T8" fmla="*/ 2875922 w 290152"/>
                  <a:gd name="T9" fmla="*/ 2379795 h 290151"/>
                  <a:gd name="T10" fmla="*/ 2875922 w 290152"/>
                  <a:gd name="T11" fmla="*/ 2379795 h 290151"/>
                  <a:gd name="T12" fmla="*/ 3405944 w 290152"/>
                  <a:gd name="T13" fmla="*/ 3280903 h 290151"/>
                  <a:gd name="T14" fmla="*/ 4093578 w 290152"/>
                  <a:gd name="T15" fmla="*/ 1843419 h 290151"/>
                  <a:gd name="T16" fmla="*/ 3978950 w 290152"/>
                  <a:gd name="T17" fmla="*/ 1714668 h 290151"/>
                  <a:gd name="T18" fmla="*/ 1529397 w 290152"/>
                  <a:gd name="T19" fmla="*/ 3731468 h 290151"/>
                  <a:gd name="T20" fmla="*/ 2789980 w 290152"/>
                  <a:gd name="T21" fmla="*/ 1278416 h 290151"/>
                  <a:gd name="T22" fmla="*/ 5389976 w 290152"/>
                  <a:gd name="T23" fmla="*/ 3617033 h 290151"/>
                  <a:gd name="T24" fmla="*/ 3427453 w 290152"/>
                  <a:gd name="T25" fmla="*/ 4503862 h 290151"/>
                  <a:gd name="T26" fmla="*/ 5740935 w 290152"/>
                  <a:gd name="T27" fmla="*/ 4675487 h 290151"/>
                  <a:gd name="T28" fmla="*/ 1106756 w 290152"/>
                  <a:gd name="T29" fmla="*/ 2873273 h 290151"/>
                  <a:gd name="T30" fmla="*/ 3328357 w 290152"/>
                  <a:gd name="T31" fmla="*/ 229988 h 290151"/>
                  <a:gd name="T32" fmla="*/ 3982543 w 290152"/>
                  <a:gd name="T33" fmla="*/ 258778 h 290151"/>
                  <a:gd name="T34" fmla="*/ 4600747 w 290152"/>
                  <a:gd name="T35" fmla="*/ 805131 h 290151"/>
                  <a:gd name="T36" fmla="*/ 5154294 w 290152"/>
                  <a:gd name="T37" fmla="*/ 1157395 h 290151"/>
                  <a:gd name="T38" fmla="*/ 5154294 w 290152"/>
                  <a:gd name="T39" fmla="*/ 2091941 h 290151"/>
                  <a:gd name="T40" fmla="*/ 5779691 w 290152"/>
                  <a:gd name="T41" fmla="*/ 3098395 h 290151"/>
                  <a:gd name="T42" fmla="*/ 5298078 w 290152"/>
                  <a:gd name="T43" fmla="*/ 3155890 h 290151"/>
                  <a:gd name="T44" fmla="*/ 5549659 w 290152"/>
                  <a:gd name="T45" fmla="*/ 2623923 h 290151"/>
                  <a:gd name="T46" fmla="*/ 5003353 w 290152"/>
                  <a:gd name="T47" fmla="*/ 1976918 h 290151"/>
                  <a:gd name="T48" fmla="*/ 5103972 w 290152"/>
                  <a:gd name="T49" fmla="*/ 1329900 h 290151"/>
                  <a:gd name="T50" fmla="*/ 4284483 w 290152"/>
                  <a:gd name="T51" fmla="*/ 1150195 h 290151"/>
                  <a:gd name="T52" fmla="*/ 4428254 w 290152"/>
                  <a:gd name="T53" fmla="*/ 639780 h 290151"/>
                  <a:gd name="T54" fmla="*/ 3802824 w 290152"/>
                  <a:gd name="T55" fmla="*/ 776409 h 290151"/>
                  <a:gd name="T56" fmla="*/ 3155859 w 290152"/>
                  <a:gd name="T57" fmla="*/ 229988 h 290151"/>
                  <a:gd name="T58" fmla="*/ 2623835 w 290152"/>
                  <a:gd name="T59" fmla="*/ 603872 h 290151"/>
                  <a:gd name="T60" fmla="*/ 1789978 w 290152"/>
                  <a:gd name="T61" fmla="*/ 452835 h 290151"/>
                  <a:gd name="T62" fmla="*/ 1329881 w 290152"/>
                  <a:gd name="T63" fmla="*/ 711709 h 290151"/>
                  <a:gd name="T64" fmla="*/ 1042326 w 290152"/>
                  <a:gd name="T65" fmla="*/ 1516833 h 290151"/>
                  <a:gd name="T66" fmla="*/ 438459 w 290152"/>
                  <a:gd name="T67" fmla="*/ 1710931 h 290151"/>
                  <a:gd name="T68" fmla="*/ 697352 w 290152"/>
                  <a:gd name="T69" fmla="*/ 2552025 h 290151"/>
                  <a:gd name="T70" fmla="*/ 172546 w 290152"/>
                  <a:gd name="T71" fmla="*/ 3098395 h 290151"/>
                  <a:gd name="T72" fmla="*/ 819482 w 290152"/>
                  <a:gd name="T73" fmla="*/ 3695050 h 290151"/>
                  <a:gd name="T74" fmla="*/ 438459 w 290152"/>
                  <a:gd name="T75" fmla="*/ 4061708 h 290151"/>
                  <a:gd name="T76" fmla="*/ 1042326 w 290152"/>
                  <a:gd name="T77" fmla="*/ 4263007 h 290151"/>
                  <a:gd name="T78" fmla="*/ 1329881 w 290152"/>
                  <a:gd name="T79" fmla="*/ 5060945 h 290151"/>
                  <a:gd name="T80" fmla="*/ 1976890 w 290152"/>
                  <a:gd name="T81" fmla="*/ 4996250 h 290151"/>
                  <a:gd name="T82" fmla="*/ 2623835 w 290152"/>
                  <a:gd name="T83" fmla="*/ 5549784 h 290151"/>
                  <a:gd name="T84" fmla="*/ 3155859 w 290152"/>
                  <a:gd name="T85" fmla="*/ 5290986 h 290151"/>
                  <a:gd name="T86" fmla="*/ 3098341 w 290152"/>
                  <a:gd name="T87" fmla="*/ 5779816 h 290151"/>
                  <a:gd name="T88" fmla="*/ 2091897 w 290152"/>
                  <a:gd name="T89" fmla="*/ 5147202 h 290151"/>
                  <a:gd name="T90" fmla="*/ 1178965 w 290152"/>
                  <a:gd name="T91" fmla="*/ 4981871 h 290151"/>
                  <a:gd name="T92" fmla="*/ 632646 w 290152"/>
                  <a:gd name="T93" fmla="*/ 4622430 h 290151"/>
                  <a:gd name="T94" fmla="*/ 366627 w 290152"/>
                  <a:gd name="T95" fmla="*/ 3838836 h 290151"/>
                  <a:gd name="T96" fmla="*/ 0 w 290152"/>
                  <a:gd name="T97" fmla="*/ 3098395 h 290151"/>
                  <a:gd name="T98" fmla="*/ 632646 w 290152"/>
                  <a:gd name="T99" fmla="*/ 2091941 h 290151"/>
                  <a:gd name="T100" fmla="*/ 632646 w 290152"/>
                  <a:gd name="T101" fmla="*/ 1157395 h 290151"/>
                  <a:gd name="T102" fmla="*/ 1178965 w 290152"/>
                  <a:gd name="T103" fmla="*/ 805131 h 290151"/>
                  <a:gd name="T104" fmla="*/ 1940940 w 290152"/>
                  <a:gd name="T105" fmla="*/ 359457 h 290151"/>
                  <a:gd name="T106" fmla="*/ 2681372 w 290152"/>
                  <a:gd name="T107" fmla="*/ 0 h 2901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2" h="290151">
                    <a:moveTo>
                      <a:pt x="281039" y="198284"/>
                    </a:moveTo>
                    <a:cubicBezTo>
                      <a:pt x="282473" y="196850"/>
                      <a:pt x="285341" y="196850"/>
                      <a:pt x="287133" y="198284"/>
                    </a:cubicBezTo>
                    <a:cubicBezTo>
                      <a:pt x="288567" y="200076"/>
                      <a:pt x="288567" y="202586"/>
                      <a:pt x="287133" y="204378"/>
                    </a:cubicBezTo>
                    <a:lnTo>
                      <a:pt x="230137" y="261733"/>
                    </a:lnTo>
                    <a:cubicBezTo>
                      <a:pt x="229061" y="262450"/>
                      <a:pt x="227986" y="263167"/>
                      <a:pt x="226911" y="263167"/>
                    </a:cubicBezTo>
                    <a:cubicBezTo>
                      <a:pt x="225835" y="263167"/>
                      <a:pt x="224401" y="262450"/>
                      <a:pt x="223684" y="261733"/>
                    </a:cubicBezTo>
                    <a:lnTo>
                      <a:pt x="190706" y="228754"/>
                    </a:lnTo>
                    <a:cubicBezTo>
                      <a:pt x="188913" y="226962"/>
                      <a:pt x="188913" y="224094"/>
                      <a:pt x="190706" y="222660"/>
                    </a:cubicBezTo>
                    <a:cubicBezTo>
                      <a:pt x="192498" y="220868"/>
                      <a:pt x="195366" y="220868"/>
                      <a:pt x="196800" y="222660"/>
                    </a:cubicBezTo>
                    <a:lnTo>
                      <a:pt x="226911" y="252413"/>
                    </a:lnTo>
                    <a:lnTo>
                      <a:pt x="281039" y="198284"/>
                    </a:lnTo>
                    <a:close/>
                    <a:moveTo>
                      <a:pt x="119926" y="167217"/>
                    </a:moveTo>
                    <a:lnTo>
                      <a:pt x="81811" y="194502"/>
                    </a:lnTo>
                    <a:cubicBezTo>
                      <a:pt x="96554" y="212813"/>
                      <a:pt x="119207" y="224302"/>
                      <a:pt x="144377" y="224302"/>
                    </a:cubicBezTo>
                    <a:cubicBezTo>
                      <a:pt x="151209" y="224302"/>
                      <a:pt x="157322" y="223584"/>
                      <a:pt x="163434" y="222148"/>
                    </a:cubicBezTo>
                    <a:cubicBezTo>
                      <a:pt x="164153" y="207787"/>
                      <a:pt x="169907" y="194862"/>
                      <a:pt x="178896" y="184450"/>
                    </a:cubicBezTo>
                    <a:lnTo>
                      <a:pt x="164873" y="170807"/>
                    </a:lnTo>
                    <a:cubicBezTo>
                      <a:pt x="159119" y="175115"/>
                      <a:pt x="152288" y="177629"/>
                      <a:pt x="144377" y="177629"/>
                    </a:cubicBezTo>
                    <a:cubicBezTo>
                      <a:pt x="134669" y="177629"/>
                      <a:pt x="126039" y="173679"/>
                      <a:pt x="119926" y="167217"/>
                    </a:cubicBezTo>
                    <a:close/>
                    <a:moveTo>
                      <a:pt x="144377" y="119467"/>
                    </a:moveTo>
                    <a:cubicBezTo>
                      <a:pt x="130713" y="119467"/>
                      <a:pt x="119567" y="130597"/>
                      <a:pt x="119567" y="144240"/>
                    </a:cubicBezTo>
                    <a:cubicBezTo>
                      <a:pt x="119567" y="157882"/>
                      <a:pt x="130713" y="169012"/>
                      <a:pt x="144377" y="169012"/>
                    </a:cubicBezTo>
                    <a:cubicBezTo>
                      <a:pt x="158041" y="169012"/>
                      <a:pt x="169187" y="157882"/>
                      <a:pt x="169187" y="144240"/>
                    </a:cubicBezTo>
                    <a:cubicBezTo>
                      <a:pt x="169187" y="130597"/>
                      <a:pt x="158041" y="119467"/>
                      <a:pt x="144377" y="119467"/>
                    </a:cubicBezTo>
                    <a:close/>
                    <a:moveTo>
                      <a:pt x="205505" y="92541"/>
                    </a:moveTo>
                    <a:lnTo>
                      <a:pt x="171704" y="124494"/>
                    </a:lnTo>
                    <a:cubicBezTo>
                      <a:pt x="175660" y="129879"/>
                      <a:pt x="178177" y="137059"/>
                      <a:pt x="178177" y="144240"/>
                    </a:cubicBezTo>
                    <a:cubicBezTo>
                      <a:pt x="178177" y="151779"/>
                      <a:pt x="175300" y="158960"/>
                      <a:pt x="170985" y="164704"/>
                    </a:cubicBezTo>
                    <a:lnTo>
                      <a:pt x="185009" y="178706"/>
                    </a:lnTo>
                    <a:cubicBezTo>
                      <a:pt x="195077" y="169730"/>
                      <a:pt x="208022" y="164345"/>
                      <a:pt x="222404" y="163268"/>
                    </a:cubicBezTo>
                    <a:cubicBezTo>
                      <a:pt x="223843" y="157164"/>
                      <a:pt x="224921" y="151061"/>
                      <a:pt x="224921" y="144240"/>
                    </a:cubicBezTo>
                    <a:cubicBezTo>
                      <a:pt x="224921" y="124494"/>
                      <a:pt x="217730" y="106543"/>
                      <a:pt x="205505" y="92541"/>
                    </a:cubicBezTo>
                    <a:close/>
                    <a:moveTo>
                      <a:pt x="148692" y="64178"/>
                    </a:moveTo>
                    <a:lnTo>
                      <a:pt x="148692" y="110851"/>
                    </a:lnTo>
                    <a:cubicBezTo>
                      <a:pt x="155164" y="111928"/>
                      <a:pt x="160917" y="114441"/>
                      <a:pt x="165592" y="118031"/>
                    </a:cubicBezTo>
                    <a:lnTo>
                      <a:pt x="199751" y="86078"/>
                    </a:lnTo>
                    <a:cubicBezTo>
                      <a:pt x="186087" y="73154"/>
                      <a:pt x="168468" y="65255"/>
                      <a:pt x="148692" y="64178"/>
                    </a:cubicBezTo>
                    <a:close/>
                    <a:moveTo>
                      <a:pt x="140062" y="64178"/>
                    </a:moveTo>
                    <a:cubicBezTo>
                      <a:pt x="97992" y="66691"/>
                      <a:pt x="64192" y="101516"/>
                      <a:pt x="64192" y="144240"/>
                    </a:cubicBezTo>
                    <a:cubicBezTo>
                      <a:pt x="64192" y="160037"/>
                      <a:pt x="68867" y="175115"/>
                      <a:pt x="76777" y="187322"/>
                    </a:cubicBezTo>
                    <a:lnTo>
                      <a:pt x="114892" y="160037"/>
                    </a:lnTo>
                    <a:cubicBezTo>
                      <a:pt x="112375" y="155369"/>
                      <a:pt x="110937" y="149984"/>
                      <a:pt x="110937" y="144240"/>
                    </a:cubicBezTo>
                    <a:cubicBezTo>
                      <a:pt x="110937" y="127366"/>
                      <a:pt x="123522" y="113005"/>
                      <a:pt x="140062" y="110851"/>
                    </a:cubicBezTo>
                    <a:lnTo>
                      <a:pt x="140062" y="64178"/>
                    </a:lnTo>
                    <a:close/>
                    <a:moveTo>
                      <a:pt x="144377" y="55562"/>
                    </a:moveTo>
                    <a:cubicBezTo>
                      <a:pt x="193639" y="55562"/>
                      <a:pt x="233551" y="95413"/>
                      <a:pt x="233551" y="144240"/>
                    </a:cubicBezTo>
                    <a:cubicBezTo>
                      <a:pt x="233551" y="151061"/>
                      <a:pt x="232472" y="157164"/>
                      <a:pt x="231394" y="163627"/>
                    </a:cubicBezTo>
                    <a:cubicBezTo>
                      <a:pt x="246136" y="164704"/>
                      <a:pt x="259800" y="170807"/>
                      <a:pt x="270587" y="181578"/>
                    </a:cubicBezTo>
                    <a:cubicBezTo>
                      <a:pt x="272025" y="183014"/>
                      <a:pt x="272025" y="185886"/>
                      <a:pt x="270587" y="187681"/>
                    </a:cubicBezTo>
                    <a:cubicBezTo>
                      <a:pt x="268789" y="189117"/>
                      <a:pt x="265553" y="189117"/>
                      <a:pt x="264115" y="187681"/>
                    </a:cubicBezTo>
                    <a:cubicBezTo>
                      <a:pt x="254047" y="177270"/>
                      <a:pt x="240383" y="171884"/>
                      <a:pt x="226000" y="171884"/>
                    </a:cubicBezTo>
                    <a:cubicBezTo>
                      <a:pt x="196156" y="171884"/>
                      <a:pt x="172064" y="196298"/>
                      <a:pt x="172064" y="226097"/>
                    </a:cubicBezTo>
                    <a:cubicBezTo>
                      <a:pt x="172064" y="255895"/>
                      <a:pt x="196156" y="279591"/>
                      <a:pt x="226000" y="279591"/>
                    </a:cubicBezTo>
                    <a:cubicBezTo>
                      <a:pt x="252968" y="279591"/>
                      <a:pt x="275981" y="259845"/>
                      <a:pt x="279576" y="233277"/>
                    </a:cubicBezTo>
                    <a:cubicBezTo>
                      <a:pt x="279936" y="231123"/>
                      <a:pt x="282093" y="229328"/>
                      <a:pt x="284610" y="229687"/>
                    </a:cubicBezTo>
                    <a:cubicBezTo>
                      <a:pt x="286768" y="230046"/>
                      <a:pt x="288566" y="232200"/>
                      <a:pt x="288206" y="234713"/>
                    </a:cubicBezTo>
                    <a:cubicBezTo>
                      <a:pt x="283891" y="265230"/>
                      <a:pt x="257283" y="288566"/>
                      <a:pt x="226000" y="288566"/>
                    </a:cubicBezTo>
                    <a:cubicBezTo>
                      <a:pt x="192920" y="288566"/>
                      <a:pt x="165951" y="263435"/>
                      <a:pt x="163434" y="231123"/>
                    </a:cubicBezTo>
                    <a:cubicBezTo>
                      <a:pt x="157322" y="232559"/>
                      <a:pt x="151209" y="233277"/>
                      <a:pt x="144377" y="233277"/>
                    </a:cubicBezTo>
                    <a:cubicBezTo>
                      <a:pt x="95475" y="233277"/>
                      <a:pt x="55563" y="193425"/>
                      <a:pt x="55563" y="144240"/>
                    </a:cubicBezTo>
                    <a:cubicBezTo>
                      <a:pt x="55563" y="95413"/>
                      <a:pt x="95475" y="55562"/>
                      <a:pt x="144377" y="55562"/>
                    </a:cubicBezTo>
                    <a:close/>
                    <a:moveTo>
                      <a:pt x="134610" y="0"/>
                    </a:moveTo>
                    <a:lnTo>
                      <a:pt x="155542" y="0"/>
                    </a:lnTo>
                    <a:cubicBezTo>
                      <a:pt x="162037" y="0"/>
                      <a:pt x="167090" y="5052"/>
                      <a:pt x="167090" y="11548"/>
                    </a:cubicBezTo>
                    <a:lnTo>
                      <a:pt x="167090" y="26705"/>
                    </a:lnTo>
                    <a:cubicBezTo>
                      <a:pt x="173225" y="27788"/>
                      <a:pt x="179360" y="29592"/>
                      <a:pt x="185495" y="31397"/>
                    </a:cubicBezTo>
                    <a:lnTo>
                      <a:pt x="193074" y="18044"/>
                    </a:lnTo>
                    <a:cubicBezTo>
                      <a:pt x="194518" y="15879"/>
                      <a:pt x="197044" y="13713"/>
                      <a:pt x="199931" y="12992"/>
                    </a:cubicBezTo>
                    <a:cubicBezTo>
                      <a:pt x="202818" y="12270"/>
                      <a:pt x="205705" y="12631"/>
                      <a:pt x="208592" y="14074"/>
                    </a:cubicBezTo>
                    <a:lnTo>
                      <a:pt x="226636" y="24540"/>
                    </a:lnTo>
                    <a:cubicBezTo>
                      <a:pt x="229524" y="26344"/>
                      <a:pt x="231328" y="28510"/>
                      <a:pt x="232050" y="31397"/>
                    </a:cubicBezTo>
                    <a:cubicBezTo>
                      <a:pt x="233132" y="34645"/>
                      <a:pt x="232772" y="37893"/>
                      <a:pt x="230967" y="40419"/>
                    </a:cubicBezTo>
                    <a:lnTo>
                      <a:pt x="223388" y="53411"/>
                    </a:lnTo>
                    <a:cubicBezTo>
                      <a:pt x="228080" y="57741"/>
                      <a:pt x="232772" y="62072"/>
                      <a:pt x="236741" y="66763"/>
                    </a:cubicBezTo>
                    <a:lnTo>
                      <a:pt x="250094" y="59185"/>
                    </a:lnTo>
                    <a:cubicBezTo>
                      <a:pt x="252620" y="57741"/>
                      <a:pt x="255507" y="57019"/>
                      <a:pt x="258755" y="58102"/>
                    </a:cubicBezTo>
                    <a:cubicBezTo>
                      <a:pt x="261642" y="58824"/>
                      <a:pt x="263808" y="60628"/>
                      <a:pt x="265612" y="63515"/>
                    </a:cubicBezTo>
                    <a:lnTo>
                      <a:pt x="276078" y="81560"/>
                    </a:lnTo>
                    <a:cubicBezTo>
                      <a:pt x="279326" y="86973"/>
                      <a:pt x="277160" y="94191"/>
                      <a:pt x="271747" y="97439"/>
                    </a:cubicBezTo>
                    <a:lnTo>
                      <a:pt x="258755" y="105017"/>
                    </a:lnTo>
                    <a:cubicBezTo>
                      <a:pt x="260921" y="110791"/>
                      <a:pt x="262364" y="116926"/>
                      <a:pt x="263447" y="123061"/>
                    </a:cubicBezTo>
                    <a:lnTo>
                      <a:pt x="278604" y="123061"/>
                    </a:lnTo>
                    <a:cubicBezTo>
                      <a:pt x="285100" y="123061"/>
                      <a:pt x="290152" y="128114"/>
                      <a:pt x="290152" y="134610"/>
                    </a:cubicBezTo>
                    <a:lnTo>
                      <a:pt x="290152" y="155541"/>
                    </a:lnTo>
                    <a:cubicBezTo>
                      <a:pt x="290152" y="162037"/>
                      <a:pt x="285100" y="167089"/>
                      <a:pt x="278604" y="167089"/>
                    </a:cubicBezTo>
                    <a:lnTo>
                      <a:pt x="265973" y="167089"/>
                    </a:lnTo>
                    <a:cubicBezTo>
                      <a:pt x="263086" y="167089"/>
                      <a:pt x="261281" y="165285"/>
                      <a:pt x="261281" y="162398"/>
                    </a:cubicBezTo>
                    <a:cubicBezTo>
                      <a:pt x="261281" y="160232"/>
                      <a:pt x="263086" y="158428"/>
                      <a:pt x="265973" y="158428"/>
                    </a:cubicBezTo>
                    <a:lnTo>
                      <a:pt x="278604" y="158428"/>
                    </a:lnTo>
                    <a:cubicBezTo>
                      <a:pt x="280408" y="158428"/>
                      <a:pt x="281491" y="156985"/>
                      <a:pt x="281491" y="155541"/>
                    </a:cubicBezTo>
                    <a:lnTo>
                      <a:pt x="281491" y="134610"/>
                    </a:lnTo>
                    <a:cubicBezTo>
                      <a:pt x="281491" y="133166"/>
                      <a:pt x="280408" y="131723"/>
                      <a:pt x="278604" y="131723"/>
                    </a:cubicBezTo>
                    <a:lnTo>
                      <a:pt x="259838" y="131723"/>
                    </a:lnTo>
                    <a:cubicBezTo>
                      <a:pt x="257673" y="131723"/>
                      <a:pt x="255868" y="130279"/>
                      <a:pt x="255507" y="128114"/>
                    </a:cubicBezTo>
                    <a:cubicBezTo>
                      <a:pt x="254425" y="120174"/>
                      <a:pt x="252259" y="112235"/>
                      <a:pt x="249011" y="104656"/>
                    </a:cubicBezTo>
                    <a:cubicBezTo>
                      <a:pt x="248290" y="102491"/>
                      <a:pt x="249372" y="100326"/>
                      <a:pt x="251177" y="99243"/>
                    </a:cubicBezTo>
                    <a:lnTo>
                      <a:pt x="267417" y="89499"/>
                    </a:lnTo>
                    <a:cubicBezTo>
                      <a:pt x="268860" y="89138"/>
                      <a:pt x="269221" y="87334"/>
                      <a:pt x="268499" y="85890"/>
                    </a:cubicBezTo>
                    <a:lnTo>
                      <a:pt x="258034" y="67846"/>
                    </a:lnTo>
                    <a:cubicBezTo>
                      <a:pt x="257673" y="67124"/>
                      <a:pt x="256951" y="66763"/>
                      <a:pt x="256229" y="66763"/>
                    </a:cubicBezTo>
                    <a:cubicBezTo>
                      <a:pt x="255507" y="66402"/>
                      <a:pt x="254786" y="66763"/>
                      <a:pt x="254425" y="66763"/>
                    </a:cubicBezTo>
                    <a:lnTo>
                      <a:pt x="237824" y="76146"/>
                    </a:lnTo>
                    <a:cubicBezTo>
                      <a:pt x="236019" y="77229"/>
                      <a:pt x="233493" y="76868"/>
                      <a:pt x="232411" y="75064"/>
                    </a:cubicBezTo>
                    <a:cubicBezTo>
                      <a:pt x="226997" y="68929"/>
                      <a:pt x="221223" y="63155"/>
                      <a:pt x="215088" y="57741"/>
                    </a:cubicBezTo>
                    <a:cubicBezTo>
                      <a:pt x="213284" y="56659"/>
                      <a:pt x="212923" y="54132"/>
                      <a:pt x="214005" y="52328"/>
                    </a:cubicBezTo>
                    <a:lnTo>
                      <a:pt x="223388" y="35727"/>
                    </a:lnTo>
                    <a:cubicBezTo>
                      <a:pt x="223749" y="35006"/>
                      <a:pt x="223749" y="34645"/>
                      <a:pt x="223749" y="33923"/>
                    </a:cubicBezTo>
                    <a:cubicBezTo>
                      <a:pt x="223388" y="33201"/>
                      <a:pt x="223028" y="32479"/>
                      <a:pt x="222306" y="32118"/>
                    </a:cubicBezTo>
                    <a:lnTo>
                      <a:pt x="204262" y="21653"/>
                    </a:lnTo>
                    <a:cubicBezTo>
                      <a:pt x="203540" y="21292"/>
                      <a:pt x="202818" y="21292"/>
                      <a:pt x="202096" y="21292"/>
                    </a:cubicBezTo>
                    <a:cubicBezTo>
                      <a:pt x="201374" y="21653"/>
                      <a:pt x="201014" y="22014"/>
                      <a:pt x="200653" y="22735"/>
                    </a:cubicBezTo>
                    <a:lnTo>
                      <a:pt x="190909" y="38975"/>
                    </a:lnTo>
                    <a:cubicBezTo>
                      <a:pt x="189826" y="40780"/>
                      <a:pt x="187660" y="41862"/>
                      <a:pt x="185856" y="40780"/>
                    </a:cubicBezTo>
                    <a:cubicBezTo>
                      <a:pt x="178277" y="37893"/>
                      <a:pt x="169977" y="35727"/>
                      <a:pt x="162037" y="34645"/>
                    </a:cubicBezTo>
                    <a:cubicBezTo>
                      <a:pt x="159872" y="34284"/>
                      <a:pt x="158429" y="32479"/>
                      <a:pt x="158429" y="30314"/>
                    </a:cubicBezTo>
                    <a:lnTo>
                      <a:pt x="158429" y="11548"/>
                    </a:lnTo>
                    <a:cubicBezTo>
                      <a:pt x="158429" y="9744"/>
                      <a:pt x="156985" y="8661"/>
                      <a:pt x="155542" y="8661"/>
                    </a:cubicBezTo>
                    <a:lnTo>
                      <a:pt x="134610" y="8661"/>
                    </a:lnTo>
                    <a:cubicBezTo>
                      <a:pt x="133167" y="8661"/>
                      <a:pt x="131723" y="9744"/>
                      <a:pt x="131723" y="11548"/>
                    </a:cubicBezTo>
                    <a:lnTo>
                      <a:pt x="131723" y="30314"/>
                    </a:lnTo>
                    <a:cubicBezTo>
                      <a:pt x="131723" y="32479"/>
                      <a:pt x="130279" y="34284"/>
                      <a:pt x="128114" y="34645"/>
                    </a:cubicBezTo>
                    <a:cubicBezTo>
                      <a:pt x="120175" y="35727"/>
                      <a:pt x="112235" y="37893"/>
                      <a:pt x="104657" y="40780"/>
                    </a:cubicBezTo>
                    <a:cubicBezTo>
                      <a:pt x="102491" y="41862"/>
                      <a:pt x="100326" y="40780"/>
                      <a:pt x="99243" y="38975"/>
                    </a:cubicBezTo>
                    <a:lnTo>
                      <a:pt x="89860" y="22735"/>
                    </a:lnTo>
                    <a:cubicBezTo>
                      <a:pt x="89139" y="21292"/>
                      <a:pt x="87334" y="20931"/>
                      <a:pt x="86251" y="21653"/>
                    </a:cubicBezTo>
                    <a:lnTo>
                      <a:pt x="67846" y="32118"/>
                    </a:lnTo>
                    <a:cubicBezTo>
                      <a:pt x="67124" y="32479"/>
                      <a:pt x="66764" y="33201"/>
                      <a:pt x="66764" y="33923"/>
                    </a:cubicBezTo>
                    <a:cubicBezTo>
                      <a:pt x="66403" y="34645"/>
                      <a:pt x="66764" y="35006"/>
                      <a:pt x="66764" y="35727"/>
                    </a:cubicBezTo>
                    <a:lnTo>
                      <a:pt x="76508" y="52328"/>
                    </a:lnTo>
                    <a:cubicBezTo>
                      <a:pt x="77229" y="54132"/>
                      <a:pt x="76868" y="56659"/>
                      <a:pt x="75425" y="57741"/>
                    </a:cubicBezTo>
                    <a:cubicBezTo>
                      <a:pt x="68929" y="63155"/>
                      <a:pt x="63155" y="68929"/>
                      <a:pt x="57741" y="75064"/>
                    </a:cubicBezTo>
                    <a:cubicBezTo>
                      <a:pt x="56659" y="76868"/>
                      <a:pt x="54133" y="77229"/>
                      <a:pt x="52328" y="76146"/>
                    </a:cubicBezTo>
                    <a:lnTo>
                      <a:pt x="36088" y="66763"/>
                    </a:lnTo>
                    <a:cubicBezTo>
                      <a:pt x="35367" y="66763"/>
                      <a:pt x="34645" y="66402"/>
                      <a:pt x="33923" y="66763"/>
                    </a:cubicBezTo>
                    <a:cubicBezTo>
                      <a:pt x="33201" y="66763"/>
                      <a:pt x="32840" y="67124"/>
                      <a:pt x="32119" y="67846"/>
                    </a:cubicBezTo>
                    <a:lnTo>
                      <a:pt x="22014" y="85890"/>
                    </a:lnTo>
                    <a:cubicBezTo>
                      <a:pt x="20931" y="87334"/>
                      <a:pt x="21292" y="89138"/>
                      <a:pt x="22736" y="89499"/>
                    </a:cubicBezTo>
                    <a:lnTo>
                      <a:pt x="39336" y="99243"/>
                    </a:lnTo>
                    <a:cubicBezTo>
                      <a:pt x="40780" y="100326"/>
                      <a:pt x="41862" y="102491"/>
                      <a:pt x="41141" y="104656"/>
                    </a:cubicBezTo>
                    <a:cubicBezTo>
                      <a:pt x="37893" y="112235"/>
                      <a:pt x="35727" y="120174"/>
                      <a:pt x="35006" y="128114"/>
                    </a:cubicBezTo>
                    <a:cubicBezTo>
                      <a:pt x="34284" y="130279"/>
                      <a:pt x="32479" y="131723"/>
                      <a:pt x="30314" y="131723"/>
                    </a:cubicBezTo>
                    <a:lnTo>
                      <a:pt x="11548" y="131723"/>
                    </a:lnTo>
                    <a:cubicBezTo>
                      <a:pt x="10105" y="131723"/>
                      <a:pt x="8661" y="133166"/>
                      <a:pt x="8661" y="134610"/>
                    </a:cubicBezTo>
                    <a:lnTo>
                      <a:pt x="8661" y="155541"/>
                    </a:lnTo>
                    <a:cubicBezTo>
                      <a:pt x="8661" y="156985"/>
                      <a:pt x="10105" y="158428"/>
                      <a:pt x="11548" y="158428"/>
                    </a:cubicBezTo>
                    <a:lnTo>
                      <a:pt x="30314" y="158428"/>
                    </a:lnTo>
                    <a:cubicBezTo>
                      <a:pt x="32479" y="158428"/>
                      <a:pt x="34284" y="159872"/>
                      <a:pt x="35006" y="162037"/>
                    </a:cubicBezTo>
                    <a:cubicBezTo>
                      <a:pt x="35727" y="169976"/>
                      <a:pt x="37893" y="177916"/>
                      <a:pt x="41141" y="185494"/>
                    </a:cubicBezTo>
                    <a:cubicBezTo>
                      <a:pt x="41862" y="187660"/>
                      <a:pt x="40780" y="189825"/>
                      <a:pt x="39336" y="190908"/>
                    </a:cubicBezTo>
                    <a:lnTo>
                      <a:pt x="22736" y="200291"/>
                    </a:lnTo>
                    <a:cubicBezTo>
                      <a:pt x="22014" y="200652"/>
                      <a:pt x="21653" y="201374"/>
                      <a:pt x="21292" y="202096"/>
                    </a:cubicBezTo>
                    <a:cubicBezTo>
                      <a:pt x="21292" y="202817"/>
                      <a:pt x="21292" y="203539"/>
                      <a:pt x="22014" y="203900"/>
                    </a:cubicBezTo>
                    <a:lnTo>
                      <a:pt x="32119" y="222305"/>
                    </a:lnTo>
                    <a:cubicBezTo>
                      <a:pt x="32840" y="223027"/>
                      <a:pt x="33201" y="223388"/>
                      <a:pt x="33923" y="223749"/>
                    </a:cubicBezTo>
                    <a:cubicBezTo>
                      <a:pt x="34645" y="223749"/>
                      <a:pt x="35367" y="223749"/>
                      <a:pt x="36088" y="223388"/>
                    </a:cubicBezTo>
                    <a:lnTo>
                      <a:pt x="52328" y="214005"/>
                    </a:lnTo>
                    <a:cubicBezTo>
                      <a:pt x="54133" y="212922"/>
                      <a:pt x="56659" y="213283"/>
                      <a:pt x="57741" y="214727"/>
                    </a:cubicBezTo>
                    <a:cubicBezTo>
                      <a:pt x="63155" y="221222"/>
                      <a:pt x="68929" y="226997"/>
                      <a:pt x="75425" y="232049"/>
                    </a:cubicBezTo>
                    <a:cubicBezTo>
                      <a:pt x="76868" y="233492"/>
                      <a:pt x="77229" y="236019"/>
                      <a:pt x="76508" y="237823"/>
                    </a:cubicBezTo>
                    <a:lnTo>
                      <a:pt x="66764" y="254063"/>
                    </a:lnTo>
                    <a:cubicBezTo>
                      <a:pt x="66042" y="255506"/>
                      <a:pt x="66764" y="257311"/>
                      <a:pt x="67846" y="257672"/>
                    </a:cubicBezTo>
                    <a:lnTo>
                      <a:pt x="86251" y="268498"/>
                    </a:lnTo>
                    <a:cubicBezTo>
                      <a:pt x="87334" y="269220"/>
                      <a:pt x="89139" y="268859"/>
                      <a:pt x="89860" y="267416"/>
                    </a:cubicBezTo>
                    <a:lnTo>
                      <a:pt x="99243" y="250815"/>
                    </a:lnTo>
                    <a:cubicBezTo>
                      <a:pt x="100326" y="249011"/>
                      <a:pt x="102491" y="248289"/>
                      <a:pt x="104657" y="249011"/>
                    </a:cubicBezTo>
                    <a:cubicBezTo>
                      <a:pt x="112235" y="251898"/>
                      <a:pt x="120175" y="254424"/>
                      <a:pt x="128114" y="255506"/>
                    </a:cubicBezTo>
                    <a:cubicBezTo>
                      <a:pt x="130279" y="255867"/>
                      <a:pt x="131723" y="257672"/>
                      <a:pt x="131723" y="259837"/>
                    </a:cubicBezTo>
                    <a:lnTo>
                      <a:pt x="131723" y="278603"/>
                    </a:lnTo>
                    <a:cubicBezTo>
                      <a:pt x="131723" y="280047"/>
                      <a:pt x="133167" y="281129"/>
                      <a:pt x="134610" y="281129"/>
                    </a:cubicBezTo>
                    <a:lnTo>
                      <a:pt x="155542" y="281129"/>
                    </a:lnTo>
                    <a:cubicBezTo>
                      <a:pt x="156985" y="281129"/>
                      <a:pt x="158429" y="280047"/>
                      <a:pt x="158429" y="278603"/>
                    </a:cubicBezTo>
                    <a:lnTo>
                      <a:pt x="158429" y="265611"/>
                    </a:lnTo>
                    <a:cubicBezTo>
                      <a:pt x="158429" y="263085"/>
                      <a:pt x="160233" y="261281"/>
                      <a:pt x="162759" y="261281"/>
                    </a:cubicBezTo>
                    <a:cubicBezTo>
                      <a:pt x="165285" y="261281"/>
                      <a:pt x="167090" y="263085"/>
                      <a:pt x="167090" y="265611"/>
                    </a:cubicBezTo>
                    <a:lnTo>
                      <a:pt x="167090" y="278603"/>
                    </a:lnTo>
                    <a:cubicBezTo>
                      <a:pt x="167090" y="285099"/>
                      <a:pt x="162037" y="290151"/>
                      <a:pt x="155542" y="290151"/>
                    </a:cubicBezTo>
                    <a:lnTo>
                      <a:pt x="134610" y="290151"/>
                    </a:lnTo>
                    <a:cubicBezTo>
                      <a:pt x="128114" y="290151"/>
                      <a:pt x="123062" y="285099"/>
                      <a:pt x="123062" y="278603"/>
                    </a:cubicBezTo>
                    <a:lnTo>
                      <a:pt x="123062" y="263446"/>
                    </a:lnTo>
                    <a:cubicBezTo>
                      <a:pt x="116927" y="262363"/>
                      <a:pt x="110792" y="260920"/>
                      <a:pt x="105017" y="258394"/>
                    </a:cubicBezTo>
                    <a:lnTo>
                      <a:pt x="97439" y="271746"/>
                    </a:lnTo>
                    <a:cubicBezTo>
                      <a:pt x="94191" y="277160"/>
                      <a:pt x="87334" y="279325"/>
                      <a:pt x="81560" y="276077"/>
                    </a:cubicBezTo>
                    <a:lnTo>
                      <a:pt x="63516" y="265250"/>
                    </a:lnTo>
                    <a:cubicBezTo>
                      <a:pt x="57741" y="262002"/>
                      <a:pt x="56298" y="255146"/>
                      <a:pt x="59185" y="250093"/>
                    </a:cubicBezTo>
                    <a:lnTo>
                      <a:pt x="66764" y="236380"/>
                    </a:lnTo>
                    <a:cubicBezTo>
                      <a:pt x="62072" y="232410"/>
                      <a:pt x="57741" y="228079"/>
                      <a:pt x="53772" y="223388"/>
                    </a:cubicBezTo>
                    <a:lnTo>
                      <a:pt x="40419" y="230966"/>
                    </a:lnTo>
                    <a:cubicBezTo>
                      <a:pt x="37893" y="232410"/>
                      <a:pt x="34645" y="232771"/>
                      <a:pt x="31758" y="232049"/>
                    </a:cubicBezTo>
                    <a:cubicBezTo>
                      <a:pt x="28510" y="231327"/>
                      <a:pt x="26344" y="229162"/>
                      <a:pt x="24901" y="226636"/>
                    </a:cubicBezTo>
                    <a:lnTo>
                      <a:pt x="14074" y="208591"/>
                    </a:lnTo>
                    <a:cubicBezTo>
                      <a:pt x="12992" y="205704"/>
                      <a:pt x="12270" y="202817"/>
                      <a:pt x="12992" y="199930"/>
                    </a:cubicBezTo>
                    <a:cubicBezTo>
                      <a:pt x="13713" y="197043"/>
                      <a:pt x="15879" y="194516"/>
                      <a:pt x="18405" y="192712"/>
                    </a:cubicBezTo>
                    <a:lnTo>
                      <a:pt x="31758" y="185133"/>
                    </a:lnTo>
                    <a:cubicBezTo>
                      <a:pt x="29592" y="179359"/>
                      <a:pt x="27788" y="173224"/>
                      <a:pt x="26705" y="167089"/>
                    </a:cubicBezTo>
                    <a:lnTo>
                      <a:pt x="11548" y="167089"/>
                    </a:lnTo>
                    <a:cubicBezTo>
                      <a:pt x="5052" y="167089"/>
                      <a:pt x="0" y="162037"/>
                      <a:pt x="0" y="155541"/>
                    </a:cubicBezTo>
                    <a:lnTo>
                      <a:pt x="0" y="134610"/>
                    </a:lnTo>
                    <a:cubicBezTo>
                      <a:pt x="0" y="128114"/>
                      <a:pt x="5052" y="123061"/>
                      <a:pt x="11548" y="123061"/>
                    </a:cubicBezTo>
                    <a:lnTo>
                      <a:pt x="26705" y="123061"/>
                    </a:lnTo>
                    <a:cubicBezTo>
                      <a:pt x="27788" y="116926"/>
                      <a:pt x="29592" y="110791"/>
                      <a:pt x="31758" y="105017"/>
                    </a:cubicBezTo>
                    <a:lnTo>
                      <a:pt x="18405" y="97439"/>
                    </a:lnTo>
                    <a:cubicBezTo>
                      <a:pt x="12992" y="94191"/>
                      <a:pt x="11187" y="86973"/>
                      <a:pt x="14074" y="81560"/>
                    </a:cubicBezTo>
                    <a:lnTo>
                      <a:pt x="24901" y="63515"/>
                    </a:lnTo>
                    <a:cubicBezTo>
                      <a:pt x="26344" y="60628"/>
                      <a:pt x="28510" y="58824"/>
                      <a:pt x="31758" y="58102"/>
                    </a:cubicBezTo>
                    <a:cubicBezTo>
                      <a:pt x="34645" y="57019"/>
                      <a:pt x="37893" y="57741"/>
                      <a:pt x="40419" y="59185"/>
                    </a:cubicBezTo>
                    <a:lnTo>
                      <a:pt x="53772" y="66763"/>
                    </a:lnTo>
                    <a:cubicBezTo>
                      <a:pt x="57741" y="62072"/>
                      <a:pt x="62072" y="57741"/>
                      <a:pt x="66764" y="53411"/>
                    </a:cubicBezTo>
                    <a:lnTo>
                      <a:pt x="59185" y="40419"/>
                    </a:lnTo>
                    <a:cubicBezTo>
                      <a:pt x="57741" y="37893"/>
                      <a:pt x="57381" y="34645"/>
                      <a:pt x="58102" y="31397"/>
                    </a:cubicBezTo>
                    <a:cubicBezTo>
                      <a:pt x="58824" y="28510"/>
                      <a:pt x="60989" y="26344"/>
                      <a:pt x="63516" y="24540"/>
                    </a:cubicBezTo>
                    <a:lnTo>
                      <a:pt x="81560" y="14074"/>
                    </a:lnTo>
                    <a:cubicBezTo>
                      <a:pt x="87334" y="11187"/>
                      <a:pt x="94191" y="12992"/>
                      <a:pt x="97439" y="18044"/>
                    </a:cubicBezTo>
                    <a:lnTo>
                      <a:pt x="105017" y="31397"/>
                    </a:lnTo>
                    <a:cubicBezTo>
                      <a:pt x="110792" y="29592"/>
                      <a:pt x="116927" y="27788"/>
                      <a:pt x="123062" y="26705"/>
                    </a:cubicBezTo>
                    <a:lnTo>
                      <a:pt x="123062" y="11548"/>
                    </a:lnTo>
                    <a:cubicBezTo>
                      <a:pt x="123062" y="5052"/>
                      <a:pt x="128114" y="0"/>
                      <a:pt x="134610" y="0"/>
                    </a:cubicBezTo>
                    <a:close/>
                  </a:path>
                </a:pathLst>
              </a:custGeom>
              <a:solidFill>
                <a:schemeClr val="accent1"/>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a:ea typeface="+mj-ea"/>
                </a:endParaRPr>
              </a:p>
            </p:txBody>
          </p:sp>
        </p:grpSp>
        <p:sp>
          <p:nvSpPr>
            <p:cNvPr id="97" name="Rectangle 96">
              <a:extLst>
                <a:ext uri="{FF2B5EF4-FFF2-40B4-BE49-F238E27FC236}">
                  <a16:creationId xmlns:a16="http://schemas.microsoft.com/office/drawing/2014/main" id="{C1554D35-E21B-E042-9992-45CC43D6DAE3}"/>
                </a:ext>
              </a:extLst>
            </p:cNvPr>
            <p:cNvSpPr/>
            <p:nvPr/>
          </p:nvSpPr>
          <p:spPr>
            <a:xfrm>
              <a:off x="7607567" y="2999304"/>
              <a:ext cx="1714317" cy="654518"/>
            </a:xfrm>
            <a:prstGeom prst="rect">
              <a:avLst/>
            </a:prstGeom>
          </p:spPr>
          <p:txBody>
            <a:bodyPr wrap="square">
              <a:spAutoFit/>
            </a:bodyPr>
            <a:lstStyle/>
            <a:p>
              <a:pPr algn="ctr"/>
              <a:r>
                <a:rPr lang="en-US" sz="1153" b="1" dirty="0">
                  <a:solidFill>
                    <a:schemeClr val="bg1"/>
                  </a:solidFill>
                </a:rPr>
                <a:t>User</a:t>
              </a:r>
            </a:p>
            <a:p>
              <a:pPr algn="ctr"/>
              <a:r>
                <a:rPr lang="en-US" sz="1153" b="1" dirty="0">
                  <a:solidFill>
                    <a:schemeClr val="bg1"/>
                  </a:solidFill>
                </a:rPr>
                <a:t>Termination</a:t>
              </a:r>
            </a:p>
            <a:p>
              <a:pPr algn="ctr"/>
              <a:endParaRPr lang="en-US" sz="1153" b="1" dirty="0">
                <a:solidFill>
                  <a:schemeClr val="bg1"/>
                </a:solidFill>
              </a:endParaRPr>
            </a:p>
          </p:txBody>
        </p:sp>
      </p:grpSp>
      <p:grpSp>
        <p:nvGrpSpPr>
          <p:cNvPr id="100" name="Group 99">
            <a:extLst>
              <a:ext uri="{FF2B5EF4-FFF2-40B4-BE49-F238E27FC236}">
                <a16:creationId xmlns:a16="http://schemas.microsoft.com/office/drawing/2014/main" id="{DDE38595-600A-DA4A-97E3-ADF74FC22C11}"/>
              </a:ext>
            </a:extLst>
          </p:cNvPr>
          <p:cNvGrpSpPr/>
          <p:nvPr/>
        </p:nvGrpSpPr>
        <p:grpSpPr>
          <a:xfrm>
            <a:off x="5169081" y="3163800"/>
            <a:ext cx="1926783" cy="1237434"/>
            <a:chOff x="4918045" y="2587443"/>
            <a:chExt cx="2327583" cy="1558608"/>
          </a:xfrm>
        </p:grpSpPr>
        <p:pic>
          <p:nvPicPr>
            <p:cNvPr id="101" name="Picture 100">
              <a:extLst>
                <a:ext uri="{FF2B5EF4-FFF2-40B4-BE49-F238E27FC236}">
                  <a16:creationId xmlns:a16="http://schemas.microsoft.com/office/drawing/2014/main" id="{AE46762F-BC56-6F45-9D6A-7036ACDDE1AC}"/>
                </a:ext>
              </a:extLst>
            </p:cNvPr>
            <p:cNvPicPr>
              <a:picLocks noChangeAspect="1"/>
            </p:cNvPicPr>
            <p:nvPr/>
          </p:nvPicPr>
          <p:blipFill>
            <a:blip r:embed="rId13"/>
            <a:stretch>
              <a:fillRect/>
            </a:stretch>
          </p:blipFill>
          <p:spPr>
            <a:xfrm>
              <a:off x="4918045" y="2587443"/>
              <a:ext cx="2327583" cy="1558608"/>
            </a:xfrm>
            <a:prstGeom prst="ellipse">
              <a:avLst/>
            </a:prstGeom>
          </p:spPr>
        </p:pic>
        <p:sp>
          <p:nvSpPr>
            <p:cNvPr id="102" name="TextBox 101">
              <a:extLst>
                <a:ext uri="{FF2B5EF4-FFF2-40B4-BE49-F238E27FC236}">
                  <a16:creationId xmlns:a16="http://schemas.microsoft.com/office/drawing/2014/main" id="{8006C50E-FA71-AD42-8D3A-992DEC121F2A}"/>
                </a:ext>
              </a:extLst>
            </p:cNvPr>
            <p:cNvSpPr txBox="1"/>
            <p:nvPr/>
          </p:nvSpPr>
          <p:spPr>
            <a:xfrm>
              <a:off x="5337265" y="3025300"/>
              <a:ext cx="1431427" cy="493701"/>
            </a:xfrm>
            <a:prstGeom prst="rect">
              <a:avLst/>
            </a:prstGeom>
            <a:noFill/>
          </p:spPr>
          <p:txBody>
            <a:bodyPr wrap="none" rtlCol="0">
              <a:spAutoFit/>
            </a:bodyPr>
            <a:lstStyle/>
            <a:p>
              <a:r>
                <a:rPr lang="en-US" sz="1947" dirty="0">
                  <a:solidFill>
                    <a:srgbClr val="FF0000"/>
                  </a:solidFill>
                  <a:ea typeface="+mj-ea"/>
                </a:rPr>
                <a:t>G42-IAM</a:t>
              </a:r>
              <a:endParaRPr lang="en-US" sz="2726" dirty="0">
                <a:solidFill>
                  <a:srgbClr val="FF0000"/>
                </a:solidFill>
                <a:ea typeface="+mj-ea"/>
              </a:endParaRPr>
            </a:p>
          </p:txBody>
        </p:sp>
      </p:grpSp>
      <p:sp>
        <p:nvSpPr>
          <p:cNvPr id="103" name="Bent Arrow 102">
            <a:extLst>
              <a:ext uri="{FF2B5EF4-FFF2-40B4-BE49-F238E27FC236}">
                <a16:creationId xmlns:a16="http://schemas.microsoft.com/office/drawing/2014/main" id="{1BF46EBE-1BA5-F143-BE15-8B8B90567E02}"/>
              </a:ext>
            </a:extLst>
          </p:cNvPr>
          <p:cNvSpPr/>
          <p:nvPr/>
        </p:nvSpPr>
        <p:spPr bwMode="auto">
          <a:xfrm>
            <a:off x="2222996" y="3648421"/>
            <a:ext cx="2850853" cy="1587438"/>
          </a:xfrm>
          <a:prstGeom prst="bentArrow">
            <a:avLst>
              <a:gd name="adj1" fmla="val 1477"/>
              <a:gd name="adj2" fmla="val 17242"/>
              <a:gd name="adj3" fmla="val 13179"/>
              <a:gd name="adj4" fmla="val 38299"/>
            </a:avLst>
          </a:prstGeom>
          <a:solidFill>
            <a:schemeClr val="tx1">
              <a:lumMod val="75000"/>
              <a:lumOff val="25000"/>
            </a:schemeClr>
          </a:solidFill>
          <a:ln w="6350" cap="flat" cmpd="sng" algn="ctr">
            <a:solidFill>
              <a:schemeClr val="tx2"/>
            </a:solidFill>
            <a:prstDash val="sysDash"/>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pPr defTabSz="879129"/>
            <a:endParaRPr lang="en-US" sz="1346" dirty="0">
              <a:ea typeface="+mj-ea"/>
            </a:endParaRPr>
          </a:p>
        </p:txBody>
      </p:sp>
      <p:sp>
        <p:nvSpPr>
          <p:cNvPr id="104" name="TextBox 103">
            <a:extLst>
              <a:ext uri="{FF2B5EF4-FFF2-40B4-BE49-F238E27FC236}">
                <a16:creationId xmlns:a16="http://schemas.microsoft.com/office/drawing/2014/main" id="{06DC4FC0-E949-5A42-B85D-D9D244A34C43}"/>
              </a:ext>
            </a:extLst>
          </p:cNvPr>
          <p:cNvSpPr txBox="1"/>
          <p:nvPr/>
        </p:nvSpPr>
        <p:spPr>
          <a:xfrm>
            <a:off x="1143977" y="4568162"/>
            <a:ext cx="2594533" cy="565668"/>
          </a:xfrm>
          <a:prstGeom prst="rect">
            <a:avLst/>
          </a:prstGeom>
          <a:noFill/>
        </p:spPr>
        <p:txBody>
          <a:bodyPr wrap="square" rtlCol="0">
            <a:spAutoFit/>
          </a:bodyPr>
          <a:lstStyle>
            <a:defPPr>
              <a:defRPr lang="en-US"/>
            </a:defPPr>
            <a:lvl1pPr marL="0" algn="l"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r>
              <a:rPr lang="en-US" sz="1538" b="1" dirty="0">
                <a:solidFill>
                  <a:schemeClr val="tx1"/>
                </a:solidFill>
              </a:rPr>
              <a:t>Daily Sync of Users Identity</a:t>
            </a:r>
          </a:p>
        </p:txBody>
      </p:sp>
      <p:sp>
        <p:nvSpPr>
          <p:cNvPr id="108" name="Notched Right Arrow 107">
            <a:extLst>
              <a:ext uri="{FF2B5EF4-FFF2-40B4-BE49-F238E27FC236}">
                <a16:creationId xmlns:a16="http://schemas.microsoft.com/office/drawing/2014/main" id="{2659244B-0BA0-E344-A9DB-9C919B21BB26}"/>
              </a:ext>
            </a:extLst>
          </p:cNvPr>
          <p:cNvSpPr/>
          <p:nvPr/>
        </p:nvSpPr>
        <p:spPr bwMode="auto">
          <a:xfrm>
            <a:off x="1947442" y="4850786"/>
            <a:ext cx="516709" cy="465907"/>
          </a:xfrm>
          <a:prstGeom prst="notchedRightArrow">
            <a:avLst/>
          </a:prstGeom>
          <a:solidFill>
            <a:srgbClr val="FF0000"/>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dirty="0">
              <a:ea typeface="+mj-ea"/>
            </a:endParaRPr>
          </a:p>
        </p:txBody>
      </p:sp>
      <p:cxnSp>
        <p:nvCxnSpPr>
          <p:cNvPr id="112" name="Straight Connector 111">
            <a:extLst>
              <a:ext uri="{FF2B5EF4-FFF2-40B4-BE49-F238E27FC236}">
                <a16:creationId xmlns:a16="http://schemas.microsoft.com/office/drawing/2014/main" id="{EA513450-EA89-7345-B2DA-30331CA95069}"/>
              </a:ext>
            </a:extLst>
          </p:cNvPr>
          <p:cNvCxnSpPr>
            <a:cxnSpLocks/>
          </p:cNvCxnSpPr>
          <p:nvPr/>
        </p:nvCxnSpPr>
        <p:spPr bwMode="auto">
          <a:xfrm flipH="1" flipV="1">
            <a:off x="3613874" y="2496626"/>
            <a:ext cx="1372695" cy="591569"/>
          </a:xfrm>
          <a:prstGeom prst="line">
            <a:avLst/>
          </a:prstGeom>
          <a:ln w="22225">
            <a:headEnd type="stealth" w="med" len="med"/>
            <a:tailEnd type="none" w="lg" len="lg"/>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0FC0CD5-C393-E444-B4CB-E93CBB7F7F61}"/>
              </a:ext>
            </a:extLst>
          </p:cNvPr>
          <p:cNvSpPr/>
          <p:nvPr/>
        </p:nvSpPr>
        <p:spPr>
          <a:xfrm>
            <a:off x="5056930" y="1047903"/>
            <a:ext cx="1818570" cy="267379"/>
          </a:xfrm>
          <a:prstGeom prst="rect">
            <a:avLst/>
          </a:prstGeom>
        </p:spPr>
        <p:txBody>
          <a:bodyPr wrap="square">
            <a:spAutoFit/>
          </a:bodyPr>
          <a:lstStyle/>
          <a:p>
            <a:pPr algn="ctr"/>
            <a:r>
              <a:rPr lang="en-US" sz="1153" b="1" dirty="0">
                <a:solidFill>
                  <a:schemeClr val="bg1"/>
                </a:solidFill>
              </a:rPr>
              <a:t>User Re-Certification</a:t>
            </a:r>
          </a:p>
        </p:txBody>
      </p:sp>
      <p:cxnSp>
        <p:nvCxnSpPr>
          <p:cNvPr id="117" name="Straight Connector 116">
            <a:extLst>
              <a:ext uri="{FF2B5EF4-FFF2-40B4-BE49-F238E27FC236}">
                <a16:creationId xmlns:a16="http://schemas.microsoft.com/office/drawing/2014/main" id="{611A81CA-6B54-DC4B-8F9C-2E41220A60DC}"/>
              </a:ext>
            </a:extLst>
          </p:cNvPr>
          <p:cNvCxnSpPr>
            <a:cxnSpLocks/>
            <a:stCxn id="89" idx="0"/>
            <a:endCxn id="91" idx="7"/>
          </p:cNvCxnSpPr>
          <p:nvPr/>
        </p:nvCxnSpPr>
        <p:spPr>
          <a:xfrm flipH="1">
            <a:off x="7286065" y="1319552"/>
            <a:ext cx="843054" cy="9021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711D20C3-F489-464B-BC89-4F1490CF386A}"/>
              </a:ext>
            </a:extLst>
          </p:cNvPr>
          <p:cNvSpPr/>
          <p:nvPr/>
        </p:nvSpPr>
        <p:spPr>
          <a:xfrm rot="18967247">
            <a:off x="6889758" y="2004748"/>
            <a:ext cx="1648080" cy="267379"/>
          </a:xfrm>
          <a:prstGeom prst="rect">
            <a:avLst/>
          </a:prstGeom>
        </p:spPr>
        <p:txBody>
          <a:bodyPr wrap="square">
            <a:spAutoFit/>
          </a:bodyPr>
          <a:lstStyle/>
          <a:p>
            <a:pPr algn="ctr"/>
            <a:r>
              <a:rPr lang="en-US" sz="1153" b="1" dirty="0">
                <a:solidFill>
                  <a:schemeClr val="bg1"/>
                </a:solidFill>
              </a:rPr>
              <a:t>PAM</a:t>
            </a:r>
          </a:p>
        </p:txBody>
      </p:sp>
      <p:pic>
        <p:nvPicPr>
          <p:cNvPr id="119" name="Picture 118">
            <a:extLst>
              <a:ext uri="{FF2B5EF4-FFF2-40B4-BE49-F238E27FC236}">
                <a16:creationId xmlns:a16="http://schemas.microsoft.com/office/drawing/2014/main" id="{B786DE09-DCE6-054C-8198-FACB84FA279B}"/>
              </a:ext>
            </a:extLst>
          </p:cNvPr>
          <p:cNvPicPr>
            <a:picLocks noChangeAspect="1"/>
          </p:cNvPicPr>
          <p:nvPr/>
        </p:nvPicPr>
        <p:blipFill>
          <a:blip r:embed="rId14"/>
          <a:stretch>
            <a:fillRect/>
          </a:stretch>
        </p:blipFill>
        <p:spPr>
          <a:xfrm>
            <a:off x="957256" y="5532384"/>
            <a:ext cx="1502381" cy="637129"/>
          </a:xfrm>
          <a:prstGeom prst="rect">
            <a:avLst/>
          </a:prstGeom>
        </p:spPr>
      </p:pic>
      <p:pic>
        <p:nvPicPr>
          <p:cNvPr id="120" name="Picture 119">
            <a:extLst>
              <a:ext uri="{FF2B5EF4-FFF2-40B4-BE49-F238E27FC236}">
                <a16:creationId xmlns:a16="http://schemas.microsoft.com/office/drawing/2014/main" id="{56C5FF2C-4426-2845-A51D-9DF08AFFDCA6}"/>
              </a:ext>
            </a:extLst>
          </p:cNvPr>
          <p:cNvPicPr>
            <a:picLocks noChangeAspect="1"/>
          </p:cNvPicPr>
          <p:nvPr/>
        </p:nvPicPr>
        <p:blipFill>
          <a:blip r:embed="rId15"/>
          <a:stretch>
            <a:fillRect/>
          </a:stretch>
        </p:blipFill>
        <p:spPr>
          <a:xfrm>
            <a:off x="5681562" y="5877195"/>
            <a:ext cx="535610" cy="544844"/>
          </a:xfrm>
          <a:prstGeom prst="rect">
            <a:avLst/>
          </a:prstGeom>
        </p:spPr>
      </p:pic>
      <p:pic>
        <p:nvPicPr>
          <p:cNvPr id="121" name="Picture 120">
            <a:extLst>
              <a:ext uri="{FF2B5EF4-FFF2-40B4-BE49-F238E27FC236}">
                <a16:creationId xmlns:a16="http://schemas.microsoft.com/office/drawing/2014/main" id="{C4628A34-B5D1-0740-A021-995EE749026C}"/>
              </a:ext>
            </a:extLst>
          </p:cNvPr>
          <p:cNvPicPr>
            <a:picLocks noChangeAspect="1"/>
          </p:cNvPicPr>
          <p:nvPr/>
        </p:nvPicPr>
        <p:blipFill>
          <a:blip r:embed="rId16"/>
          <a:stretch>
            <a:fillRect/>
          </a:stretch>
        </p:blipFill>
        <p:spPr>
          <a:xfrm>
            <a:off x="4040851" y="5958897"/>
            <a:ext cx="563610" cy="505463"/>
          </a:xfrm>
          <a:prstGeom prst="rect">
            <a:avLst/>
          </a:prstGeom>
        </p:spPr>
      </p:pic>
      <p:pic>
        <p:nvPicPr>
          <p:cNvPr id="123" name="Picture 122">
            <a:extLst>
              <a:ext uri="{FF2B5EF4-FFF2-40B4-BE49-F238E27FC236}">
                <a16:creationId xmlns:a16="http://schemas.microsoft.com/office/drawing/2014/main" id="{78FC2984-66E8-EE45-A563-7D0EC154722E}"/>
              </a:ext>
            </a:extLst>
          </p:cNvPr>
          <p:cNvPicPr>
            <a:picLocks noChangeAspect="1"/>
          </p:cNvPicPr>
          <p:nvPr/>
        </p:nvPicPr>
        <p:blipFill>
          <a:blip r:embed="rId17"/>
          <a:stretch>
            <a:fillRect/>
          </a:stretch>
        </p:blipFill>
        <p:spPr>
          <a:xfrm>
            <a:off x="4635463" y="5954521"/>
            <a:ext cx="466214" cy="444630"/>
          </a:xfrm>
          <a:prstGeom prst="rect">
            <a:avLst/>
          </a:prstGeom>
        </p:spPr>
      </p:pic>
      <p:pic>
        <p:nvPicPr>
          <p:cNvPr id="126" name="Picture 125">
            <a:extLst>
              <a:ext uri="{FF2B5EF4-FFF2-40B4-BE49-F238E27FC236}">
                <a16:creationId xmlns:a16="http://schemas.microsoft.com/office/drawing/2014/main" id="{96C17B36-DB12-A041-B550-6ACB84224482}"/>
              </a:ext>
            </a:extLst>
          </p:cNvPr>
          <p:cNvPicPr>
            <a:picLocks noChangeAspect="1"/>
          </p:cNvPicPr>
          <p:nvPr/>
        </p:nvPicPr>
        <p:blipFill>
          <a:blip r:embed="rId18"/>
          <a:stretch>
            <a:fillRect/>
          </a:stretch>
        </p:blipFill>
        <p:spPr>
          <a:xfrm>
            <a:off x="5120834" y="5877173"/>
            <a:ext cx="549801" cy="542058"/>
          </a:xfrm>
          <a:prstGeom prst="rect">
            <a:avLst/>
          </a:prstGeom>
        </p:spPr>
      </p:pic>
      <p:pic>
        <p:nvPicPr>
          <p:cNvPr id="131" name="Picture 130">
            <a:extLst>
              <a:ext uri="{FF2B5EF4-FFF2-40B4-BE49-F238E27FC236}">
                <a16:creationId xmlns:a16="http://schemas.microsoft.com/office/drawing/2014/main" id="{F9D3FBD7-3AE0-A945-9760-CFFE4F93FC73}"/>
              </a:ext>
            </a:extLst>
          </p:cNvPr>
          <p:cNvPicPr>
            <a:picLocks noChangeAspect="1"/>
          </p:cNvPicPr>
          <p:nvPr/>
        </p:nvPicPr>
        <p:blipFill>
          <a:blip r:embed="rId14"/>
          <a:stretch>
            <a:fillRect/>
          </a:stretch>
        </p:blipFill>
        <p:spPr>
          <a:xfrm>
            <a:off x="6207245" y="5896045"/>
            <a:ext cx="839992" cy="296196"/>
          </a:xfrm>
          <a:prstGeom prst="rect">
            <a:avLst/>
          </a:prstGeom>
          <a:ln>
            <a:noFill/>
          </a:ln>
        </p:spPr>
      </p:pic>
      <p:grpSp>
        <p:nvGrpSpPr>
          <p:cNvPr id="135" name="Group 134">
            <a:extLst>
              <a:ext uri="{FF2B5EF4-FFF2-40B4-BE49-F238E27FC236}">
                <a16:creationId xmlns:a16="http://schemas.microsoft.com/office/drawing/2014/main" id="{D3B7D58D-0DAB-3A42-B3FB-B871B3280384}"/>
              </a:ext>
            </a:extLst>
          </p:cNvPr>
          <p:cNvGrpSpPr/>
          <p:nvPr/>
        </p:nvGrpSpPr>
        <p:grpSpPr>
          <a:xfrm>
            <a:off x="4770378" y="2303418"/>
            <a:ext cx="2767623" cy="2821625"/>
            <a:chOff x="3139902" y="243181"/>
            <a:chExt cx="6227689" cy="6373648"/>
          </a:xfrm>
        </p:grpSpPr>
        <p:sp>
          <p:nvSpPr>
            <p:cNvPr id="136" name="Freeform 135">
              <a:extLst>
                <a:ext uri="{FF2B5EF4-FFF2-40B4-BE49-F238E27FC236}">
                  <a16:creationId xmlns:a16="http://schemas.microsoft.com/office/drawing/2014/main" id="{78DCFF62-4B1E-224E-BE02-028F54164E25}"/>
                </a:ext>
              </a:extLst>
            </p:cNvPr>
            <p:cNvSpPr/>
            <p:nvPr/>
          </p:nvSpPr>
          <p:spPr>
            <a:xfrm rot="13502242" flipV="1">
              <a:off x="5780259" y="1039846"/>
              <a:ext cx="2809857" cy="1216527"/>
            </a:xfrm>
            <a:custGeom>
              <a:avLst/>
              <a:gdLst>
                <a:gd name="connsiteX0" fmla="*/ 2799666 w 2809857"/>
                <a:gd name="connsiteY0" fmla="*/ 754684 h 1216527"/>
                <a:gd name="connsiteX1" fmla="*/ 191158 w 2809857"/>
                <a:gd name="connsiteY1" fmla="*/ 115944 h 1216527"/>
                <a:gd name="connsiteX2" fmla="*/ 148046 w 2809857"/>
                <a:gd name="connsiteY2" fmla="*/ 131378 h 1216527"/>
                <a:gd name="connsiteX3" fmla="*/ 0 w 2809857"/>
                <a:gd name="connsiteY3" fmla="*/ 551595 h 1216527"/>
                <a:gd name="connsiteX4" fmla="*/ 394363 w 2809857"/>
                <a:gd name="connsiteY4" fmla="*/ 790466 h 1216527"/>
                <a:gd name="connsiteX5" fmla="*/ 573031 w 2809857"/>
                <a:gd name="connsiteY5" fmla="*/ 744629 h 1216527"/>
                <a:gd name="connsiteX6" fmla="*/ 2156518 w 2809857"/>
                <a:gd name="connsiteY6" fmla="*/ 1121562 h 1216527"/>
                <a:gd name="connsiteX7" fmla="*/ 2261748 w 2809857"/>
                <a:gd name="connsiteY7" fmla="*/ 1216527 h 1216527"/>
                <a:gd name="connsiteX8" fmla="*/ 2303180 w 2809857"/>
                <a:gd name="connsiteY8" fmla="*/ 818006 h 1216527"/>
                <a:gd name="connsiteX9" fmla="*/ 2809857 w 2809857"/>
                <a:gd name="connsiteY9" fmla="*/ 765997 h 1216527"/>
                <a:gd name="connsiteX10" fmla="*/ 2799666 w 2809857"/>
                <a:gd name="connsiteY10" fmla="*/ 754684 h 12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9857" h="1216527">
                  <a:moveTo>
                    <a:pt x="2799666" y="754684"/>
                  </a:moveTo>
                  <a:cubicBezTo>
                    <a:pt x="2099298" y="53402"/>
                    <a:pt x="1091167" y="-158182"/>
                    <a:pt x="191158" y="115944"/>
                  </a:cubicBezTo>
                  <a:lnTo>
                    <a:pt x="148046" y="131378"/>
                  </a:lnTo>
                  <a:lnTo>
                    <a:pt x="0" y="551595"/>
                  </a:lnTo>
                  <a:lnTo>
                    <a:pt x="394363" y="790466"/>
                  </a:lnTo>
                  <a:lnTo>
                    <a:pt x="573031" y="744629"/>
                  </a:lnTo>
                  <a:cubicBezTo>
                    <a:pt x="1122904" y="631167"/>
                    <a:pt x="1706386" y="756071"/>
                    <a:pt x="2156518" y="1121562"/>
                  </a:cubicBezTo>
                  <a:lnTo>
                    <a:pt x="2261748" y="1216527"/>
                  </a:lnTo>
                  <a:lnTo>
                    <a:pt x="2303180" y="818006"/>
                  </a:lnTo>
                  <a:lnTo>
                    <a:pt x="2809857" y="765997"/>
                  </a:lnTo>
                  <a:lnTo>
                    <a:pt x="2799666" y="754684"/>
                  </a:lnTo>
                  <a:close/>
                </a:path>
              </a:pathLst>
            </a:cu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55">
                <a:solidFill>
                  <a:schemeClr val="tx1"/>
                </a:solidFill>
              </a:endParaRPr>
            </a:p>
          </p:txBody>
        </p:sp>
        <p:sp>
          <p:nvSpPr>
            <p:cNvPr id="137" name="Freeform 136">
              <a:extLst>
                <a:ext uri="{FF2B5EF4-FFF2-40B4-BE49-F238E27FC236}">
                  <a16:creationId xmlns:a16="http://schemas.microsoft.com/office/drawing/2014/main" id="{D4C5F39D-7C58-6D4A-A2DB-EDA400240F69}"/>
                </a:ext>
              </a:extLst>
            </p:cNvPr>
            <p:cNvSpPr/>
            <p:nvPr/>
          </p:nvSpPr>
          <p:spPr>
            <a:xfrm rot="13502242" flipV="1">
              <a:off x="4321971" y="349053"/>
              <a:ext cx="1147877" cy="2724215"/>
            </a:xfrm>
            <a:custGeom>
              <a:avLst/>
              <a:gdLst>
                <a:gd name="connsiteX0" fmla="*/ 535966 w 1147877"/>
                <a:gd name="connsiteY0" fmla="*/ 0 h 2724215"/>
                <a:gd name="connsiteX1" fmla="*/ 42124 w 1147877"/>
                <a:gd name="connsiteY1" fmla="*/ 50692 h 2724215"/>
                <a:gd name="connsiteX2" fmla="*/ 0 w 1147877"/>
                <a:gd name="connsiteY2" fmla="*/ 455866 h 2724215"/>
                <a:gd name="connsiteX3" fmla="*/ 27863 w 1147877"/>
                <a:gd name="connsiteY3" fmla="*/ 486822 h 2724215"/>
                <a:gd name="connsiteX4" fmla="*/ 291332 w 1147877"/>
                <a:gd name="connsiteY4" fmla="*/ 2430425 h 2724215"/>
                <a:gd name="connsiteX5" fmla="*/ 273596 w 1147877"/>
                <a:gd name="connsiteY5" fmla="*/ 2467702 h 2724215"/>
                <a:gd name="connsiteX6" fmla="*/ 689056 w 1147877"/>
                <a:gd name="connsiteY6" fmla="*/ 2322852 h 2724215"/>
                <a:gd name="connsiteX7" fmla="*/ 930382 w 1147877"/>
                <a:gd name="connsiteY7" fmla="*/ 2724215 h 2724215"/>
                <a:gd name="connsiteX8" fmla="*/ 943799 w 1147877"/>
                <a:gd name="connsiteY8" fmla="*/ 2695843 h 2724215"/>
                <a:gd name="connsiteX9" fmla="*/ 574443 w 1147877"/>
                <a:gd name="connsiteY9" fmla="*/ 42714 h 2724215"/>
                <a:gd name="connsiteX10" fmla="*/ 535966 w 1147877"/>
                <a:gd name="connsiteY10" fmla="*/ 0 h 27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877" h="2724215">
                  <a:moveTo>
                    <a:pt x="535966" y="0"/>
                  </a:moveTo>
                  <a:lnTo>
                    <a:pt x="42124" y="50692"/>
                  </a:lnTo>
                  <a:lnTo>
                    <a:pt x="0" y="455866"/>
                  </a:lnTo>
                  <a:lnTo>
                    <a:pt x="27863" y="486822"/>
                  </a:lnTo>
                  <a:cubicBezTo>
                    <a:pt x="473857" y="1037565"/>
                    <a:pt x="560195" y="1787043"/>
                    <a:pt x="291332" y="2430425"/>
                  </a:cubicBezTo>
                  <a:lnTo>
                    <a:pt x="273596" y="2467702"/>
                  </a:lnTo>
                  <a:lnTo>
                    <a:pt x="689056" y="2322852"/>
                  </a:lnTo>
                  <a:lnTo>
                    <a:pt x="930382" y="2724215"/>
                  </a:lnTo>
                  <a:lnTo>
                    <a:pt x="943799" y="2695843"/>
                  </a:lnTo>
                  <a:cubicBezTo>
                    <a:pt x="1307348" y="1819403"/>
                    <a:pt x="1185738" y="796400"/>
                    <a:pt x="574443" y="42714"/>
                  </a:cubicBezTo>
                  <a:lnTo>
                    <a:pt x="535966" y="0"/>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55">
                <a:solidFill>
                  <a:schemeClr val="tx1"/>
                </a:solidFill>
              </a:endParaRPr>
            </a:p>
          </p:txBody>
        </p:sp>
        <p:sp>
          <p:nvSpPr>
            <p:cNvPr id="138" name="Freeform 137">
              <a:extLst>
                <a:ext uri="{FF2B5EF4-FFF2-40B4-BE49-F238E27FC236}">
                  <a16:creationId xmlns:a16="http://schemas.microsoft.com/office/drawing/2014/main" id="{80CEE261-BB4F-094C-9B82-3E889A9EDC7E}"/>
                </a:ext>
              </a:extLst>
            </p:cNvPr>
            <p:cNvSpPr/>
            <p:nvPr/>
          </p:nvSpPr>
          <p:spPr>
            <a:xfrm rot="13502242" flipV="1">
              <a:off x="7148458" y="2515261"/>
              <a:ext cx="1914112" cy="2524155"/>
            </a:xfrm>
            <a:custGeom>
              <a:avLst/>
              <a:gdLst>
                <a:gd name="connsiteX0" fmla="*/ 1666522 w 1914112"/>
                <a:gd name="connsiteY0" fmla="*/ 0 h 2524155"/>
                <a:gd name="connsiteX1" fmla="*/ 1657740 w 1914112"/>
                <a:gd name="connsiteY1" fmla="*/ 3144 h 2524155"/>
                <a:gd name="connsiteX2" fmla="*/ 778993 w 1914112"/>
                <a:gd name="connsiteY2" fmla="*/ 590837 h 2524155"/>
                <a:gd name="connsiteX3" fmla="*/ 1055 w 1914112"/>
                <a:gd name="connsiteY3" fmla="*/ 2210173 h 2524155"/>
                <a:gd name="connsiteX4" fmla="*/ 0 w 1914112"/>
                <a:gd name="connsiteY4" fmla="*/ 2228176 h 2524155"/>
                <a:gd name="connsiteX5" fmla="*/ 345493 w 1914112"/>
                <a:gd name="connsiteY5" fmla="*/ 2524155 h 2524155"/>
                <a:gd name="connsiteX6" fmla="*/ 707177 w 1914112"/>
                <a:gd name="connsiteY6" fmla="*/ 2245444 h 2524155"/>
                <a:gd name="connsiteX7" fmla="*/ 731222 w 1914112"/>
                <a:gd name="connsiteY7" fmla="*/ 2093861 h 2524155"/>
                <a:gd name="connsiteX8" fmla="*/ 1276616 w 1914112"/>
                <a:gd name="connsiteY8" fmla="*/ 1089109 h 2524155"/>
                <a:gd name="connsiteX9" fmla="*/ 1749592 w 1914112"/>
                <a:gd name="connsiteY9" fmla="*/ 737860 h 2524155"/>
                <a:gd name="connsiteX10" fmla="*/ 1914112 w 1914112"/>
                <a:gd name="connsiteY10" fmla="*/ 659842 h 2524155"/>
                <a:gd name="connsiteX11" fmla="*/ 1518482 w 1914112"/>
                <a:gd name="connsiteY11" fmla="*/ 420203 h 2524155"/>
                <a:gd name="connsiteX12" fmla="*/ 1666522 w 1914112"/>
                <a:gd name="connsiteY12" fmla="*/ 0 h 252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4112" h="2524155">
                  <a:moveTo>
                    <a:pt x="1666522" y="0"/>
                  </a:moveTo>
                  <a:lnTo>
                    <a:pt x="1657740" y="3144"/>
                  </a:lnTo>
                  <a:cubicBezTo>
                    <a:pt x="1338863" y="134927"/>
                    <a:pt x="1039281" y="330889"/>
                    <a:pt x="778993" y="590837"/>
                  </a:cubicBezTo>
                  <a:cubicBezTo>
                    <a:pt x="323490" y="1045747"/>
                    <a:pt x="63788" y="1621249"/>
                    <a:pt x="1055" y="2210173"/>
                  </a:cubicBezTo>
                  <a:lnTo>
                    <a:pt x="0" y="2228176"/>
                  </a:lnTo>
                  <a:lnTo>
                    <a:pt x="345493" y="2524155"/>
                  </a:lnTo>
                  <a:lnTo>
                    <a:pt x="707177" y="2245444"/>
                  </a:lnTo>
                  <a:lnTo>
                    <a:pt x="731222" y="2093861"/>
                  </a:lnTo>
                  <a:cubicBezTo>
                    <a:pt x="807341" y="1727378"/>
                    <a:pt x="989380" y="1375971"/>
                    <a:pt x="1276616" y="1089109"/>
                  </a:cubicBezTo>
                  <a:cubicBezTo>
                    <a:pt x="1420234" y="945678"/>
                    <a:pt x="1579954" y="828568"/>
                    <a:pt x="1749592" y="737860"/>
                  </a:cubicBezTo>
                  <a:lnTo>
                    <a:pt x="1914112" y="659842"/>
                  </a:lnTo>
                  <a:lnTo>
                    <a:pt x="1518482" y="420203"/>
                  </a:lnTo>
                  <a:lnTo>
                    <a:pt x="1666522" y="0"/>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55">
                <a:solidFill>
                  <a:schemeClr val="tx1"/>
                </a:solidFill>
              </a:endParaRPr>
            </a:p>
          </p:txBody>
        </p:sp>
        <p:sp>
          <p:nvSpPr>
            <p:cNvPr id="139" name="Freeform 138">
              <a:extLst>
                <a:ext uri="{FF2B5EF4-FFF2-40B4-BE49-F238E27FC236}">
                  <a16:creationId xmlns:a16="http://schemas.microsoft.com/office/drawing/2014/main" id="{D3BAE33E-C722-7E4A-ACEA-A1E200DF653B}"/>
                </a:ext>
              </a:extLst>
            </p:cNvPr>
            <p:cNvSpPr/>
            <p:nvPr/>
          </p:nvSpPr>
          <p:spPr>
            <a:xfrm rot="13502242" flipV="1">
              <a:off x="2886074" y="2892281"/>
              <a:ext cx="2358031" cy="1850375"/>
            </a:xfrm>
            <a:custGeom>
              <a:avLst/>
              <a:gdLst>
                <a:gd name="connsiteX0" fmla="*/ 2128563 w 2358031"/>
                <a:gd name="connsiteY0" fmla="*/ 0 h 1850375"/>
                <a:gd name="connsiteX1" fmla="*/ 1676907 w 2358031"/>
                <a:gd name="connsiteY1" fmla="*/ 157468 h 1850375"/>
                <a:gd name="connsiteX2" fmla="*/ 1617819 w 2358031"/>
                <a:gd name="connsiteY2" fmla="*/ 255812 h 1850375"/>
                <a:gd name="connsiteX3" fmla="*/ 1365676 w 2358031"/>
                <a:gd name="connsiteY3" fmla="*/ 562356 h 1850375"/>
                <a:gd name="connsiteX4" fmla="*/ 175907 w 2358031"/>
                <a:gd name="connsiteY4" fmla="*/ 1135429 h 1850375"/>
                <a:gd name="connsiteX5" fmla="*/ 21999 w 2358031"/>
                <a:gd name="connsiteY5" fmla="*/ 1144819 h 1850375"/>
                <a:gd name="connsiteX6" fmla="*/ 297714 w 2358031"/>
                <a:gd name="connsiteY6" fmla="*/ 1484062 h 1850375"/>
                <a:gd name="connsiteX7" fmla="*/ 0 w 2358031"/>
                <a:gd name="connsiteY7" fmla="*/ 1850375 h 1850375"/>
                <a:gd name="connsiteX8" fmla="*/ 242950 w 2358031"/>
                <a:gd name="connsiteY8" fmla="*/ 1836454 h 1850375"/>
                <a:gd name="connsiteX9" fmla="*/ 1863298 w 2358031"/>
                <a:gd name="connsiteY9" fmla="*/ 1060628 h 1850375"/>
                <a:gd name="connsiteX10" fmla="*/ 2340963 w 2358031"/>
                <a:gd name="connsiteY10" fmla="*/ 417731 h 1850375"/>
                <a:gd name="connsiteX11" fmla="*/ 2358031 w 2358031"/>
                <a:gd name="connsiteY11" fmla="*/ 381640 h 1850375"/>
                <a:gd name="connsiteX12" fmla="*/ 2128563 w 2358031"/>
                <a:gd name="connsiteY12" fmla="*/ 0 h 185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8031" h="1850375">
                  <a:moveTo>
                    <a:pt x="2128563" y="0"/>
                  </a:moveTo>
                  <a:lnTo>
                    <a:pt x="1676907" y="157468"/>
                  </a:lnTo>
                  <a:lnTo>
                    <a:pt x="1617819" y="255812"/>
                  </a:lnTo>
                  <a:cubicBezTo>
                    <a:pt x="1545478" y="363944"/>
                    <a:pt x="1461421" y="466736"/>
                    <a:pt x="1365676" y="562356"/>
                  </a:cubicBezTo>
                  <a:cubicBezTo>
                    <a:pt x="1030567" y="897028"/>
                    <a:pt x="607792" y="1088401"/>
                    <a:pt x="175907" y="1135429"/>
                  </a:cubicBezTo>
                  <a:lnTo>
                    <a:pt x="21999" y="1144819"/>
                  </a:lnTo>
                  <a:lnTo>
                    <a:pt x="297714" y="1484062"/>
                  </a:lnTo>
                  <a:lnTo>
                    <a:pt x="0" y="1850375"/>
                  </a:lnTo>
                  <a:lnTo>
                    <a:pt x="242950" y="1836454"/>
                  </a:lnTo>
                  <a:cubicBezTo>
                    <a:pt x="831954" y="1774489"/>
                    <a:pt x="1407795" y="1515538"/>
                    <a:pt x="1863298" y="1060628"/>
                  </a:cubicBezTo>
                  <a:cubicBezTo>
                    <a:pt x="2058514" y="865667"/>
                    <a:pt x="2217766" y="648556"/>
                    <a:pt x="2340963" y="417731"/>
                  </a:cubicBezTo>
                  <a:lnTo>
                    <a:pt x="2358031" y="381640"/>
                  </a:lnTo>
                  <a:lnTo>
                    <a:pt x="2128563" y="0"/>
                  </a:lnTo>
                  <a:close/>
                </a:path>
              </a:pathLst>
            </a:custGeom>
            <a:gradFill flip="none" rotWithShape="1">
              <a:gsLst>
                <a:gs pos="79000">
                  <a:schemeClr val="accent5">
                    <a:lumMod val="67000"/>
                  </a:schemeClr>
                </a:gs>
                <a:gs pos="50000">
                  <a:schemeClr val="accent5">
                    <a:lumMod val="97000"/>
                    <a:lumOff val="3000"/>
                  </a:schemeClr>
                </a:gs>
                <a:gs pos="100000">
                  <a:schemeClr val="accent5">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55">
                <a:solidFill>
                  <a:schemeClr val="tx1"/>
                </a:solidFill>
              </a:endParaRPr>
            </a:p>
          </p:txBody>
        </p:sp>
        <p:sp>
          <p:nvSpPr>
            <p:cNvPr id="140" name="Freeform 139">
              <a:extLst>
                <a:ext uri="{FF2B5EF4-FFF2-40B4-BE49-F238E27FC236}">
                  <a16:creationId xmlns:a16="http://schemas.microsoft.com/office/drawing/2014/main" id="{B13A2C77-2EFE-5E4F-B1C1-3E167CB22A9C}"/>
                </a:ext>
              </a:extLst>
            </p:cNvPr>
            <p:cNvSpPr/>
            <p:nvPr/>
          </p:nvSpPr>
          <p:spPr>
            <a:xfrm rot="13502242" flipV="1">
              <a:off x="4717800" y="3938409"/>
              <a:ext cx="2714028" cy="2642811"/>
            </a:xfrm>
            <a:custGeom>
              <a:avLst/>
              <a:gdLst>
                <a:gd name="connsiteX0" fmla="*/ 704814 w 2714028"/>
                <a:gd name="connsiteY0" fmla="*/ 31177 h 2642811"/>
                <a:gd name="connsiteX1" fmla="*/ 354175 w 2714028"/>
                <a:gd name="connsiteY1" fmla="*/ 301376 h 2642811"/>
                <a:gd name="connsiteX2" fmla="*/ 2382 w 2714028"/>
                <a:gd name="connsiteY2" fmla="*/ 0 h 2642811"/>
                <a:gd name="connsiteX3" fmla="*/ 157 w 2714028"/>
                <a:gd name="connsiteY3" fmla="*/ 37961 h 2642811"/>
                <a:gd name="connsiteX4" fmla="*/ 752298 w 2714028"/>
                <a:gd name="connsiteY4" fmla="*/ 1895391 h 2642811"/>
                <a:gd name="connsiteX5" fmla="*/ 2356084 w 2714028"/>
                <a:gd name="connsiteY5" fmla="*/ 2640307 h 2642811"/>
                <a:gd name="connsiteX6" fmla="*/ 2421655 w 2714028"/>
                <a:gd name="connsiteY6" fmla="*/ 2642811 h 2642811"/>
                <a:gd name="connsiteX7" fmla="*/ 2714028 w 2714028"/>
                <a:gd name="connsiteY7" fmla="*/ 2283070 h 2642811"/>
                <a:gd name="connsiteX8" fmla="*/ 2434998 w 2714028"/>
                <a:gd name="connsiteY8" fmla="*/ 1939748 h 2642811"/>
                <a:gd name="connsiteX9" fmla="*/ 2424041 w 2714028"/>
                <a:gd name="connsiteY9" fmla="*/ 1939370 h 2642811"/>
                <a:gd name="connsiteX10" fmla="*/ 1250570 w 2714028"/>
                <a:gd name="connsiteY10" fmla="*/ 1397768 h 2642811"/>
                <a:gd name="connsiteX11" fmla="*/ 704362 w 2714028"/>
                <a:gd name="connsiteY11" fmla="*/ 38421 h 2642811"/>
                <a:gd name="connsiteX12" fmla="*/ 704814 w 2714028"/>
                <a:gd name="connsiteY12" fmla="*/ 31177 h 26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14028" h="2642811">
                  <a:moveTo>
                    <a:pt x="704814" y="31177"/>
                  </a:moveTo>
                  <a:lnTo>
                    <a:pt x="354175" y="301376"/>
                  </a:lnTo>
                  <a:lnTo>
                    <a:pt x="2382" y="0"/>
                  </a:lnTo>
                  <a:lnTo>
                    <a:pt x="157" y="37961"/>
                  </a:lnTo>
                  <a:cubicBezTo>
                    <a:pt x="-7193" y="712899"/>
                    <a:pt x="242940" y="1385368"/>
                    <a:pt x="752298" y="1895391"/>
                  </a:cubicBezTo>
                  <a:cubicBezTo>
                    <a:pt x="1197986" y="2341661"/>
                    <a:pt x="1768306" y="2589624"/>
                    <a:pt x="2356084" y="2640307"/>
                  </a:cubicBezTo>
                  <a:lnTo>
                    <a:pt x="2421655" y="2642811"/>
                  </a:lnTo>
                  <a:lnTo>
                    <a:pt x="2714028" y="2283070"/>
                  </a:lnTo>
                  <a:lnTo>
                    <a:pt x="2434998" y="1939748"/>
                  </a:lnTo>
                  <a:lnTo>
                    <a:pt x="2424041" y="1939370"/>
                  </a:lnTo>
                  <a:cubicBezTo>
                    <a:pt x="1993363" y="1903829"/>
                    <a:pt x="1576020" y="1723644"/>
                    <a:pt x="1250570" y="1397768"/>
                  </a:cubicBezTo>
                  <a:cubicBezTo>
                    <a:pt x="878626" y="1025339"/>
                    <a:pt x="697128" y="533137"/>
                    <a:pt x="704362" y="38421"/>
                  </a:cubicBezTo>
                  <a:lnTo>
                    <a:pt x="704814" y="31177"/>
                  </a:lnTo>
                  <a:close/>
                </a:path>
              </a:pathLst>
            </a:custGeom>
            <a:gradFill flip="none" rotWithShape="1">
              <a:gsLst>
                <a:gs pos="0">
                  <a:schemeClr val="accent1">
                    <a:lumMod val="89000"/>
                  </a:schemeClr>
                </a:gs>
                <a:gs pos="48000">
                  <a:schemeClr val="accent1">
                    <a:lumMod val="89000"/>
                  </a:schemeClr>
                </a:gs>
                <a:gs pos="57000">
                  <a:schemeClr val="accent1">
                    <a:lumMod val="75000"/>
                  </a:schemeClr>
                </a:gs>
                <a:gs pos="97000">
                  <a:schemeClr val="accent1">
                    <a:lumMod val="7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55">
                <a:solidFill>
                  <a:schemeClr val="tx1"/>
                </a:solidFill>
              </a:endParaRPr>
            </a:p>
          </p:txBody>
        </p:sp>
        <p:grpSp>
          <p:nvGrpSpPr>
            <p:cNvPr id="141" name="Group 140">
              <a:extLst>
                <a:ext uri="{FF2B5EF4-FFF2-40B4-BE49-F238E27FC236}">
                  <a16:creationId xmlns:a16="http://schemas.microsoft.com/office/drawing/2014/main" id="{A0CD6B86-2EC6-3842-8FB3-0CF4E19DA420}"/>
                </a:ext>
              </a:extLst>
            </p:cNvPr>
            <p:cNvGrpSpPr/>
            <p:nvPr/>
          </p:nvGrpSpPr>
          <p:grpSpPr>
            <a:xfrm>
              <a:off x="4227275" y="1294335"/>
              <a:ext cx="1060115" cy="516365"/>
              <a:chOff x="2857727" y="737293"/>
              <a:chExt cx="1233312" cy="576064"/>
            </a:xfrm>
          </p:grpSpPr>
          <p:sp>
            <p:nvSpPr>
              <p:cNvPr id="178" name="Rectangle 177">
                <a:extLst>
                  <a:ext uri="{FF2B5EF4-FFF2-40B4-BE49-F238E27FC236}">
                    <a16:creationId xmlns:a16="http://schemas.microsoft.com/office/drawing/2014/main" id="{3AE6938B-7592-FA4A-985C-C2779CD27238}"/>
                  </a:ext>
                </a:extLst>
              </p:cNvPr>
              <p:cNvSpPr/>
              <p:nvPr/>
            </p:nvSpPr>
            <p:spPr>
              <a:xfrm>
                <a:off x="3301156" y="802113"/>
                <a:ext cx="789883" cy="446424"/>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79" name="Rounded Rectangle 178">
                <a:extLst>
                  <a:ext uri="{FF2B5EF4-FFF2-40B4-BE49-F238E27FC236}">
                    <a16:creationId xmlns:a16="http://schemas.microsoft.com/office/drawing/2014/main" id="{351A19C7-A3F3-9949-94E0-F155D48A8F20}"/>
                  </a:ext>
                </a:extLst>
              </p:cNvPr>
              <p:cNvSpPr/>
              <p:nvPr/>
            </p:nvSpPr>
            <p:spPr>
              <a:xfrm>
                <a:off x="2863601" y="737293"/>
                <a:ext cx="1220927" cy="576064"/>
              </a:xfrm>
              <a:prstGeom prst="round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80" name="Freeform 1015">
                <a:extLst>
                  <a:ext uri="{FF2B5EF4-FFF2-40B4-BE49-F238E27FC236}">
                    <a16:creationId xmlns:a16="http://schemas.microsoft.com/office/drawing/2014/main" id="{C417CC2C-430D-AC45-97A7-158D0AB6E1FA}"/>
                  </a:ext>
                </a:extLst>
              </p:cNvPr>
              <p:cNvSpPr>
                <a:spLocks noChangeAspect="1" noChangeArrowheads="1"/>
              </p:cNvSpPr>
              <p:nvPr/>
            </p:nvSpPr>
            <p:spPr bwMode="auto">
              <a:xfrm>
                <a:off x="2857727" y="811567"/>
                <a:ext cx="425066" cy="385162"/>
              </a:xfrm>
              <a:custGeom>
                <a:avLst/>
                <a:gdLst>
                  <a:gd name="T0" fmla="*/ 3727477 w 290153"/>
                  <a:gd name="T1" fmla="*/ 5735232 h 288566"/>
                  <a:gd name="T2" fmla="*/ 944831 w 290153"/>
                  <a:gd name="T3" fmla="*/ 5016718 h 288566"/>
                  <a:gd name="T4" fmla="*/ 853749 w 290153"/>
                  <a:gd name="T5" fmla="*/ 5649022 h 288566"/>
                  <a:gd name="T6" fmla="*/ 2458850 w 290153"/>
                  <a:gd name="T7" fmla="*/ 4420973 h 288566"/>
                  <a:gd name="T8" fmla="*/ 1672601 w 290153"/>
                  <a:gd name="T9" fmla="*/ 4085247 h 288566"/>
                  <a:gd name="T10" fmla="*/ 1672601 w 290153"/>
                  <a:gd name="T11" fmla="*/ 4085247 h 288566"/>
                  <a:gd name="T12" fmla="*/ 2315881 w 290153"/>
                  <a:gd name="T13" fmla="*/ 4299534 h 288566"/>
                  <a:gd name="T14" fmla="*/ 2315881 w 290153"/>
                  <a:gd name="T15" fmla="*/ 3835269 h 288566"/>
                  <a:gd name="T16" fmla="*/ 2894849 w 290153"/>
                  <a:gd name="T17" fmla="*/ 1963821 h 288566"/>
                  <a:gd name="T18" fmla="*/ 1415279 w 290153"/>
                  <a:gd name="T19" fmla="*/ 2042378 h 288566"/>
                  <a:gd name="T20" fmla="*/ 2315881 w 290153"/>
                  <a:gd name="T21" fmla="*/ 1463808 h 288566"/>
                  <a:gd name="T22" fmla="*/ 3309455 w 290153"/>
                  <a:gd name="T23" fmla="*/ 3149521 h 288566"/>
                  <a:gd name="T24" fmla="*/ 3573938 w 290153"/>
                  <a:gd name="T25" fmla="*/ 978081 h 288566"/>
                  <a:gd name="T26" fmla="*/ 2944912 w 290153"/>
                  <a:gd name="T27" fmla="*/ 3606674 h 288566"/>
                  <a:gd name="T28" fmla="*/ 4631807 w 290153"/>
                  <a:gd name="T29" fmla="*/ 5020975 h 288566"/>
                  <a:gd name="T30" fmla="*/ 4460268 w 290153"/>
                  <a:gd name="T31" fmla="*/ 5020975 h 288566"/>
                  <a:gd name="T32" fmla="*/ 2873435 w 290153"/>
                  <a:gd name="T33" fmla="*/ 4963828 h 288566"/>
                  <a:gd name="T34" fmla="*/ 2401687 w 290153"/>
                  <a:gd name="T35" fmla="*/ 5649579 h 288566"/>
                  <a:gd name="T36" fmla="*/ 1829879 w 290153"/>
                  <a:gd name="T37" fmla="*/ 4949548 h 288566"/>
                  <a:gd name="T38" fmla="*/ 1258012 w 290153"/>
                  <a:gd name="T39" fmla="*/ 4285270 h 288566"/>
                  <a:gd name="T40" fmla="*/ 85735 w 290153"/>
                  <a:gd name="T41" fmla="*/ 5735275 h 288566"/>
                  <a:gd name="T42" fmla="*/ 1308031 w 290153"/>
                  <a:gd name="T43" fmla="*/ 4099553 h 288566"/>
                  <a:gd name="T44" fmla="*/ 2315881 w 290153"/>
                  <a:gd name="T45" fmla="*/ 1285263 h 288566"/>
                  <a:gd name="T46" fmla="*/ 3754227 w 290153"/>
                  <a:gd name="T47" fmla="*/ 0 h 288566"/>
                  <a:gd name="T48" fmla="*/ 4298117 w 290153"/>
                  <a:gd name="T49" fmla="*/ 278102 h 288566"/>
                  <a:gd name="T50" fmla="*/ 4899251 w 290153"/>
                  <a:gd name="T51" fmla="*/ 627549 h 288566"/>
                  <a:gd name="T52" fmla="*/ 5414510 w 290153"/>
                  <a:gd name="T53" fmla="*/ 948511 h 288566"/>
                  <a:gd name="T54" fmla="*/ 5385903 w 290153"/>
                  <a:gd name="T55" fmla="*/ 1825671 h 288566"/>
                  <a:gd name="T56" fmla="*/ 5593426 w 290153"/>
                  <a:gd name="T57" fmla="*/ 2517452 h 288566"/>
                  <a:gd name="T58" fmla="*/ 5593426 w 290153"/>
                  <a:gd name="T59" fmla="*/ 2981011 h 288566"/>
                  <a:gd name="T60" fmla="*/ 5149735 w 290153"/>
                  <a:gd name="T61" fmla="*/ 3465932 h 288566"/>
                  <a:gd name="T62" fmla="*/ 4920725 w 290153"/>
                  <a:gd name="T63" fmla="*/ 3858186 h 288566"/>
                  <a:gd name="T64" fmla="*/ 4298117 w 290153"/>
                  <a:gd name="T65" fmla="*/ 4057854 h 288566"/>
                  <a:gd name="T66" fmla="*/ 3847274 w 290153"/>
                  <a:gd name="T67" fmla="*/ 3786855 h 288566"/>
                  <a:gd name="T68" fmla="*/ 4469877 w 290153"/>
                  <a:gd name="T69" fmla="*/ 3979394 h 288566"/>
                  <a:gd name="T70" fmla="*/ 4627309 w 290153"/>
                  <a:gd name="T71" fmla="*/ 3444543 h 288566"/>
                  <a:gd name="T72" fmla="*/ 5264230 w 290153"/>
                  <a:gd name="T73" fmla="*/ 3301920 h 288566"/>
                  <a:gd name="T74" fmla="*/ 5128264 w 290153"/>
                  <a:gd name="T75" fmla="*/ 2767025 h 288566"/>
                  <a:gd name="T76" fmla="*/ 5607720 w 290153"/>
                  <a:gd name="T77" fmla="*/ 2332016 h 288566"/>
                  <a:gd name="T78" fmla="*/ 5221281 w 290153"/>
                  <a:gd name="T79" fmla="*/ 1925533 h 288566"/>
                  <a:gd name="T80" fmla="*/ 5414510 w 290153"/>
                  <a:gd name="T81" fmla="*/ 1305087 h 288566"/>
                  <a:gd name="T82" fmla="*/ 4877782 w 290153"/>
                  <a:gd name="T83" fmla="*/ 1148178 h 288566"/>
                  <a:gd name="T84" fmla="*/ 4748972 w 290153"/>
                  <a:gd name="T85" fmla="*/ 527713 h 288566"/>
                  <a:gd name="T86" fmla="*/ 4305281 w 290153"/>
                  <a:gd name="T87" fmla="*/ 613307 h 288566"/>
                  <a:gd name="T88" fmla="*/ 3775726 w 290153"/>
                  <a:gd name="T89" fmla="*/ 185457 h 288566"/>
                  <a:gd name="T90" fmla="*/ 3432194 w 290153"/>
                  <a:gd name="T91" fmla="*/ 470693 h 288566"/>
                  <a:gd name="T92" fmla="*/ 2759512 w 290153"/>
                  <a:gd name="T93" fmla="*/ 370791 h 288566"/>
                  <a:gd name="T94" fmla="*/ 2458954 w 290153"/>
                  <a:gd name="T95" fmla="*/ 541993 h 288566"/>
                  <a:gd name="T96" fmla="*/ 2208472 w 290153"/>
                  <a:gd name="T97" fmla="*/ 1176724 h 288566"/>
                  <a:gd name="T98" fmla="*/ 1764803 w 290153"/>
                  <a:gd name="T99" fmla="*/ 1169555 h 288566"/>
                  <a:gd name="T100" fmla="*/ 2237078 w 290153"/>
                  <a:gd name="T101" fmla="*/ 984179 h 288566"/>
                  <a:gd name="T102" fmla="*/ 2380218 w 290153"/>
                  <a:gd name="T103" fmla="*/ 370791 h 288566"/>
                  <a:gd name="T104" fmla="*/ 3253304 w 290153"/>
                  <a:gd name="T105" fmla="*/ 399363 h 288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0153" h="288566">
                    <a:moveTo>
                      <a:pt x="187134" y="252412"/>
                    </a:moveTo>
                    <a:cubicBezTo>
                      <a:pt x="189801" y="252412"/>
                      <a:pt x="191706" y="254220"/>
                      <a:pt x="191706" y="256389"/>
                    </a:cubicBezTo>
                    <a:lnTo>
                      <a:pt x="191706" y="284226"/>
                    </a:lnTo>
                    <a:cubicBezTo>
                      <a:pt x="191706" y="286756"/>
                      <a:pt x="189801" y="288564"/>
                      <a:pt x="187134" y="288564"/>
                    </a:cubicBezTo>
                    <a:cubicBezTo>
                      <a:pt x="184467" y="288564"/>
                      <a:pt x="182562" y="286756"/>
                      <a:pt x="182562" y="284226"/>
                    </a:cubicBezTo>
                    <a:lnTo>
                      <a:pt x="182562" y="256389"/>
                    </a:lnTo>
                    <a:cubicBezTo>
                      <a:pt x="182562" y="254220"/>
                      <a:pt x="184467" y="252412"/>
                      <a:pt x="187134" y="252412"/>
                    </a:cubicBezTo>
                    <a:close/>
                    <a:moveTo>
                      <a:pt x="47434" y="252412"/>
                    </a:moveTo>
                    <a:cubicBezTo>
                      <a:pt x="49720" y="252412"/>
                      <a:pt x="52006" y="254220"/>
                      <a:pt x="52006" y="256389"/>
                    </a:cubicBezTo>
                    <a:lnTo>
                      <a:pt x="52006" y="284226"/>
                    </a:lnTo>
                    <a:cubicBezTo>
                      <a:pt x="52006" y="286756"/>
                      <a:pt x="49720" y="288564"/>
                      <a:pt x="47434" y="288564"/>
                    </a:cubicBezTo>
                    <a:cubicBezTo>
                      <a:pt x="45148" y="288564"/>
                      <a:pt x="42862" y="286756"/>
                      <a:pt x="42862" y="284226"/>
                    </a:cubicBezTo>
                    <a:lnTo>
                      <a:pt x="42862" y="256389"/>
                    </a:lnTo>
                    <a:cubicBezTo>
                      <a:pt x="42862" y="254220"/>
                      <a:pt x="45148" y="252412"/>
                      <a:pt x="47434" y="252412"/>
                    </a:cubicBezTo>
                    <a:close/>
                    <a:moveTo>
                      <a:pt x="148564" y="205546"/>
                    </a:moveTo>
                    <a:lnTo>
                      <a:pt x="123444" y="222438"/>
                    </a:lnTo>
                    <a:lnTo>
                      <a:pt x="142463" y="238970"/>
                    </a:lnTo>
                    <a:lnTo>
                      <a:pt x="160047" y="213453"/>
                    </a:lnTo>
                    <a:cubicBezTo>
                      <a:pt x="155741" y="211656"/>
                      <a:pt x="151794" y="209140"/>
                      <a:pt x="148564" y="205546"/>
                    </a:cubicBezTo>
                    <a:close/>
                    <a:moveTo>
                      <a:pt x="83971" y="205546"/>
                    </a:moveTo>
                    <a:cubicBezTo>
                      <a:pt x="80741" y="209140"/>
                      <a:pt x="76794" y="211656"/>
                      <a:pt x="72129" y="213453"/>
                    </a:cubicBezTo>
                    <a:lnTo>
                      <a:pt x="89712" y="238970"/>
                    </a:lnTo>
                    <a:lnTo>
                      <a:pt x="109090" y="222438"/>
                    </a:lnTo>
                    <a:lnTo>
                      <a:pt x="83971" y="205546"/>
                    </a:lnTo>
                    <a:close/>
                    <a:moveTo>
                      <a:pt x="92224" y="186499"/>
                    </a:moveTo>
                    <a:lnTo>
                      <a:pt x="90430" y="193327"/>
                    </a:lnTo>
                    <a:cubicBezTo>
                      <a:pt x="90071" y="194765"/>
                      <a:pt x="89712" y="196562"/>
                      <a:pt x="88995" y="197999"/>
                    </a:cubicBezTo>
                    <a:lnTo>
                      <a:pt x="116267" y="216328"/>
                    </a:lnTo>
                    <a:lnTo>
                      <a:pt x="143540" y="197999"/>
                    </a:lnTo>
                    <a:cubicBezTo>
                      <a:pt x="143181" y="196562"/>
                      <a:pt x="142463" y="194765"/>
                      <a:pt x="142105" y="193327"/>
                    </a:cubicBezTo>
                    <a:lnTo>
                      <a:pt x="140310" y="186499"/>
                    </a:lnTo>
                    <a:cubicBezTo>
                      <a:pt x="133133" y="190811"/>
                      <a:pt x="124880" y="192968"/>
                      <a:pt x="116267" y="192968"/>
                    </a:cubicBezTo>
                    <a:cubicBezTo>
                      <a:pt x="107655" y="192968"/>
                      <a:pt x="99760" y="190811"/>
                      <a:pt x="92224" y="186499"/>
                    </a:cubicBezTo>
                    <a:close/>
                    <a:moveTo>
                      <a:pt x="116267" y="73650"/>
                    </a:moveTo>
                    <a:cubicBezTo>
                      <a:pt x="97607" y="73650"/>
                      <a:pt x="82894" y="81557"/>
                      <a:pt x="75000" y="95214"/>
                    </a:cubicBezTo>
                    <a:cubicBezTo>
                      <a:pt x="83253" y="99526"/>
                      <a:pt x="108014" y="109949"/>
                      <a:pt x="145334" y="98808"/>
                    </a:cubicBezTo>
                    <a:cubicBezTo>
                      <a:pt x="147846" y="97729"/>
                      <a:pt x="150358" y="99167"/>
                      <a:pt x="150717" y="101323"/>
                    </a:cubicBezTo>
                    <a:cubicBezTo>
                      <a:pt x="151794" y="103839"/>
                      <a:pt x="150358" y="106355"/>
                      <a:pt x="148205" y="106714"/>
                    </a:cubicBezTo>
                    <a:cubicBezTo>
                      <a:pt x="134569" y="111027"/>
                      <a:pt x="122368" y="112464"/>
                      <a:pt x="111961" y="112464"/>
                    </a:cubicBezTo>
                    <a:cubicBezTo>
                      <a:pt x="91866" y="112464"/>
                      <a:pt x="77870" y="106714"/>
                      <a:pt x="71052" y="102761"/>
                    </a:cubicBezTo>
                    <a:cubicBezTo>
                      <a:pt x="68899" y="109230"/>
                      <a:pt x="67464" y="116058"/>
                      <a:pt x="67464" y="123605"/>
                    </a:cubicBezTo>
                    <a:cubicBezTo>
                      <a:pt x="67464" y="157029"/>
                      <a:pt x="89712" y="183983"/>
                      <a:pt x="116267" y="183983"/>
                    </a:cubicBezTo>
                    <a:cubicBezTo>
                      <a:pt x="143181" y="183983"/>
                      <a:pt x="165071" y="157029"/>
                      <a:pt x="165071" y="123605"/>
                    </a:cubicBezTo>
                    <a:cubicBezTo>
                      <a:pt x="165071" y="93417"/>
                      <a:pt x="145693" y="73650"/>
                      <a:pt x="116267" y="73650"/>
                    </a:cubicBezTo>
                    <a:close/>
                    <a:moveTo>
                      <a:pt x="179425" y="57837"/>
                    </a:moveTo>
                    <a:cubicBezTo>
                      <a:pt x="166148" y="57837"/>
                      <a:pt x="153947" y="63228"/>
                      <a:pt x="144975" y="71494"/>
                    </a:cubicBezTo>
                    <a:cubicBezTo>
                      <a:pt x="162918" y="80838"/>
                      <a:pt x="173683" y="99526"/>
                      <a:pt x="173683" y="123605"/>
                    </a:cubicBezTo>
                    <a:cubicBezTo>
                      <a:pt x="173683" y="136543"/>
                      <a:pt x="170813" y="148044"/>
                      <a:pt x="166148" y="158466"/>
                    </a:cubicBezTo>
                    <a:cubicBezTo>
                      <a:pt x="170095" y="159544"/>
                      <a:pt x="174760" y="159904"/>
                      <a:pt x="179425" y="159904"/>
                    </a:cubicBezTo>
                    <a:cubicBezTo>
                      <a:pt x="207416" y="159904"/>
                      <a:pt x="230382" y="137262"/>
                      <a:pt x="230382" y="108870"/>
                    </a:cubicBezTo>
                    <a:cubicBezTo>
                      <a:pt x="230382" y="80838"/>
                      <a:pt x="207416" y="57837"/>
                      <a:pt x="179425" y="57837"/>
                    </a:cubicBezTo>
                    <a:close/>
                    <a:moveTo>
                      <a:pt x="179425" y="49212"/>
                    </a:moveTo>
                    <a:cubicBezTo>
                      <a:pt x="212081" y="49212"/>
                      <a:pt x="239353" y="76166"/>
                      <a:pt x="239353" y="108870"/>
                    </a:cubicBezTo>
                    <a:cubicBezTo>
                      <a:pt x="239353" y="142294"/>
                      <a:pt x="212081" y="168889"/>
                      <a:pt x="179425" y="168889"/>
                    </a:cubicBezTo>
                    <a:cubicBezTo>
                      <a:pt x="173325" y="168889"/>
                      <a:pt x="167224" y="167810"/>
                      <a:pt x="161483" y="166013"/>
                    </a:cubicBezTo>
                    <a:cubicBezTo>
                      <a:pt x="157894" y="172123"/>
                      <a:pt x="153229" y="177155"/>
                      <a:pt x="147846" y="181467"/>
                    </a:cubicBezTo>
                    <a:lnTo>
                      <a:pt x="150358" y="191171"/>
                    </a:lnTo>
                    <a:cubicBezTo>
                      <a:pt x="152511" y="198718"/>
                      <a:pt x="158971" y="205187"/>
                      <a:pt x="166865" y="206265"/>
                    </a:cubicBezTo>
                    <a:lnTo>
                      <a:pt x="197727" y="211656"/>
                    </a:lnTo>
                    <a:cubicBezTo>
                      <a:pt x="217822" y="215250"/>
                      <a:pt x="232535" y="232501"/>
                      <a:pt x="232535" y="252627"/>
                    </a:cubicBezTo>
                    <a:lnTo>
                      <a:pt x="232535" y="284253"/>
                    </a:lnTo>
                    <a:cubicBezTo>
                      <a:pt x="232535" y="286769"/>
                      <a:pt x="230382" y="288566"/>
                      <a:pt x="227870" y="288566"/>
                    </a:cubicBezTo>
                    <a:cubicBezTo>
                      <a:pt x="225717" y="288566"/>
                      <a:pt x="223923" y="286769"/>
                      <a:pt x="223923" y="284253"/>
                    </a:cubicBezTo>
                    <a:lnTo>
                      <a:pt x="223923" y="252627"/>
                    </a:lnTo>
                    <a:cubicBezTo>
                      <a:pt x="223923" y="236813"/>
                      <a:pt x="212081" y="223156"/>
                      <a:pt x="196291" y="220281"/>
                    </a:cubicBezTo>
                    <a:lnTo>
                      <a:pt x="169377" y="215609"/>
                    </a:lnTo>
                    <a:lnTo>
                      <a:pt x="147128" y="248314"/>
                    </a:lnTo>
                    <a:cubicBezTo>
                      <a:pt x="146411" y="249032"/>
                      <a:pt x="145334" y="249751"/>
                      <a:pt x="144258" y="249751"/>
                    </a:cubicBezTo>
                    <a:cubicBezTo>
                      <a:pt x="143899" y="250111"/>
                      <a:pt x="143540" y="250111"/>
                      <a:pt x="143540" y="250111"/>
                    </a:cubicBezTo>
                    <a:cubicBezTo>
                      <a:pt x="142463" y="250111"/>
                      <a:pt x="141387" y="249751"/>
                      <a:pt x="140669" y="249032"/>
                    </a:cubicBezTo>
                    <a:lnTo>
                      <a:pt x="120574" y="231422"/>
                    </a:lnTo>
                    <a:lnTo>
                      <a:pt x="120574" y="284253"/>
                    </a:lnTo>
                    <a:cubicBezTo>
                      <a:pt x="120574" y="286769"/>
                      <a:pt x="118779" y="288566"/>
                      <a:pt x="116267" y="288566"/>
                    </a:cubicBezTo>
                    <a:cubicBezTo>
                      <a:pt x="113755" y="288566"/>
                      <a:pt x="111961" y="286769"/>
                      <a:pt x="111961" y="284253"/>
                    </a:cubicBezTo>
                    <a:lnTo>
                      <a:pt x="111961" y="231422"/>
                    </a:lnTo>
                    <a:lnTo>
                      <a:pt x="91866" y="249032"/>
                    </a:lnTo>
                    <a:cubicBezTo>
                      <a:pt x="91148" y="249751"/>
                      <a:pt x="90071" y="250111"/>
                      <a:pt x="88995" y="250111"/>
                    </a:cubicBezTo>
                    <a:cubicBezTo>
                      <a:pt x="88636" y="250111"/>
                      <a:pt x="88636" y="250111"/>
                      <a:pt x="88277" y="249751"/>
                    </a:cubicBezTo>
                    <a:cubicBezTo>
                      <a:pt x="87200" y="249751"/>
                      <a:pt x="86124" y="249032"/>
                      <a:pt x="85406" y="248314"/>
                    </a:cubicBezTo>
                    <a:lnTo>
                      <a:pt x="63158" y="215609"/>
                    </a:lnTo>
                    <a:lnTo>
                      <a:pt x="36244" y="220281"/>
                    </a:lnTo>
                    <a:cubicBezTo>
                      <a:pt x="20454" y="223156"/>
                      <a:pt x="8612" y="236813"/>
                      <a:pt x="8612" y="252627"/>
                    </a:cubicBezTo>
                    <a:lnTo>
                      <a:pt x="8612" y="284253"/>
                    </a:lnTo>
                    <a:cubicBezTo>
                      <a:pt x="8612" y="286769"/>
                      <a:pt x="6818" y="288566"/>
                      <a:pt x="4306" y="288566"/>
                    </a:cubicBezTo>
                    <a:cubicBezTo>
                      <a:pt x="2153" y="288566"/>
                      <a:pt x="0" y="286769"/>
                      <a:pt x="0" y="284253"/>
                    </a:cubicBezTo>
                    <a:lnTo>
                      <a:pt x="0" y="252627"/>
                    </a:lnTo>
                    <a:cubicBezTo>
                      <a:pt x="0" y="232501"/>
                      <a:pt x="14713" y="215250"/>
                      <a:pt x="34808" y="211656"/>
                    </a:cubicBezTo>
                    <a:lnTo>
                      <a:pt x="65669" y="206265"/>
                    </a:lnTo>
                    <a:cubicBezTo>
                      <a:pt x="73564" y="205187"/>
                      <a:pt x="80023" y="198718"/>
                      <a:pt x="82177" y="191171"/>
                    </a:cubicBezTo>
                    <a:lnTo>
                      <a:pt x="84330" y="181467"/>
                    </a:lnTo>
                    <a:cubicBezTo>
                      <a:pt x="68899" y="168889"/>
                      <a:pt x="58851" y="147685"/>
                      <a:pt x="58851" y="123605"/>
                    </a:cubicBezTo>
                    <a:cubicBezTo>
                      <a:pt x="58851" y="88385"/>
                      <a:pt x="81818" y="64666"/>
                      <a:pt x="116267" y="64666"/>
                    </a:cubicBezTo>
                    <a:cubicBezTo>
                      <a:pt x="123444" y="64666"/>
                      <a:pt x="129904" y="66103"/>
                      <a:pt x="136004" y="67900"/>
                    </a:cubicBezTo>
                    <a:cubicBezTo>
                      <a:pt x="147128" y="56400"/>
                      <a:pt x="162559" y="49212"/>
                      <a:pt x="179425" y="49212"/>
                    </a:cubicBezTo>
                    <a:close/>
                    <a:moveTo>
                      <a:pt x="173029" y="0"/>
                    </a:moveTo>
                    <a:lnTo>
                      <a:pt x="188478" y="0"/>
                    </a:lnTo>
                    <a:cubicBezTo>
                      <a:pt x="194226" y="0"/>
                      <a:pt x="198178" y="4306"/>
                      <a:pt x="198178" y="9329"/>
                    </a:cubicBezTo>
                    <a:lnTo>
                      <a:pt x="198178" y="20094"/>
                    </a:lnTo>
                    <a:cubicBezTo>
                      <a:pt x="202130" y="20811"/>
                      <a:pt x="206442" y="21888"/>
                      <a:pt x="210394" y="23323"/>
                    </a:cubicBezTo>
                    <a:lnTo>
                      <a:pt x="215783" y="13994"/>
                    </a:lnTo>
                    <a:cubicBezTo>
                      <a:pt x="218298" y="9688"/>
                      <a:pt x="224046" y="7894"/>
                      <a:pt x="228717" y="10764"/>
                    </a:cubicBezTo>
                    <a:lnTo>
                      <a:pt x="242369" y="18658"/>
                    </a:lnTo>
                    <a:cubicBezTo>
                      <a:pt x="244525" y="19735"/>
                      <a:pt x="246321" y="21888"/>
                      <a:pt x="247040" y="24399"/>
                    </a:cubicBezTo>
                    <a:cubicBezTo>
                      <a:pt x="247399" y="26911"/>
                      <a:pt x="247399" y="29423"/>
                      <a:pt x="245962" y="31576"/>
                    </a:cubicBezTo>
                    <a:lnTo>
                      <a:pt x="240932" y="40546"/>
                    </a:lnTo>
                    <a:cubicBezTo>
                      <a:pt x="243806" y="43417"/>
                      <a:pt x="246681" y="46287"/>
                      <a:pt x="249195" y="49517"/>
                    </a:cubicBezTo>
                    <a:lnTo>
                      <a:pt x="258537" y="44134"/>
                    </a:lnTo>
                    <a:cubicBezTo>
                      <a:pt x="263207" y="41623"/>
                      <a:pt x="268956" y="43058"/>
                      <a:pt x="271830" y="47723"/>
                    </a:cubicBezTo>
                    <a:lnTo>
                      <a:pt x="279734" y="61358"/>
                    </a:lnTo>
                    <a:cubicBezTo>
                      <a:pt x="282249" y="66022"/>
                      <a:pt x="280812" y="71763"/>
                      <a:pt x="276141" y="74634"/>
                    </a:cubicBezTo>
                    <a:lnTo>
                      <a:pt x="266800" y="80016"/>
                    </a:lnTo>
                    <a:cubicBezTo>
                      <a:pt x="268237" y="83604"/>
                      <a:pt x="269315" y="87551"/>
                      <a:pt x="270393" y="91857"/>
                    </a:cubicBezTo>
                    <a:lnTo>
                      <a:pt x="280812" y="91857"/>
                    </a:lnTo>
                    <a:cubicBezTo>
                      <a:pt x="285842" y="91857"/>
                      <a:pt x="290153" y="96163"/>
                      <a:pt x="290153" y="101187"/>
                    </a:cubicBezTo>
                    <a:lnTo>
                      <a:pt x="290153" y="117333"/>
                    </a:lnTo>
                    <a:cubicBezTo>
                      <a:pt x="290153" y="122357"/>
                      <a:pt x="285842" y="126663"/>
                      <a:pt x="280812" y="126663"/>
                    </a:cubicBezTo>
                    <a:lnTo>
                      <a:pt x="270393" y="126663"/>
                    </a:lnTo>
                    <a:cubicBezTo>
                      <a:pt x="269315" y="130969"/>
                      <a:pt x="268237" y="134916"/>
                      <a:pt x="266800" y="138863"/>
                    </a:cubicBezTo>
                    <a:lnTo>
                      <a:pt x="276141" y="143886"/>
                    </a:lnTo>
                    <a:cubicBezTo>
                      <a:pt x="278297" y="145321"/>
                      <a:pt x="279734" y="147474"/>
                      <a:pt x="280812" y="149986"/>
                    </a:cubicBezTo>
                    <a:cubicBezTo>
                      <a:pt x="281171" y="152498"/>
                      <a:pt x="280812" y="155009"/>
                      <a:pt x="279734" y="157162"/>
                    </a:cubicBezTo>
                    <a:lnTo>
                      <a:pt x="271830" y="170797"/>
                    </a:lnTo>
                    <a:cubicBezTo>
                      <a:pt x="270393" y="172950"/>
                      <a:pt x="268237" y="174386"/>
                      <a:pt x="265722" y="175103"/>
                    </a:cubicBezTo>
                    <a:cubicBezTo>
                      <a:pt x="263207" y="175821"/>
                      <a:pt x="260692" y="175462"/>
                      <a:pt x="258537" y="174386"/>
                    </a:cubicBezTo>
                    <a:lnTo>
                      <a:pt x="249195" y="169003"/>
                    </a:lnTo>
                    <a:cubicBezTo>
                      <a:pt x="246681" y="172233"/>
                      <a:pt x="243806" y="175103"/>
                      <a:pt x="240932" y="177974"/>
                    </a:cubicBezTo>
                    <a:lnTo>
                      <a:pt x="245962" y="186944"/>
                    </a:lnTo>
                    <a:cubicBezTo>
                      <a:pt x="247399" y="189097"/>
                      <a:pt x="247399" y="191609"/>
                      <a:pt x="247040" y="194121"/>
                    </a:cubicBezTo>
                    <a:cubicBezTo>
                      <a:pt x="246321" y="196632"/>
                      <a:pt x="244525" y="198785"/>
                      <a:pt x="242369" y="199862"/>
                    </a:cubicBezTo>
                    <a:lnTo>
                      <a:pt x="228717" y="207756"/>
                    </a:lnTo>
                    <a:cubicBezTo>
                      <a:pt x="227280" y="208832"/>
                      <a:pt x="225483" y="209191"/>
                      <a:pt x="223687" y="209191"/>
                    </a:cubicBezTo>
                    <a:cubicBezTo>
                      <a:pt x="220813" y="209191"/>
                      <a:pt x="217220" y="207397"/>
                      <a:pt x="215783" y="204167"/>
                    </a:cubicBezTo>
                    <a:lnTo>
                      <a:pt x="210394" y="195197"/>
                    </a:lnTo>
                    <a:cubicBezTo>
                      <a:pt x="205364" y="196991"/>
                      <a:pt x="199975" y="198426"/>
                      <a:pt x="194586" y="199144"/>
                    </a:cubicBezTo>
                    <a:cubicBezTo>
                      <a:pt x="192071" y="199503"/>
                      <a:pt x="190274" y="198068"/>
                      <a:pt x="189556" y="195556"/>
                    </a:cubicBezTo>
                    <a:cubicBezTo>
                      <a:pt x="189196" y="193044"/>
                      <a:pt x="190993" y="190891"/>
                      <a:pt x="193148" y="190532"/>
                    </a:cubicBezTo>
                    <a:cubicBezTo>
                      <a:pt x="199256" y="189815"/>
                      <a:pt x="205005" y="188021"/>
                      <a:pt x="210753" y="185868"/>
                    </a:cubicBezTo>
                    <a:cubicBezTo>
                      <a:pt x="212549" y="185150"/>
                      <a:pt x="215064" y="185868"/>
                      <a:pt x="216142" y="187662"/>
                    </a:cubicBezTo>
                    <a:lnTo>
                      <a:pt x="223328" y="199862"/>
                    </a:lnTo>
                    <a:cubicBezTo>
                      <a:pt x="223328" y="200579"/>
                      <a:pt x="223687" y="200579"/>
                      <a:pt x="224405" y="200220"/>
                    </a:cubicBezTo>
                    <a:lnTo>
                      <a:pt x="238058" y="192326"/>
                    </a:lnTo>
                    <a:cubicBezTo>
                      <a:pt x="238417" y="192326"/>
                      <a:pt x="238417" y="191609"/>
                      <a:pt x="238417" y="191250"/>
                    </a:cubicBezTo>
                    <a:lnTo>
                      <a:pt x="231232" y="179050"/>
                    </a:lnTo>
                    <a:cubicBezTo>
                      <a:pt x="230154" y="176897"/>
                      <a:pt x="230513" y="174744"/>
                      <a:pt x="232310" y="173309"/>
                    </a:cubicBezTo>
                    <a:cubicBezTo>
                      <a:pt x="236980" y="169721"/>
                      <a:pt x="241291" y="165415"/>
                      <a:pt x="244884" y="160750"/>
                    </a:cubicBezTo>
                    <a:cubicBezTo>
                      <a:pt x="246321" y="158956"/>
                      <a:pt x="248836" y="158598"/>
                      <a:pt x="250633" y="159674"/>
                    </a:cubicBezTo>
                    <a:lnTo>
                      <a:pt x="262848" y="166492"/>
                    </a:lnTo>
                    <a:cubicBezTo>
                      <a:pt x="263207" y="166850"/>
                      <a:pt x="263926" y="166492"/>
                      <a:pt x="264285" y="166133"/>
                    </a:cubicBezTo>
                    <a:lnTo>
                      <a:pt x="271830" y="152856"/>
                    </a:lnTo>
                    <a:cubicBezTo>
                      <a:pt x="272189" y="152498"/>
                      <a:pt x="271830" y="151780"/>
                      <a:pt x="271830" y="151421"/>
                    </a:cubicBezTo>
                    <a:lnTo>
                      <a:pt x="259255" y="144245"/>
                    </a:lnTo>
                    <a:cubicBezTo>
                      <a:pt x="257459" y="143168"/>
                      <a:pt x="256740" y="141015"/>
                      <a:pt x="257459" y="139221"/>
                    </a:cubicBezTo>
                    <a:cubicBezTo>
                      <a:pt x="259614" y="133480"/>
                      <a:pt x="261052" y="127380"/>
                      <a:pt x="262129" y="121639"/>
                    </a:cubicBezTo>
                    <a:cubicBezTo>
                      <a:pt x="262489" y="119486"/>
                      <a:pt x="264285" y="118051"/>
                      <a:pt x="266441" y="118051"/>
                    </a:cubicBezTo>
                    <a:lnTo>
                      <a:pt x="280812" y="118051"/>
                    </a:lnTo>
                    <a:cubicBezTo>
                      <a:pt x="281171" y="118051"/>
                      <a:pt x="281530" y="117692"/>
                      <a:pt x="281530" y="117333"/>
                    </a:cubicBezTo>
                    <a:lnTo>
                      <a:pt x="281530" y="101187"/>
                    </a:lnTo>
                    <a:cubicBezTo>
                      <a:pt x="281530" y="100828"/>
                      <a:pt x="281171" y="100469"/>
                      <a:pt x="280812" y="100469"/>
                    </a:cubicBezTo>
                    <a:lnTo>
                      <a:pt x="266441" y="100469"/>
                    </a:lnTo>
                    <a:cubicBezTo>
                      <a:pt x="264285" y="100469"/>
                      <a:pt x="262489" y="99034"/>
                      <a:pt x="262129" y="96881"/>
                    </a:cubicBezTo>
                    <a:cubicBezTo>
                      <a:pt x="261052" y="90781"/>
                      <a:pt x="259614" y="85040"/>
                      <a:pt x="257459" y="79299"/>
                    </a:cubicBezTo>
                    <a:cubicBezTo>
                      <a:pt x="256740" y="77505"/>
                      <a:pt x="257459" y="75352"/>
                      <a:pt x="259255" y="73916"/>
                    </a:cubicBezTo>
                    <a:lnTo>
                      <a:pt x="271471" y="67099"/>
                    </a:lnTo>
                    <a:cubicBezTo>
                      <a:pt x="271830" y="66740"/>
                      <a:pt x="272189" y="66381"/>
                      <a:pt x="271830" y="65664"/>
                    </a:cubicBezTo>
                    <a:lnTo>
                      <a:pt x="264285" y="52387"/>
                    </a:lnTo>
                    <a:cubicBezTo>
                      <a:pt x="263926" y="52028"/>
                      <a:pt x="263207" y="51670"/>
                      <a:pt x="262848" y="52028"/>
                    </a:cubicBezTo>
                    <a:lnTo>
                      <a:pt x="250633" y="59205"/>
                    </a:lnTo>
                    <a:cubicBezTo>
                      <a:pt x="248836" y="59922"/>
                      <a:pt x="246321" y="59564"/>
                      <a:pt x="244884" y="57770"/>
                    </a:cubicBezTo>
                    <a:cubicBezTo>
                      <a:pt x="241291" y="53105"/>
                      <a:pt x="236980" y="48799"/>
                      <a:pt x="232310" y="45211"/>
                    </a:cubicBezTo>
                    <a:cubicBezTo>
                      <a:pt x="230513" y="43776"/>
                      <a:pt x="230154" y="41264"/>
                      <a:pt x="231232" y="39470"/>
                    </a:cubicBezTo>
                    <a:lnTo>
                      <a:pt x="238417" y="27270"/>
                    </a:lnTo>
                    <a:cubicBezTo>
                      <a:pt x="238417" y="26911"/>
                      <a:pt x="238417" y="26911"/>
                      <a:pt x="238417" y="26552"/>
                    </a:cubicBezTo>
                    <a:cubicBezTo>
                      <a:pt x="238417" y="26552"/>
                      <a:pt x="238058" y="26552"/>
                      <a:pt x="238058" y="26194"/>
                    </a:cubicBezTo>
                    <a:lnTo>
                      <a:pt x="224405" y="18299"/>
                    </a:lnTo>
                    <a:cubicBezTo>
                      <a:pt x="223687" y="17941"/>
                      <a:pt x="223328" y="17941"/>
                      <a:pt x="223328" y="18658"/>
                    </a:cubicBezTo>
                    <a:lnTo>
                      <a:pt x="216142" y="30858"/>
                    </a:lnTo>
                    <a:cubicBezTo>
                      <a:pt x="215064" y="32652"/>
                      <a:pt x="212549" y="33370"/>
                      <a:pt x="210753" y="32652"/>
                    </a:cubicBezTo>
                    <a:cubicBezTo>
                      <a:pt x="205005" y="30499"/>
                      <a:pt x="199256" y="28705"/>
                      <a:pt x="193148" y="27988"/>
                    </a:cubicBezTo>
                    <a:cubicBezTo>
                      <a:pt x="190993" y="27629"/>
                      <a:pt x="189556" y="25835"/>
                      <a:pt x="189556" y="23682"/>
                    </a:cubicBezTo>
                    <a:lnTo>
                      <a:pt x="189556" y="9329"/>
                    </a:lnTo>
                    <a:cubicBezTo>
                      <a:pt x="189556" y="8970"/>
                      <a:pt x="189196" y="8611"/>
                      <a:pt x="188478" y="8611"/>
                    </a:cubicBezTo>
                    <a:lnTo>
                      <a:pt x="173029" y="8611"/>
                    </a:lnTo>
                    <a:cubicBezTo>
                      <a:pt x="172670" y="8611"/>
                      <a:pt x="172310" y="8970"/>
                      <a:pt x="172310" y="9329"/>
                    </a:cubicBezTo>
                    <a:lnTo>
                      <a:pt x="172310" y="23682"/>
                    </a:lnTo>
                    <a:cubicBezTo>
                      <a:pt x="172310" y="25835"/>
                      <a:pt x="170514" y="27629"/>
                      <a:pt x="168358" y="27988"/>
                    </a:cubicBezTo>
                    <a:cubicBezTo>
                      <a:pt x="162251" y="28705"/>
                      <a:pt x="156502" y="30499"/>
                      <a:pt x="151113" y="32652"/>
                    </a:cubicBezTo>
                    <a:cubicBezTo>
                      <a:pt x="148957" y="33370"/>
                      <a:pt x="146802" y="32652"/>
                      <a:pt x="145724" y="30858"/>
                    </a:cubicBezTo>
                    <a:lnTo>
                      <a:pt x="138538" y="18658"/>
                    </a:lnTo>
                    <a:cubicBezTo>
                      <a:pt x="138179" y="17941"/>
                      <a:pt x="137820" y="17941"/>
                      <a:pt x="137461" y="18299"/>
                    </a:cubicBezTo>
                    <a:lnTo>
                      <a:pt x="123808" y="26194"/>
                    </a:lnTo>
                    <a:cubicBezTo>
                      <a:pt x="123449" y="26552"/>
                      <a:pt x="123449" y="26552"/>
                      <a:pt x="123090" y="26552"/>
                    </a:cubicBezTo>
                    <a:cubicBezTo>
                      <a:pt x="123090" y="26911"/>
                      <a:pt x="123090" y="26911"/>
                      <a:pt x="123449" y="27270"/>
                    </a:cubicBezTo>
                    <a:lnTo>
                      <a:pt x="130275" y="39470"/>
                    </a:lnTo>
                    <a:cubicBezTo>
                      <a:pt x="131353" y="41264"/>
                      <a:pt x="130994" y="43776"/>
                      <a:pt x="129197" y="45211"/>
                    </a:cubicBezTo>
                    <a:cubicBezTo>
                      <a:pt x="124527" y="48799"/>
                      <a:pt x="120575" y="53105"/>
                      <a:pt x="116623" y="57770"/>
                    </a:cubicBezTo>
                    <a:cubicBezTo>
                      <a:pt x="115545" y="59564"/>
                      <a:pt x="113030" y="59922"/>
                      <a:pt x="110874" y="59205"/>
                    </a:cubicBezTo>
                    <a:lnTo>
                      <a:pt x="98659" y="52028"/>
                    </a:lnTo>
                    <a:cubicBezTo>
                      <a:pt x="98300" y="51670"/>
                      <a:pt x="97940" y="52028"/>
                      <a:pt x="97581" y="52387"/>
                    </a:cubicBezTo>
                    <a:lnTo>
                      <a:pt x="94707" y="57411"/>
                    </a:lnTo>
                    <a:cubicBezTo>
                      <a:pt x="93270" y="59205"/>
                      <a:pt x="90755" y="59922"/>
                      <a:pt x="88599" y="58846"/>
                    </a:cubicBezTo>
                    <a:cubicBezTo>
                      <a:pt x="86803" y="57411"/>
                      <a:pt x="85725" y="54899"/>
                      <a:pt x="87162" y="52746"/>
                    </a:cubicBezTo>
                    <a:lnTo>
                      <a:pt x="90036" y="47723"/>
                    </a:lnTo>
                    <a:cubicBezTo>
                      <a:pt x="92551" y="43058"/>
                      <a:pt x="98659" y="41623"/>
                      <a:pt x="103329" y="44134"/>
                    </a:cubicBezTo>
                    <a:lnTo>
                      <a:pt x="112311" y="49517"/>
                    </a:lnTo>
                    <a:cubicBezTo>
                      <a:pt x="114826" y="46287"/>
                      <a:pt x="118060" y="43417"/>
                      <a:pt x="120934" y="40546"/>
                    </a:cubicBezTo>
                    <a:lnTo>
                      <a:pt x="115904" y="31576"/>
                    </a:lnTo>
                    <a:cubicBezTo>
                      <a:pt x="114467" y="29423"/>
                      <a:pt x="114108" y="26911"/>
                      <a:pt x="114826" y="24399"/>
                    </a:cubicBezTo>
                    <a:cubicBezTo>
                      <a:pt x="115545" y="21888"/>
                      <a:pt x="116982" y="19735"/>
                      <a:pt x="119497" y="18658"/>
                    </a:cubicBezTo>
                    <a:lnTo>
                      <a:pt x="132790" y="10764"/>
                    </a:lnTo>
                    <a:cubicBezTo>
                      <a:pt x="137461" y="7894"/>
                      <a:pt x="143568" y="9688"/>
                      <a:pt x="146083" y="13994"/>
                    </a:cubicBezTo>
                    <a:lnTo>
                      <a:pt x="151113" y="23323"/>
                    </a:lnTo>
                    <a:cubicBezTo>
                      <a:pt x="155424" y="21888"/>
                      <a:pt x="159376" y="20811"/>
                      <a:pt x="163328" y="20094"/>
                    </a:cubicBezTo>
                    <a:lnTo>
                      <a:pt x="163328" y="9329"/>
                    </a:lnTo>
                    <a:cubicBezTo>
                      <a:pt x="163328" y="4306"/>
                      <a:pt x="167640" y="0"/>
                      <a:pt x="173029" y="0"/>
                    </a:cubicBezTo>
                    <a:close/>
                  </a:path>
                </a:pathLst>
              </a:custGeom>
              <a:solidFill>
                <a:srgbClr val="FF0000"/>
              </a:solidFill>
              <a:ln>
                <a:noFill/>
              </a:ln>
              <a:effectLst/>
            </p:spPr>
            <p:txBody>
              <a:bodyPr anchor="ctr"/>
              <a:lstStyle/>
              <a:p>
                <a:endParaRPr lang="en-US" sz="2307"/>
              </a:p>
            </p:txBody>
          </p:sp>
          <p:pic>
            <p:nvPicPr>
              <p:cNvPr id="181" name="Picture 180">
                <a:extLst>
                  <a:ext uri="{FF2B5EF4-FFF2-40B4-BE49-F238E27FC236}">
                    <a16:creationId xmlns:a16="http://schemas.microsoft.com/office/drawing/2014/main" id="{17369164-04A0-E243-84ED-728048D8FEF8}"/>
                  </a:ext>
                </a:extLst>
              </p:cNvPr>
              <p:cNvPicPr>
                <a:picLocks noChangeAspect="1"/>
              </p:cNvPicPr>
              <p:nvPr/>
            </p:nvPicPr>
            <p:blipFill rotWithShape="1">
              <a:blip r:embed="rId16"/>
              <a:srcRect l="30829" t="7713" r="32500" b="37583"/>
              <a:stretch/>
            </p:blipFill>
            <p:spPr>
              <a:xfrm>
                <a:off x="3413753" y="826278"/>
                <a:ext cx="120625" cy="161371"/>
              </a:xfrm>
              <a:prstGeom prst="rect">
                <a:avLst/>
              </a:prstGeom>
            </p:spPr>
          </p:pic>
          <p:pic>
            <p:nvPicPr>
              <p:cNvPr id="182" name="Picture 181">
                <a:extLst>
                  <a:ext uri="{FF2B5EF4-FFF2-40B4-BE49-F238E27FC236}">
                    <a16:creationId xmlns:a16="http://schemas.microsoft.com/office/drawing/2014/main" id="{40E9575F-C0C1-5744-9E72-7242D76F4381}"/>
                  </a:ext>
                </a:extLst>
              </p:cNvPr>
              <p:cNvPicPr>
                <a:picLocks noChangeAspect="1"/>
              </p:cNvPicPr>
              <p:nvPr/>
            </p:nvPicPr>
            <p:blipFill>
              <a:blip r:embed="rId17"/>
              <a:stretch>
                <a:fillRect/>
              </a:stretch>
            </p:blipFill>
            <p:spPr>
              <a:xfrm>
                <a:off x="3575321" y="811567"/>
                <a:ext cx="235239" cy="224348"/>
              </a:xfrm>
              <a:prstGeom prst="rect">
                <a:avLst/>
              </a:prstGeom>
            </p:spPr>
          </p:pic>
          <p:pic>
            <p:nvPicPr>
              <p:cNvPr id="183" name="Picture 182">
                <a:extLst>
                  <a:ext uri="{FF2B5EF4-FFF2-40B4-BE49-F238E27FC236}">
                    <a16:creationId xmlns:a16="http://schemas.microsoft.com/office/drawing/2014/main" id="{4517E48E-6BCD-6B48-AE20-ACC8EC8C066E}"/>
                  </a:ext>
                </a:extLst>
              </p:cNvPr>
              <p:cNvPicPr>
                <a:picLocks noChangeAspect="1"/>
              </p:cNvPicPr>
              <p:nvPr/>
            </p:nvPicPr>
            <p:blipFill>
              <a:blip r:embed="rId18"/>
              <a:stretch>
                <a:fillRect/>
              </a:stretch>
            </p:blipFill>
            <p:spPr>
              <a:xfrm>
                <a:off x="3833767" y="811567"/>
                <a:ext cx="193520" cy="190794"/>
              </a:xfrm>
              <a:prstGeom prst="rect">
                <a:avLst/>
              </a:prstGeom>
            </p:spPr>
          </p:pic>
          <p:pic>
            <p:nvPicPr>
              <p:cNvPr id="184" name="Picture 183">
                <a:extLst>
                  <a:ext uri="{FF2B5EF4-FFF2-40B4-BE49-F238E27FC236}">
                    <a16:creationId xmlns:a16="http://schemas.microsoft.com/office/drawing/2014/main" id="{E387A587-4352-1F4F-B2BA-C91F8F72FB03}"/>
                  </a:ext>
                </a:extLst>
              </p:cNvPr>
              <p:cNvPicPr>
                <a:picLocks noChangeAspect="1"/>
              </p:cNvPicPr>
              <p:nvPr/>
            </p:nvPicPr>
            <p:blipFill>
              <a:blip r:embed="rId19"/>
              <a:stretch>
                <a:fillRect/>
              </a:stretch>
            </p:blipFill>
            <p:spPr>
              <a:xfrm>
                <a:off x="3371972" y="997526"/>
                <a:ext cx="220640" cy="224348"/>
              </a:xfrm>
              <a:prstGeom prst="rect">
                <a:avLst/>
              </a:prstGeom>
            </p:spPr>
          </p:pic>
          <p:pic>
            <p:nvPicPr>
              <p:cNvPr id="185" name="Picture 184">
                <a:extLst>
                  <a:ext uri="{FF2B5EF4-FFF2-40B4-BE49-F238E27FC236}">
                    <a16:creationId xmlns:a16="http://schemas.microsoft.com/office/drawing/2014/main" id="{155FFDBA-7415-A74A-84E9-5D685FCCA757}"/>
                  </a:ext>
                </a:extLst>
              </p:cNvPr>
              <p:cNvPicPr>
                <a:picLocks noChangeAspect="1"/>
              </p:cNvPicPr>
              <p:nvPr/>
            </p:nvPicPr>
            <p:blipFill>
              <a:blip r:embed="rId20"/>
              <a:stretch>
                <a:fillRect/>
              </a:stretch>
            </p:blipFill>
            <p:spPr>
              <a:xfrm flipH="1">
                <a:off x="3632285" y="1045369"/>
                <a:ext cx="371451" cy="176505"/>
              </a:xfrm>
              <a:prstGeom prst="rect">
                <a:avLst/>
              </a:prstGeom>
            </p:spPr>
          </p:pic>
        </p:grpSp>
        <p:grpSp>
          <p:nvGrpSpPr>
            <p:cNvPr id="142" name="Group 141">
              <a:extLst>
                <a:ext uri="{FF2B5EF4-FFF2-40B4-BE49-F238E27FC236}">
                  <a16:creationId xmlns:a16="http://schemas.microsoft.com/office/drawing/2014/main" id="{D7E79EA5-AAB6-F547-9E7F-C14C3977228C}"/>
                </a:ext>
              </a:extLst>
            </p:cNvPr>
            <p:cNvGrpSpPr/>
            <p:nvPr/>
          </p:nvGrpSpPr>
          <p:grpSpPr>
            <a:xfrm>
              <a:off x="6962540" y="1312301"/>
              <a:ext cx="1060115" cy="516365"/>
              <a:chOff x="2857727" y="737293"/>
              <a:chExt cx="1233312" cy="576064"/>
            </a:xfrm>
          </p:grpSpPr>
          <p:sp>
            <p:nvSpPr>
              <p:cNvPr id="170" name="Rectangle 169">
                <a:extLst>
                  <a:ext uri="{FF2B5EF4-FFF2-40B4-BE49-F238E27FC236}">
                    <a16:creationId xmlns:a16="http://schemas.microsoft.com/office/drawing/2014/main" id="{D1664E4C-B85E-F544-A4F6-659D79F8FE94}"/>
                  </a:ext>
                </a:extLst>
              </p:cNvPr>
              <p:cNvSpPr/>
              <p:nvPr/>
            </p:nvSpPr>
            <p:spPr>
              <a:xfrm>
                <a:off x="3301156" y="802113"/>
                <a:ext cx="789883" cy="446424"/>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71" name="Rounded Rectangle 170">
                <a:extLst>
                  <a:ext uri="{FF2B5EF4-FFF2-40B4-BE49-F238E27FC236}">
                    <a16:creationId xmlns:a16="http://schemas.microsoft.com/office/drawing/2014/main" id="{2F8CAEAC-39F9-3744-8CFD-54419F51B5F3}"/>
                  </a:ext>
                </a:extLst>
              </p:cNvPr>
              <p:cNvSpPr/>
              <p:nvPr/>
            </p:nvSpPr>
            <p:spPr>
              <a:xfrm>
                <a:off x="2863601" y="737293"/>
                <a:ext cx="1220927" cy="576064"/>
              </a:xfrm>
              <a:prstGeom prst="round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72" name="Freeform 1015">
                <a:extLst>
                  <a:ext uri="{FF2B5EF4-FFF2-40B4-BE49-F238E27FC236}">
                    <a16:creationId xmlns:a16="http://schemas.microsoft.com/office/drawing/2014/main" id="{508C815F-F9AD-7F4F-AD77-B8CE8989E745}"/>
                  </a:ext>
                </a:extLst>
              </p:cNvPr>
              <p:cNvSpPr>
                <a:spLocks noChangeAspect="1" noChangeArrowheads="1"/>
              </p:cNvSpPr>
              <p:nvPr/>
            </p:nvSpPr>
            <p:spPr bwMode="auto">
              <a:xfrm>
                <a:off x="2857727" y="811567"/>
                <a:ext cx="425066" cy="385162"/>
              </a:xfrm>
              <a:custGeom>
                <a:avLst/>
                <a:gdLst>
                  <a:gd name="T0" fmla="*/ 3727477 w 290153"/>
                  <a:gd name="T1" fmla="*/ 5735232 h 288566"/>
                  <a:gd name="T2" fmla="*/ 944831 w 290153"/>
                  <a:gd name="T3" fmla="*/ 5016718 h 288566"/>
                  <a:gd name="T4" fmla="*/ 853749 w 290153"/>
                  <a:gd name="T5" fmla="*/ 5649022 h 288566"/>
                  <a:gd name="T6" fmla="*/ 2458850 w 290153"/>
                  <a:gd name="T7" fmla="*/ 4420973 h 288566"/>
                  <a:gd name="T8" fmla="*/ 1672601 w 290153"/>
                  <a:gd name="T9" fmla="*/ 4085247 h 288566"/>
                  <a:gd name="T10" fmla="*/ 1672601 w 290153"/>
                  <a:gd name="T11" fmla="*/ 4085247 h 288566"/>
                  <a:gd name="T12" fmla="*/ 2315881 w 290153"/>
                  <a:gd name="T13" fmla="*/ 4299534 h 288566"/>
                  <a:gd name="T14" fmla="*/ 2315881 w 290153"/>
                  <a:gd name="T15" fmla="*/ 3835269 h 288566"/>
                  <a:gd name="T16" fmla="*/ 2894849 w 290153"/>
                  <a:gd name="T17" fmla="*/ 1963821 h 288566"/>
                  <a:gd name="T18" fmla="*/ 1415279 w 290153"/>
                  <a:gd name="T19" fmla="*/ 2042378 h 288566"/>
                  <a:gd name="T20" fmla="*/ 2315881 w 290153"/>
                  <a:gd name="T21" fmla="*/ 1463808 h 288566"/>
                  <a:gd name="T22" fmla="*/ 3309455 w 290153"/>
                  <a:gd name="T23" fmla="*/ 3149521 h 288566"/>
                  <a:gd name="T24" fmla="*/ 3573938 w 290153"/>
                  <a:gd name="T25" fmla="*/ 978081 h 288566"/>
                  <a:gd name="T26" fmla="*/ 2944912 w 290153"/>
                  <a:gd name="T27" fmla="*/ 3606674 h 288566"/>
                  <a:gd name="T28" fmla="*/ 4631807 w 290153"/>
                  <a:gd name="T29" fmla="*/ 5020975 h 288566"/>
                  <a:gd name="T30" fmla="*/ 4460268 w 290153"/>
                  <a:gd name="T31" fmla="*/ 5020975 h 288566"/>
                  <a:gd name="T32" fmla="*/ 2873435 w 290153"/>
                  <a:gd name="T33" fmla="*/ 4963828 h 288566"/>
                  <a:gd name="T34" fmla="*/ 2401687 w 290153"/>
                  <a:gd name="T35" fmla="*/ 5649579 h 288566"/>
                  <a:gd name="T36" fmla="*/ 1829879 w 290153"/>
                  <a:gd name="T37" fmla="*/ 4949548 h 288566"/>
                  <a:gd name="T38" fmla="*/ 1258012 w 290153"/>
                  <a:gd name="T39" fmla="*/ 4285270 h 288566"/>
                  <a:gd name="T40" fmla="*/ 85735 w 290153"/>
                  <a:gd name="T41" fmla="*/ 5735275 h 288566"/>
                  <a:gd name="T42" fmla="*/ 1308031 w 290153"/>
                  <a:gd name="T43" fmla="*/ 4099553 h 288566"/>
                  <a:gd name="T44" fmla="*/ 2315881 w 290153"/>
                  <a:gd name="T45" fmla="*/ 1285263 h 288566"/>
                  <a:gd name="T46" fmla="*/ 3754227 w 290153"/>
                  <a:gd name="T47" fmla="*/ 0 h 288566"/>
                  <a:gd name="T48" fmla="*/ 4298117 w 290153"/>
                  <a:gd name="T49" fmla="*/ 278102 h 288566"/>
                  <a:gd name="T50" fmla="*/ 4899251 w 290153"/>
                  <a:gd name="T51" fmla="*/ 627549 h 288566"/>
                  <a:gd name="T52" fmla="*/ 5414510 w 290153"/>
                  <a:gd name="T53" fmla="*/ 948511 h 288566"/>
                  <a:gd name="T54" fmla="*/ 5385903 w 290153"/>
                  <a:gd name="T55" fmla="*/ 1825671 h 288566"/>
                  <a:gd name="T56" fmla="*/ 5593426 w 290153"/>
                  <a:gd name="T57" fmla="*/ 2517452 h 288566"/>
                  <a:gd name="T58" fmla="*/ 5593426 w 290153"/>
                  <a:gd name="T59" fmla="*/ 2981011 h 288566"/>
                  <a:gd name="T60" fmla="*/ 5149735 w 290153"/>
                  <a:gd name="T61" fmla="*/ 3465932 h 288566"/>
                  <a:gd name="T62" fmla="*/ 4920725 w 290153"/>
                  <a:gd name="T63" fmla="*/ 3858186 h 288566"/>
                  <a:gd name="T64" fmla="*/ 4298117 w 290153"/>
                  <a:gd name="T65" fmla="*/ 4057854 h 288566"/>
                  <a:gd name="T66" fmla="*/ 3847274 w 290153"/>
                  <a:gd name="T67" fmla="*/ 3786855 h 288566"/>
                  <a:gd name="T68" fmla="*/ 4469877 w 290153"/>
                  <a:gd name="T69" fmla="*/ 3979394 h 288566"/>
                  <a:gd name="T70" fmla="*/ 4627309 w 290153"/>
                  <a:gd name="T71" fmla="*/ 3444543 h 288566"/>
                  <a:gd name="T72" fmla="*/ 5264230 w 290153"/>
                  <a:gd name="T73" fmla="*/ 3301920 h 288566"/>
                  <a:gd name="T74" fmla="*/ 5128264 w 290153"/>
                  <a:gd name="T75" fmla="*/ 2767025 h 288566"/>
                  <a:gd name="T76" fmla="*/ 5607720 w 290153"/>
                  <a:gd name="T77" fmla="*/ 2332016 h 288566"/>
                  <a:gd name="T78" fmla="*/ 5221281 w 290153"/>
                  <a:gd name="T79" fmla="*/ 1925533 h 288566"/>
                  <a:gd name="T80" fmla="*/ 5414510 w 290153"/>
                  <a:gd name="T81" fmla="*/ 1305087 h 288566"/>
                  <a:gd name="T82" fmla="*/ 4877782 w 290153"/>
                  <a:gd name="T83" fmla="*/ 1148178 h 288566"/>
                  <a:gd name="T84" fmla="*/ 4748972 w 290153"/>
                  <a:gd name="T85" fmla="*/ 527713 h 288566"/>
                  <a:gd name="T86" fmla="*/ 4305281 w 290153"/>
                  <a:gd name="T87" fmla="*/ 613307 h 288566"/>
                  <a:gd name="T88" fmla="*/ 3775726 w 290153"/>
                  <a:gd name="T89" fmla="*/ 185457 h 288566"/>
                  <a:gd name="T90" fmla="*/ 3432194 w 290153"/>
                  <a:gd name="T91" fmla="*/ 470693 h 288566"/>
                  <a:gd name="T92" fmla="*/ 2759512 w 290153"/>
                  <a:gd name="T93" fmla="*/ 370791 h 288566"/>
                  <a:gd name="T94" fmla="*/ 2458954 w 290153"/>
                  <a:gd name="T95" fmla="*/ 541993 h 288566"/>
                  <a:gd name="T96" fmla="*/ 2208472 w 290153"/>
                  <a:gd name="T97" fmla="*/ 1176724 h 288566"/>
                  <a:gd name="T98" fmla="*/ 1764803 w 290153"/>
                  <a:gd name="T99" fmla="*/ 1169555 h 288566"/>
                  <a:gd name="T100" fmla="*/ 2237078 w 290153"/>
                  <a:gd name="T101" fmla="*/ 984179 h 288566"/>
                  <a:gd name="T102" fmla="*/ 2380218 w 290153"/>
                  <a:gd name="T103" fmla="*/ 370791 h 288566"/>
                  <a:gd name="T104" fmla="*/ 3253304 w 290153"/>
                  <a:gd name="T105" fmla="*/ 399363 h 288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0153" h="288566">
                    <a:moveTo>
                      <a:pt x="187134" y="252412"/>
                    </a:moveTo>
                    <a:cubicBezTo>
                      <a:pt x="189801" y="252412"/>
                      <a:pt x="191706" y="254220"/>
                      <a:pt x="191706" y="256389"/>
                    </a:cubicBezTo>
                    <a:lnTo>
                      <a:pt x="191706" y="284226"/>
                    </a:lnTo>
                    <a:cubicBezTo>
                      <a:pt x="191706" y="286756"/>
                      <a:pt x="189801" y="288564"/>
                      <a:pt x="187134" y="288564"/>
                    </a:cubicBezTo>
                    <a:cubicBezTo>
                      <a:pt x="184467" y="288564"/>
                      <a:pt x="182562" y="286756"/>
                      <a:pt x="182562" y="284226"/>
                    </a:cubicBezTo>
                    <a:lnTo>
                      <a:pt x="182562" y="256389"/>
                    </a:lnTo>
                    <a:cubicBezTo>
                      <a:pt x="182562" y="254220"/>
                      <a:pt x="184467" y="252412"/>
                      <a:pt x="187134" y="252412"/>
                    </a:cubicBezTo>
                    <a:close/>
                    <a:moveTo>
                      <a:pt x="47434" y="252412"/>
                    </a:moveTo>
                    <a:cubicBezTo>
                      <a:pt x="49720" y="252412"/>
                      <a:pt x="52006" y="254220"/>
                      <a:pt x="52006" y="256389"/>
                    </a:cubicBezTo>
                    <a:lnTo>
                      <a:pt x="52006" y="284226"/>
                    </a:lnTo>
                    <a:cubicBezTo>
                      <a:pt x="52006" y="286756"/>
                      <a:pt x="49720" y="288564"/>
                      <a:pt x="47434" y="288564"/>
                    </a:cubicBezTo>
                    <a:cubicBezTo>
                      <a:pt x="45148" y="288564"/>
                      <a:pt x="42862" y="286756"/>
                      <a:pt x="42862" y="284226"/>
                    </a:cubicBezTo>
                    <a:lnTo>
                      <a:pt x="42862" y="256389"/>
                    </a:lnTo>
                    <a:cubicBezTo>
                      <a:pt x="42862" y="254220"/>
                      <a:pt x="45148" y="252412"/>
                      <a:pt x="47434" y="252412"/>
                    </a:cubicBezTo>
                    <a:close/>
                    <a:moveTo>
                      <a:pt x="148564" y="205546"/>
                    </a:moveTo>
                    <a:lnTo>
                      <a:pt x="123444" y="222438"/>
                    </a:lnTo>
                    <a:lnTo>
                      <a:pt x="142463" y="238970"/>
                    </a:lnTo>
                    <a:lnTo>
                      <a:pt x="160047" y="213453"/>
                    </a:lnTo>
                    <a:cubicBezTo>
                      <a:pt x="155741" y="211656"/>
                      <a:pt x="151794" y="209140"/>
                      <a:pt x="148564" y="205546"/>
                    </a:cubicBezTo>
                    <a:close/>
                    <a:moveTo>
                      <a:pt x="83971" y="205546"/>
                    </a:moveTo>
                    <a:cubicBezTo>
                      <a:pt x="80741" y="209140"/>
                      <a:pt x="76794" y="211656"/>
                      <a:pt x="72129" y="213453"/>
                    </a:cubicBezTo>
                    <a:lnTo>
                      <a:pt x="89712" y="238970"/>
                    </a:lnTo>
                    <a:lnTo>
                      <a:pt x="109090" y="222438"/>
                    </a:lnTo>
                    <a:lnTo>
                      <a:pt x="83971" y="205546"/>
                    </a:lnTo>
                    <a:close/>
                    <a:moveTo>
                      <a:pt x="92224" y="186499"/>
                    </a:moveTo>
                    <a:lnTo>
                      <a:pt x="90430" y="193327"/>
                    </a:lnTo>
                    <a:cubicBezTo>
                      <a:pt x="90071" y="194765"/>
                      <a:pt x="89712" y="196562"/>
                      <a:pt x="88995" y="197999"/>
                    </a:cubicBezTo>
                    <a:lnTo>
                      <a:pt x="116267" y="216328"/>
                    </a:lnTo>
                    <a:lnTo>
                      <a:pt x="143540" y="197999"/>
                    </a:lnTo>
                    <a:cubicBezTo>
                      <a:pt x="143181" y="196562"/>
                      <a:pt x="142463" y="194765"/>
                      <a:pt x="142105" y="193327"/>
                    </a:cubicBezTo>
                    <a:lnTo>
                      <a:pt x="140310" y="186499"/>
                    </a:lnTo>
                    <a:cubicBezTo>
                      <a:pt x="133133" y="190811"/>
                      <a:pt x="124880" y="192968"/>
                      <a:pt x="116267" y="192968"/>
                    </a:cubicBezTo>
                    <a:cubicBezTo>
                      <a:pt x="107655" y="192968"/>
                      <a:pt x="99760" y="190811"/>
                      <a:pt x="92224" y="186499"/>
                    </a:cubicBezTo>
                    <a:close/>
                    <a:moveTo>
                      <a:pt x="116267" y="73650"/>
                    </a:moveTo>
                    <a:cubicBezTo>
                      <a:pt x="97607" y="73650"/>
                      <a:pt x="82894" y="81557"/>
                      <a:pt x="75000" y="95214"/>
                    </a:cubicBezTo>
                    <a:cubicBezTo>
                      <a:pt x="83253" y="99526"/>
                      <a:pt x="108014" y="109949"/>
                      <a:pt x="145334" y="98808"/>
                    </a:cubicBezTo>
                    <a:cubicBezTo>
                      <a:pt x="147846" y="97729"/>
                      <a:pt x="150358" y="99167"/>
                      <a:pt x="150717" y="101323"/>
                    </a:cubicBezTo>
                    <a:cubicBezTo>
                      <a:pt x="151794" y="103839"/>
                      <a:pt x="150358" y="106355"/>
                      <a:pt x="148205" y="106714"/>
                    </a:cubicBezTo>
                    <a:cubicBezTo>
                      <a:pt x="134569" y="111027"/>
                      <a:pt x="122368" y="112464"/>
                      <a:pt x="111961" y="112464"/>
                    </a:cubicBezTo>
                    <a:cubicBezTo>
                      <a:pt x="91866" y="112464"/>
                      <a:pt x="77870" y="106714"/>
                      <a:pt x="71052" y="102761"/>
                    </a:cubicBezTo>
                    <a:cubicBezTo>
                      <a:pt x="68899" y="109230"/>
                      <a:pt x="67464" y="116058"/>
                      <a:pt x="67464" y="123605"/>
                    </a:cubicBezTo>
                    <a:cubicBezTo>
                      <a:pt x="67464" y="157029"/>
                      <a:pt x="89712" y="183983"/>
                      <a:pt x="116267" y="183983"/>
                    </a:cubicBezTo>
                    <a:cubicBezTo>
                      <a:pt x="143181" y="183983"/>
                      <a:pt x="165071" y="157029"/>
                      <a:pt x="165071" y="123605"/>
                    </a:cubicBezTo>
                    <a:cubicBezTo>
                      <a:pt x="165071" y="93417"/>
                      <a:pt x="145693" y="73650"/>
                      <a:pt x="116267" y="73650"/>
                    </a:cubicBezTo>
                    <a:close/>
                    <a:moveTo>
                      <a:pt x="179425" y="57837"/>
                    </a:moveTo>
                    <a:cubicBezTo>
                      <a:pt x="166148" y="57837"/>
                      <a:pt x="153947" y="63228"/>
                      <a:pt x="144975" y="71494"/>
                    </a:cubicBezTo>
                    <a:cubicBezTo>
                      <a:pt x="162918" y="80838"/>
                      <a:pt x="173683" y="99526"/>
                      <a:pt x="173683" y="123605"/>
                    </a:cubicBezTo>
                    <a:cubicBezTo>
                      <a:pt x="173683" y="136543"/>
                      <a:pt x="170813" y="148044"/>
                      <a:pt x="166148" y="158466"/>
                    </a:cubicBezTo>
                    <a:cubicBezTo>
                      <a:pt x="170095" y="159544"/>
                      <a:pt x="174760" y="159904"/>
                      <a:pt x="179425" y="159904"/>
                    </a:cubicBezTo>
                    <a:cubicBezTo>
                      <a:pt x="207416" y="159904"/>
                      <a:pt x="230382" y="137262"/>
                      <a:pt x="230382" y="108870"/>
                    </a:cubicBezTo>
                    <a:cubicBezTo>
                      <a:pt x="230382" y="80838"/>
                      <a:pt x="207416" y="57837"/>
                      <a:pt x="179425" y="57837"/>
                    </a:cubicBezTo>
                    <a:close/>
                    <a:moveTo>
                      <a:pt x="179425" y="49212"/>
                    </a:moveTo>
                    <a:cubicBezTo>
                      <a:pt x="212081" y="49212"/>
                      <a:pt x="239353" y="76166"/>
                      <a:pt x="239353" y="108870"/>
                    </a:cubicBezTo>
                    <a:cubicBezTo>
                      <a:pt x="239353" y="142294"/>
                      <a:pt x="212081" y="168889"/>
                      <a:pt x="179425" y="168889"/>
                    </a:cubicBezTo>
                    <a:cubicBezTo>
                      <a:pt x="173325" y="168889"/>
                      <a:pt x="167224" y="167810"/>
                      <a:pt x="161483" y="166013"/>
                    </a:cubicBezTo>
                    <a:cubicBezTo>
                      <a:pt x="157894" y="172123"/>
                      <a:pt x="153229" y="177155"/>
                      <a:pt x="147846" y="181467"/>
                    </a:cubicBezTo>
                    <a:lnTo>
                      <a:pt x="150358" y="191171"/>
                    </a:lnTo>
                    <a:cubicBezTo>
                      <a:pt x="152511" y="198718"/>
                      <a:pt x="158971" y="205187"/>
                      <a:pt x="166865" y="206265"/>
                    </a:cubicBezTo>
                    <a:lnTo>
                      <a:pt x="197727" y="211656"/>
                    </a:lnTo>
                    <a:cubicBezTo>
                      <a:pt x="217822" y="215250"/>
                      <a:pt x="232535" y="232501"/>
                      <a:pt x="232535" y="252627"/>
                    </a:cubicBezTo>
                    <a:lnTo>
                      <a:pt x="232535" y="284253"/>
                    </a:lnTo>
                    <a:cubicBezTo>
                      <a:pt x="232535" y="286769"/>
                      <a:pt x="230382" y="288566"/>
                      <a:pt x="227870" y="288566"/>
                    </a:cubicBezTo>
                    <a:cubicBezTo>
                      <a:pt x="225717" y="288566"/>
                      <a:pt x="223923" y="286769"/>
                      <a:pt x="223923" y="284253"/>
                    </a:cubicBezTo>
                    <a:lnTo>
                      <a:pt x="223923" y="252627"/>
                    </a:lnTo>
                    <a:cubicBezTo>
                      <a:pt x="223923" y="236813"/>
                      <a:pt x="212081" y="223156"/>
                      <a:pt x="196291" y="220281"/>
                    </a:cubicBezTo>
                    <a:lnTo>
                      <a:pt x="169377" y="215609"/>
                    </a:lnTo>
                    <a:lnTo>
                      <a:pt x="147128" y="248314"/>
                    </a:lnTo>
                    <a:cubicBezTo>
                      <a:pt x="146411" y="249032"/>
                      <a:pt x="145334" y="249751"/>
                      <a:pt x="144258" y="249751"/>
                    </a:cubicBezTo>
                    <a:cubicBezTo>
                      <a:pt x="143899" y="250111"/>
                      <a:pt x="143540" y="250111"/>
                      <a:pt x="143540" y="250111"/>
                    </a:cubicBezTo>
                    <a:cubicBezTo>
                      <a:pt x="142463" y="250111"/>
                      <a:pt x="141387" y="249751"/>
                      <a:pt x="140669" y="249032"/>
                    </a:cubicBezTo>
                    <a:lnTo>
                      <a:pt x="120574" y="231422"/>
                    </a:lnTo>
                    <a:lnTo>
                      <a:pt x="120574" y="284253"/>
                    </a:lnTo>
                    <a:cubicBezTo>
                      <a:pt x="120574" y="286769"/>
                      <a:pt x="118779" y="288566"/>
                      <a:pt x="116267" y="288566"/>
                    </a:cubicBezTo>
                    <a:cubicBezTo>
                      <a:pt x="113755" y="288566"/>
                      <a:pt x="111961" y="286769"/>
                      <a:pt x="111961" y="284253"/>
                    </a:cubicBezTo>
                    <a:lnTo>
                      <a:pt x="111961" y="231422"/>
                    </a:lnTo>
                    <a:lnTo>
                      <a:pt x="91866" y="249032"/>
                    </a:lnTo>
                    <a:cubicBezTo>
                      <a:pt x="91148" y="249751"/>
                      <a:pt x="90071" y="250111"/>
                      <a:pt x="88995" y="250111"/>
                    </a:cubicBezTo>
                    <a:cubicBezTo>
                      <a:pt x="88636" y="250111"/>
                      <a:pt x="88636" y="250111"/>
                      <a:pt x="88277" y="249751"/>
                    </a:cubicBezTo>
                    <a:cubicBezTo>
                      <a:pt x="87200" y="249751"/>
                      <a:pt x="86124" y="249032"/>
                      <a:pt x="85406" y="248314"/>
                    </a:cubicBezTo>
                    <a:lnTo>
                      <a:pt x="63158" y="215609"/>
                    </a:lnTo>
                    <a:lnTo>
                      <a:pt x="36244" y="220281"/>
                    </a:lnTo>
                    <a:cubicBezTo>
                      <a:pt x="20454" y="223156"/>
                      <a:pt x="8612" y="236813"/>
                      <a:pt x="8612" y="252627"/>
                    </a:cubicBezTo>
                    <a:lnTo>
                      <a:pt x="8612" y="284253"/>
                    </a:lnTo>
                    <a:cubicBezTo>
                      <a:pt x="8612" y="286769"/>
                      <a:pt x="6818" y="288566"/>
                      <a:pt x="4306" y="288566"/>
                    </a:cubicBezTo>
                    <a:cubicBezTo>
                      <a:pt x="2153" y="288566"/>
                      <a:pt x="0" y="286769"/>
                      <a:pt x="0" y="284253"/>
                    </a:cubicBezTo>
                    <a:lnTo>
                      <a:pt x="0" y="252627"/>
                    </a:lnTo>
                    <a:cubicBezTo>
                      <a:pt x="0" y="232501"/>
                      <a:pt x="14713" y="215250"/>
                      <a:pt x="34808" y="211656"/>
                    </a:cubicBezTo>
                    <a:lnTo>
                      <a:pt x="65669" y="206265"/>
                    </a:lnTo>
                    <a:cubicBezTo>
                      <a:pt x="73564" y="205187"/>
                      <a:pt x="80023" y="198718"/>
                      <a:pt x="82177" y="191171"/>
                    </a:cubicBezTo>
                    <a:lnTo>
                      <a:pt x="84330" y="181467"/>
                    </a:lnTo>
                    <a:cubicBezTo>
                      <a:pt x="68899" y="168889"/>
                      <a:pt x="58851" y="147685"/>
                      <a:pt x="58851" y="123605"/>
                    </a:cubicBezTo>
                    <a:cubicBezTo>
                      <a:pt x="58851" y="88385"/>
                      <a:pt x="81818" y="64666"/>
                      <a:pt x="116267" y="64666"/>
                    </a:cubicBezTo>
                    <a:cubicBezTo>
                      <a:pt x="123444" y="64666"/>
                      <a:pt x="129904" y="66103"/>
                      <a:pt x="136004" y="67900"/>
                    </a:cubicBezTo>
                    <a:cubicBezTo>
                      <a:pt x="147128" y="56400"/>
                      <a:pt x="162559" y="49212"/>
                      <a:pt x="179425" y="49212"/>
                    </a:cubicBezTo>
                    <a:close/>
                    <a:moveTo>
                      <a:pt x="173029" y="0"/>
                    </a:moveTo>
                    <a:lnTo>
                      <a:pt x="188478" y="0"/>
                    </a:lnTo>
                    <a:cubicBezTo>
                      <a:pt x="194226" y="0"/>
                      <a:pt x="198178" y="4306"/>
                      <a:pt x="198178" y="9329"/>
                    </a:cubicBezTo>
                    <a:lnTo>
                      <a:pt x="198178" y="20094"/>
                    </a:lnTo>
                    <a:cubicBezTo>
                      <a:pt x="202130" y="20811"/>
                      <a:pt x="206442" y="21888"/>
                      <a:pt x="210394" y="23323"/>
                    </a:cubicBezTo>
                    <a:lnTo>
                      <a:pt x="215783" y="13994"/>
                    </a:lnTo>
                    <a:cubicBezTo>
                      <a:pt x="218298" y="9688"/>
                      <a:pt x="224046" y="7894"/>
                      <a:pt x="228717" y="10764"/>
                    </a:cubicBezTo>
                    <a:lnTo>
                      <a:pt x="242369" y="18658"/>
                    </a:lnTo>
                    <a:cubicBezTo>
                      <a:pt x="244525" y="19735"/>
                      <a:pt x="246321" y="21888"/>
                      <a:pt x="247040" y="24399"/>
                    </a:cubicBezTo>
                    <a:cubicBezTo>
                      <a:pt x="247399" y="26911"/>
                      <a:pt x="247399" y="29423"/>
                      <a:pt x="245962" y="31576"/>
                    </a:cubicBezTo>
                    <a:lnTo>
                      <a:pt x="240932" y="40546"/>
                    </a:lnTo>
                    <a:cubicBezTo>
                      <a:pt x="243806" y="43417"/>
                      <a:pt x="246681" y="46287"/>
                      <a:pt x="249195" y="49517"/>
                    </a:cubicBezTo>
                    <a:lnTo>
                      <a:pt x="258537" y="44134"/>
                    </a:lnTo>
                    <a:cubicBezTo>
                      <a:pt x="263207" y="41623"/>
                      <a:pt x="268956" y="43058"/>
                      <a:pt x="271830" y="47723"/>
                    </a:cubicBezTo>
                    <a:lnTo>
                      <a:pt x="279734" y="61358"/>
                    </a:lnTo>
                    <a:cubicBezTo>
                      <a:pt x="282249" y="66022"/>
                      <a:pt x="280812" y="71763"/>
                      <a:pt x="276141" y="74634"/>
                    </a:cubicBezTo>
                    <a:lnTo>
                      <a:pt x="266800" y="80016"/>
                    </a:lnTo>
                    <a:cubicBezTo>
                      <a:pt x="268237" y="83604"/>
                      <a:pt x="269315" y="87551"/>
                      <a:pt x="270393" y="91857"/>
                    </a:cubicBezTo>
                    <a:lnTo>
                      <a:pt x="280812" y="91857"/>
                    </a:lnTo>
                    <a:cubicBezTo>
                      <a:pt x="285842" y="91857"/>
                      <a:pt x="290153" y="96163"/>
                      <a:pt x="290153" y="101187"/>
                    </a:cubicBezTo>
                    <a:lnTo>
                      <a:pt x="290153" y="117333"/>
                    </a:lnTo>
                    <a:cubicBezTo>
                      <a:pt x="290153" y="122357"/>
                      <a:pt x="285842" y="126663"/>
                      <a:pt x="280812" y="126663"/>
                    </a:cubicBezTo>
                    <a:lnTo>
                      <a:pt x="270393" y="126663"/>
                    </a:lnTo>
                    <a:cubicBezTo>
                      <a:pt x="269315" y="130969"/>
                      <a:pt x="268237" y="134916"/>
                      <a:pt x="266800" y="138863"/>
                    </a:cubicBezTo>
                    <a:lnTo>
                      <a:pt x="276141" y="143886"/>
                    </a:lnTo>
                    <a:cubicBezTo>
                      <a:pt x="278297" y="145321"/>
                      <a:pt x="279734" y="147474"/>
                      <a:pt x="280812" y="149986"/>
                    </a:cubicBezTo>
                    <a:cubicBezTo>
                      <a:pt x="281171" y="152498"/>
                      <a:pt x="280812" y="155009"/>
                      <a:pt x="279734" y="157162"/>
                    </a:cubicBezTo>
                    <a:lnTo>
                      <a:pt x="271830" y="170797"/>
                    </a:lnTo>
                    <a:cubicBezTo>
                      <a:pt x="270393" y="172950"/>
                      <a:pt x="268237" y="174386"/>
                      <a:pt x="265722" y="175103"/>
                    </a:cubicBezTo>
                    <a:cubicBezTo>
                      <a:pt x="263207" y="175821"/>
                      <a:pt x="260692" y="175462"/>
                      <a:pt x="258537" y="174386"/>
                    </a:cubicBezTo>
                    <a:lnTo>
                      <a:pt x="249195" y="169003"/>
                    </a:lnTo>
                    <a:cubicBezTo>
                      <a:pt x="246681" y="172233"/>
                      <a:pt x="243806" y="175103"/>
                      <a:pt x="240932" y="177974"/>
                    </a:cubicBezTo>
                    <a:lnTo>
                      <a:pt x="245962" y="186944"/>
                    </a:lnTo>
                    <a:cubicBezTo>
                      <a:pt x="247399" y="189097"/>
                      <a:pt x="247399" y="191609"/>
                      <a:pt x="247040" y="194121"/>
                    </a:cubicBezTo>
                    <a:cubicBezTo>
                      <a:pt x="246321" y="196632"/>
                      <a:pt x="244525" y="198785"/>
                      <a:pt x="242369" y="199862"/>
                    </a:cubicBezTo>
                    <a:lnTo>
                      <a:pt x="228717" y="207756"/>
                    </a:lnTo>
                    <a:cubicBezTo>
                      <a:pt x="227280" y="208832"/>
                      <a:pt x="225483" y="209191"/>
                      <a:pt x="223687" y="209191"/>
                    </a:cubicBezTo>
                    <a:cubicBezTo>
                      <a:pt x="220813" y="209191"/>
                      <a:pt x="217220" y="207397"/>
                      <a:pt x="215783" y="204167"/>
                    </a:cubicBezTo>
                    <a:lnTo>
                      <a:pt x="210394" y="195197"/>
                    </a:lnTo>
                    <a:cubicBezTo>
                      <a:pt x="205364" y="196991"/>
                      <a:pt x="199975" y="198426"/>
                      <a:pt x="194586" y="199144"/>
                    </a:cubicBezTo>
                    <a:cubicBezTo>
                      <a:pt x="192071" y="199503"/>
                      <a:pt x="190274" y="198068"/>
                      <a:pt x="189556" y="195556"/>
                    </a:cubicBezTo>
                    <a:cubicBezTo>
                      <a:pt x="189196" y="193044"/>
                      <a:pt x="190993" y="190891"/>
                      <a:pt x="193148" y="190532"/>
                    </a:cubicBezTo>
                    <a:cubicBezTo>
                      <a:pt x="199256" y="189815"/>
                      <a:pt x="205005" y="188021"/>
                      <a:pt x="210753" y="185868"/>
                    </a:cubicBezTo>
                    <a:cubicBezTo>
                      <a:pt x="212549" y="185150"/>
                      <a:pt x="215064" y="185868"/>
                      <a:pt x="216142" y="187662"/>
                    </a:cubicBezTo>
                    <a:lnTo>
                      <a:pt x="223328" y="199862"/>
                    </a:lnTo>
                    <a:cubicBezTo>
                      <a:pt x="223328" y="200579"/>
                      <a:pt x="223687" y="200579"/>
                      <a:pt x="224405" y="200220"/>
                    </a:cubicBezTo>
                    <a:lnTo>
                      <a:pt x="238058" y="192326"/>
                    </a:lnTo>
                    <a:cubicBezTo>
                      <a:pt x="238417" y="192326"/>
                      <a:pt x="238417" y="191609"/>
                      <a:pt x="238417" y="191250"/>
                    </a:cubicBezTo>
                    <a:lnTo>
                      <a:pt x="231232" y="179050"/>
                    </a:lnTo>
                    <a:cubicBezTo>
                      <a:pt x="230154" y="176897"/>
                      <a:pt x="230513" y="174744"/>
                      <a:pt x="232310" y="173309"/>
                    </a:cubicBezTo>
                    <a:cubicBezTo>
                      <a:pt x="236980" y="169721"/>
                      <a:pt x="241291" y="165415"/>
                      <a:pt x="244884" y="160750"/>
                    </a:cubicBezTo>
                    <a:cubicBezTo>
                      <a:pt x="246321" y="158956"/>
                      <a:pt x="248836" y="158598"/>
                      <a:pt x="250633" y="159674"/>
                    </a:cubicBezTo>
                    <a:lnTo>
                      <a:pt x="262848" y="166492"/>
                    </a:lnTo>
                    <a:cubicBezTo>
                      <a:pt x="263207" y="166850"/>
                      <a:pt x="263926" y="166492"/>
                      <a:pt x="264285" y="166133"/>
                    </a:cubicBezTo>
                    <a:lnTo>
                      <a:pt x="271830" y="152856"/>
                    </a:lnTo>
                    <a:cubicBezTo>
                      <a:pt x="272189" y="152498"/>
                      <a:pt x="271830" y="151780"/>
                      <a:pt x="271830" y="151421"/>
                    </a:cubicBezTo>
                    <a:lnTo>
                      <a:pt x="259255" y="144245"/>
                    </a:lnTo>
                    <a:cubicBezTo>
                      <a:pt x="257459" y="143168"/>
                      <a:pt x="256740" y="141015"/>
                      <a:pt x="257459" y="139221"/>
                    </a:cubicBezTo>
                    <a:cubicBezTo>
                      <a:pt x="259614" y="133480"/>
                      <a:pt x="261052" y="127380"/>
                      <a:pt x="262129" y="121639"/>
                    </a:cubicBezTo>
                    <a:cubicBezTo>
                      <a:pt x="262489" y="119486"/>
                      <a:pt x="264285" y="118051"/>
                      <a:pt x="266441" y="118051"/>
                    </a:cubicBezTo>
                    <a:lnTo>
                      <a:pt x="280812" y="118051"/>
                    </a:lnTo>
                    <a:cubicBezTo>
                      <a:pt x="281171" y="118051"/>
                      <a:pt x="281530" y="117692"/>
                      <a:pt x="281530" y="117333"/>
                    </a:cubicBezTo>
                    <a:lnTo>
                      <a:pt x="281530" y="101187"/>
                    </a:lnTo>
                    <a:cubicBezTo>
                      <a:pt x="281530" y="100828"/>
                      <a:pt x="281171" y="100469"/>
                      <a:pt x="280812" y="100469"/>
                    </a:cubicBezTo>
                    <a:lnTo>
                      <a:pt x="266441" y="100469"/>
                    </a:lnTo>
                    <a:cubicBezTo>
                      <a:pt x="264285" y="100469"/>
                      <a:pt x="262489" y="99034"/>
                      <a:pt x="262129" y="96881"/>
                    </a:cubicBezTo>
                    <a:cubicBezTo>
                      <a:pt x="261052" y="90781"/>
                      <a:pt x="259614" y="85040"/>
                      <a:pt x="257459" y="79299"/>
                    </a:cubicBezTo>
                    <a:cubicBezTo>
                      <a:pt x="256740" y="77505"/>
                      <a:pt x="257459" y="75352"/>
                      <a:pt x="259255" y="73916"/>
                    </a:cubicBezTo>
                    <a:lnTo>
                      <a:pt x="271471" y="67099"/>
                    </a:lnTo>
                    <a:cubicBezTo>
                      <a:pt x="271830" y="66740"/>
                      <a:pt x="272189" y="66381"/>
                      <a:pt x="271830" y="65664"/>
                    </a:cubicBezTo>
                    <a:lnTo>
                      <a:pt x="264285" y="52387"/>
                    </a:lnTo>
                    <a:cubicBezTo>
                      <a:pt x="263926" y="52028"/>
                      <a:pt x="263207" y="51670"/>
                      <a:pt x="262848" y="52028"/>
                    </a:cubicBezTo>
                    <a:lnTo>
                      <a:pt x="250633" y="59205"/>
                    </a:lnTo>
                    <a:cubicBezTo>
                      <a:pt x="248836" y="59922"/>
                      <a:pt x="246321" y="59564"/>
                      <a:pt x="244884" y="57770"/>
                    </a:cubicBezTo>
                    <a:cubicBezTo>
                      <a:pt x="241291" y="53105"/>
                      <a:pt x="236980" y="48799"/>
                      <a:pt x="232310" y="45211"/>
                    </a:cubicBezTo>
                    <a:cubicBezTo>
                      <a:pt x="230513" y="43776"/>
                      <a:pt x="230154" y="41264"/>
                      <a:pt x="231232" y="39470"/>
                    </a:cubicBezTo>
                    <a:lnTo>
                      <a:pt x="238417" y="27270"/>
                    </a:lnTo>
                    <a:cubicBezTo>
                      <a:pt x="238417" y="26911"/>
                      <a:pt x="238417" y="26911"/>
                      <a:pt x="238417" y="26552"/>
                    </a:cubicBezTo>
                    <a:cubicBezTo>
                      <a:pt x="238417" y="26552"/>
                      <a:pt x="238058" y="26552"/>
                      <a:pt x="238058" y="26194"/>
                    </a:cubicBezTo>
                    <a:lnTo>
                      <a:pt x="224405" y="18299"/>
                    </a:lnTo>
                    <a:cubicBezTo>
                      <a:pt x="223687" y="17941"/>
                      <a:pt x="223328" y="17941"/>
                      <a:pt x="223328" y="18658"/>
                    </a:cubicBezTo>
                    <a:lnTo>
                      <a:pt x="216142" y="30858"/>
                    </a:lnTo>
                    <a:cubicBezTo>
                      <a:pt x="215064" y="32652"/>
                      <a:pt x="212549" y="33370"/>
                      <a:pt x="210753" y="32652"/>
                    </a:cubicBezTo>
                    <a:cubicBezTo>
                      <a:pt x="205005" y="30499"/>
                      <a:pt x="199256" y="28705"/>
                      <a:pt x="193148" y="27988"/>
                    </a:cubicBezTo>
                    <a:cubicBezTo>
                      <a:pt x="190993" y="27629"/>
                      <a:pt x="189556" y="25835"/>
                      <a:pt x="189556" y="23682"/>
                    </a:cubicBezTo>
                    <a:lnTo>
                      <a:pt x="189556" y="9329"/>
                    </a:lnTo>
                    <a:cubicBezTo>
                      <a:pt x="189556" y="8970"/>
                      <a:pt x="189196" y="8611"/>
                      <a:pt x="188478" y="8611"/>
                    </a:cubicBezTo>
                    <a:lnTo>
                      <a:pt x="173029" y="8611"/>
                    </a:lnTo>
                    <a:cubicBezTo>
                      <a:pt x="172670" y="8611"/>
                      <a:pt x="172310" y="8970"/>
                      <a:pt x="172310" y="9329"/>
                    </a:cubicBezTo>
                    <a:lnTo>
                      <a:pt x="172310" y="23682"/>
                    </a:lnTo>
                    <a:cubicBezTo>
                      <a:pt x="172310" y="25835"/>
                      <a:pt x="170514" y="27629"/>
                      <a:pt x="168358" y="27988"/>
                    </a:cubicBezTo>
                    <a:cubicBezTo>
                      <a:pt x="162251" y="28705"/>
                      <a:pt x="156502" y="30499"/>
                      <a:pt x="151113" y="32652"/>
                    </a:cubicBezTo>
                    <a:cubicBezTo>
                      <a:pt x="148957" y="33370"/>
                      <a:pt x="146802" y="32652"/>
                      <a:pt x="145724" y="30858"/>
                    </a:cubicBezTo>
                    <a:lnTo>
                      <a:pt x="138538" y="18658"/>
                    </a:lnTo>
                    <a:cubicBezTo>
                      <a:pt x="138179" y="17941"/>
                      <a:pt x="137820" y="17941"/>
                      <a:pt x="137461" y="18299"/>
                    </a:cubicBezTo>
                    <a:lnTo>
                      <a:pt x="123808" y="26194"/>
                    </a:lnTo>
                    <a:cubicBezTo>
                      <a:pt x="123449" y="26552"/>
                      <a:pt x="123449" y="26552"/>
                      <a:pt x="123090" y="26552"/>
                    </a:cubicBezTo>
                    <a:cubicBezTo>
                      <a:pt x="123090" y="26911"/>
                      <a:pt x="123090" y="26911"/>
                      <a:pt x="123449" y="27270"/>
                    </a:cubicBezTo>
                    <a:lnTo>
                      <a:pt x="130275" y="39470"/>
                    </a:lnTo>
                    <a:cubicBezTo>
                      <a:pt x="131353" y="41264"/>
                      <a:pt x="130994" y="43776"/>
                      <a:pt x="129197" y="45211"/>
                    </a:cubicBezTo>
                    <a:cubicBezTo>
                      <a:pt x="124527" y="48799"/>
                      <a:pt x="120575" y="53105"/>
                      <a:pt x="116623" y="57770"/>
                    </a:cubicBezTo>
                    <a:cubicBezTo>
                      <a:pt x="115545" y="59564"/>
                      <a:pt x="113030" y="59922"/>
                      <a:pt x="110874" y="59205"/>
                    </a:cubicBezTo>
                    <a:lnTo>
                      <a:pt x="98659" y="52028"/>
                    </a:lnTo>
                    <a:cubicBezTo>
                      <a:pt x="98300" y="51670"/>
                      <a:pt x="97940" y="52028"/>
                      <a:pt x="97581" y="52387"/>
                    </a:cubicBezTo>
                    <a:lnTo>
                      <a:pt x="94707" y="57411"/>
                    </a:lnTo>
                    <a:cubicBezTo>
                      <a:pt x="93270" y="59205"/>
                      <a:pt x="90755" y="59922"/>
                      <a:pt x="88599" y="58846"/>
                    </a:cubicBezTo>
                    <a:cubicBezTo>
                      <a:pt x="86803" y="57411"/>
                      <a:pt x="85725" y="54899"/>
                      <a:pt x="87162" y="52746"/>
                    </a:cubicBezTo>
                    <a:lnTo>
                      <a:pt x="90036" y="47723"/>
                    </a:lnTo>
                    <a:cubicBezTo>
                      <a:pt x="92551" y="43058"/>
                      <a:pt x="98659" y="41623"/>
                      <a:pt x="103329" y="44134"/>
                    </a:cubicBezTo>
                    <a:lnTo>
                      <a:pt x="112311" y="49517"/>
                    </a:lnTo>
                    <a:cubicBezTo>
                      <a:pt x="114826" y="46287"/>
                      <a:pt x="118060" y="43417"/>
                      <a:pt x="120934" y="40546"/>
                    </a:cubicBezTo>
                    <a:lnTo>
                      <a:pt x="115904" y="31576"/>
                    </a:lnTo>
                    <a:cubicBezTo>
                      <a:pt x="114467" y="29423"/>
                      <a:pt x="114108" y="26911"/>
                      <a:pt x="114826" y="24399"/>
                    </a:cubicBezTo>
                    <a:cubicBezTo>
                      <a:pt x="115545" y="21888"/>
                      <a:pt x="116982" y="19735"/>
                      <a:pt x="119497" y="18658"/>
                    </a:cubicBezTo>
                    <a:lnTo>
                      <a:pt x="132790" y="10764"/>
                    </a:lnTo>
                    <a:cubicBezTo>
                      <a:pt x="137461" y="7894"/>
                      <a:pt x="143568" y="9688"/>
                      <a:pt x="146083" y="13994"/>
                    </a:cubicBezTo>
                    <a:lnTo>
                      <a:pt x="151113" y="23323"/>
                    </a:lnTo>
                    <a:cubicBezTo>
                      <a:pt x="155424" y="21888"/>
                      <a:pt x="159376" y="20811"/>
                      <a:pt x="163328" y="20094"/>
                    </a:cubicBezTo>
                    <a:lnTo>
                      <a:pt x="163328" y="9329"/>
                    </a:lnTo>
                    <a:cubicBezTo>
                      <a:pt x="163328" y="4306"/>
                      <a:pt x="167640" y="0"/>
                      <a:pt x="173029" y="0"/>
                    </a:cubicBezTo>
                    <a:close/>
                  </a:path>
                </a:pathLst>
              </a:custGeom>
              <a:solidFill>
                <a:srgbClr val="FF0000"/>
              </a:solidFill>
              <a:ln>
                <a:noFill/>
              </a:ln>
              <a:effectLst/>
            </p:spPr>
            <p:txBody>
              <a:bodyPr anchor="ctr"/>
              <a:lstStyle/>
              <a:p>
                <a:endParaRPr lang="en-US" sz="2307"/>
              </a:p>
            </p:txBody>
          </p:sp>
          <p:pic>
            <p:nvPicPr>
              <p:cNvPr id="173" name="Picture 172">
                <a:extLst>
                  <a:ext uri="{FF2B5EF4-FFF2-40B4-BE49-F238E27FC236}">
                    <a16:creationId xmlns:a16="http://schemas.microsoft.com/office/drawing/2014/main" id="{E747A2D3-F86C-0442-9053-FA23581530B0}"/>
                  </a:ext>
                </a:extLst>
              </p:cNvPr>
              <p:cNvPicPr>
                <a:picLocks noChangeAspect="1"/>
              </p:cNvPicPr>
              <p:nvPr/>
            </p:nvPicPr>
            <p:blipFill rotWithShape="1">
              <a:blip r:embed="rId16"/>
              <a:srcRect l="30829" t="7713" r="32500" b="37583"/>
              <a:stretch/>
            </p:blipFill>
            <p:spPr>
              <a:xfrm>
                <a:off x="3413753" y="826278"/>
                <a:ext cx="120625" cy="161371"/>
              </a:xfrm>
              <a:prstGeom prst="rect">
                <a:avLst/>
              </a:prstGeom>
            </p:spPr>
          </p:pic>
          <p:pic>
            <p:nvPicPr>
              <p:cNvPr id="174" name="Picture 173">
                <a:extLst>
                  <a:ext uri="{FF2B5EF4-FFF2-40B4-BE49-F238E27FC236}">
                    <a16:creationId xmlns:a16="http://schemas.microsoft.com/office/drawing/2014/main" id="{F54EFF81-3297-7F4A-A6D4-C287CB85F6D0}"/>
                  </a:ext>
                </a:extLst>
              </p:cNvPr>
              <p:cNvPicPr>
                <a:picLocks noChangeAspect="1"/>
              </p:cNvPicPr>
              <p:nvPr/>
            </p:nvPicPr>
            <p:blipFill>
              <a:blip r:embed="rId17"/>
              <a:stretch>
                <a:fillRect/>
              </a:stretch>
            </p:blipFill>
            <p:spPr>
              <a:xfrm>
                <a:off x="3575321" y="811567"/>
                <a:ext cx="235239" cy="224348"/>
              </a:xfrm>
              <a:prstGeom prst="rect">
                <a:avLst/>
              </a:prstGeom>
            </p:spPr>
          </p:pic>
          <p:pic>
            <p:nvPicPr>
              <p:cNvPr id="175" name="Picture 174">
                <a:extLst>
                  <a:ext uri="{FF2B5EF4-FFF2-40B4-BE49-F238E27FC236}">
                    <a16:creationId xmlns:a16="http://schemas.microsoft.com/office/drawing/2014/main" id="{E4C9DF95-5ED6-9C45-8C61-41A31FBE7987}"/>
                  </a:ext>
                </a:extLst>
              </p:cNvPr>
              <p:cNvPicPr>
                <a:picLocks noChangeAspect="1"/>
              </p:cNvPicPr>
              <p:nvPr/>
            </p:nvPicPr>
            <p:blipFill>
              <a:blip r:embed="rId18"/>
              <a:stretch>
                <a:fillRect/>
              </a:stretch>
            </p:blipFill>
            <p:spPr>
              <a:xfrm>
                <a:off x="3833767" y="811567"/>
                <a:ext cx="193520" cy="190794"/>
              </a:xfrm>
              <a:prstGeom prst="rect">
                <a:avLst/>
              </a:prstGeom>
            </p:spPr>
          </p:pic>
          <p:pic>
            <p:nvPicPr>
              <p:cNvPr id="176" name="Picture 175">
                <a:extLst>
                  <a:ext uri="{FF2B5EF4-FFF2-40B4-BE49-F238E27FC236}">
                    <a16:creationId xmlns:a16="http://schemas.microsoft.com/office/drawing/2014/main" id="{061E23D6-8585-E844-8A7D-C22F7C7937F8}"/>
                  </a:ext>
                </a:extLst>
              </p:cNvPr>
              <p:cNvPicPr>
                <a:picLocks noChangeAspect="1"/>
              </p:cNvPicPr>
              <p:nvPr/>
            </p:nvPicPr>
            <p:blipFill>
              <a:blip r:embed="rId19"/>
              <a:stretch>
                <a:fillRect/>
              </a:stretch>
            </p:blipFill>
            <p:spPr>
              <a:xfrm>
                <a:off x="3371972" y="997526"/>
                <a:ext cx="220640" cy="224348"/>
              </a:xfrm>
              <a:prstGeom prst="rect">
                <a:avLst/>
              </a:prstGeom>
            </p:spPr>
          </p:pic>
          <p:pic>
            <p:nvPicPr>
              <p:cNvPr id="177" name="Picture 176">
                <a:extLst>
                  <a:ext uri="{FF2B5EF4-FFF2-40B4-BE49-F238E27FC236}">
                    <a16:creationId xmlns:a16="http://schemas.microsoft.com/office/drawing/2014/main" id="{5BADA74C-2205-3C4A-9669-7828690F4A3A}"/>
                  </a:ext>
                </a:extLst>
              </p:cNvPr>
              <p:cNvPicPr>
                <a:picLocks noChangeAspect="1"/>
              </p:cNvPicPr>
              <p:nvPr/>
            </p:nvPicPr>
            <p:blipFill>
              <a:blip r:embed="rId20"/>
              <a:stretch>
                <a:fillRect/>
              </a:stretch>
            </p:blipFill>
            <p:spPr>
              <a:xfrm flipH="1">
                <a:off x="3632285" y="1045369"/>
                <a:ext cx="371451" cy="176505"/>
              </a:xfrm>
              <a:prstGeom prst="rect">
                <a:avLst/>
              </a:prstGeom>
            </p:spPr>
          </p:pic>
        </p:grpSp>
        <p:grpSp>
          <p:nvGrpSpPr>
            <p:cNvPr id="143" name="Group 142">
              <a:extLst>
                <a:ext uri="{FF2B5EF4-FFF2-40B4-BE49-F238E27FC236}">
                  <a16:creationId xmlns:a16="http://schemas.microsoft.com/office/drawing/2014/main" id="{967AE8C3-60B5-0B41-A81E-7C901C4CE43B}"/>
                </a:ext>
              </a:extLst>
            </p:cNvPr>
            <p:cNvGrpSpPr/>
            <p:nvPr/>
          </p:nvGrpSpPr>
          <p:grpSpPr>
            <a:xfrm>
              <a:off x="7801512" y="3638531"/>
              <a:ext cx="1060115" cy="516365"/>
              <a:chOff x="2857727" y="737293"/>
              <a:chExt cx="1233312" cy="576064"/>
            </a:xfrm>
          </p:grpSpPr>
          <p:sp>
            <p:nvSpPr>
              <p:cNvPr id="162" name="Rectangle 161">
                <a:extLst>
                  <a:ext uri="{FF2B5EF4-FFF2-40B4-BE49-F238E27FC236}">
                    <a16:creationId xmlns:a16="http://schemas.microsoft.com/office/drawing/2014/main" id="{1ACCD6D1-E9F3-244A-A29C-4DF279B516D9}"/>
                  </a:ext>
                </a:extLst>
              </p:cNvPr>
              <p:cNvSpPr/>
              <p:nvPr/>
            </p:nvSpPr>
            <p:spPr>
              <a:xfrm>
                <a:off x="3301156" y="802113"/>
                <a:ext cx="789883" cy="446424"/>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63" name="Rounded Rectangle 162">
                <a:extLst>
                  <a:ext uri="{FF2B5EF4-FFF2-40B4-BE49-F238E27FC236}">
                    <a16:creationId xmlns:a16="http://schemas.microsoft.com/office/drawing/2014/main" id="{3BFE94A3-31D8-F741-B46F-5488A3F37A4E}"/>
                  </a:ext>
                </a:extLst>
              </p:cNvPr>
              <p:cNvSpPr/>
              <p:nvPr/>
            </p:nvSpPr>
            <p:spPr>
              <a:xfrm>
                <a:off x="2863601" y="737293"/>
                <a:ext cx="1220927" cy="576064"/>
              </a:xfrm>
              <a:prstGeom prst="round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64" name="Freeform 1015">
                <a:extLst>
                  <a:ext uri="{FF2B5EF4-FFF2-40B4-BE49-F238E27FC236}">
                    <a16:creationId xmlns:a16="http://schemas.microsoft.com/office/drawing/2014/main" id="{6A72FB62-3215-B748-922E-E1CA421318AF}"/>
                  </a:ext>
                </a:extLst>
              </p:cNvPr>
              <p:cNvSpPr>
                <a:spLocks noChangeAspect="1" noChangeArrowheads="1"/>
              </p:cNvSpPr>
              <p:nvPr/>
            </p:nvSpPr>
            <p:spPr bwMode="auto">
              <a:xfrm>
                <a:off x="2857727" y="811567"/>
                <a:ext cx="425066" cy="385162"/>
              </a:xfrm>
              <a:custGeom>
                <a:avLst/>
                <a:gdLst>
                  <a:gd name="T0" fmla="*/ 3727477 w 290153"/>
                  <a:gd name="T1" fmla="*/ 5735232 h 288566"/>
                  <a:gd name="T2" fmla="*/ 944831 w 290153"/>
                  <a:gd name="T3" fmla="*/ 5016718 h 288566"/>
                  <a:gd name="T4" fmla="*/ 853749 w 290153"/>
                  <a:gd name="T5" fmla="*/ 5649022 h 288566"/>
                  <a:gd name="T6" fmla="*/ 2458850 w 290153"/>
                  <a:gd name="T7" fmla="*/ 4420973 h 288566"/>
                  <a:gd name="T8" fmla="*/ 1672601 w 290153"/>
                  <a:gd name="T9" fmla="*/ 4085247 h 288566"/>
                  <a:gd name="T10" fmla="*/ 1672601 w 290153"/>
                  <a:gd name="T11" fmla="*/ 4085247 h 288566"/>
                  <a:gd name="T12" fmla="*/ 2315881 w 290153"/>
                  <a:gd name="T13" fmla="*/ 4299534 h 288566"/>
                  <a:gd name="T14" fmla="*/ 2315881 w 290153"/>
                  <a:gd name="T15" fmla="*/ 3835269 h 288566"/>
                  <a:gd name="T16" fmla="*/ 2894849 w 290153"/>
                  <a:gd name="T17" fmla="*/ 1963821 h 288566"/>
                  <a:gd name="T18" fmla="*/ 1415279 w 290153"/>
                  <a:gd name="T19" fmla="*/ 2042378 h 288566"/>
                  <a:gd name="T20" fmla="*/ 2315881 w 290153"/>
                  <a:gd name="T21" fmla="*/ 1463808 h 288566"/>
                  <a:gd name="T22" fmla="*/ 3309455 w 290153"/>
                  <a:gd name="T23" fmla="*/ 3149521 h 288566"/>
                  <a:gd name="T24" fmla="*/ 3573938 w 290153"/>
                  <a:gd name="T25" fmla="*/ 978081 h 288566"/>
                  <a:gd name="T26" fmla="*/ 2944912 w 290153"/>
                  <a:gd name="T27" fmla="*/ 3606674 h 288566"/>
                  <a:gd name="T28" fmla="*/ 4631807 w 290153"/>
                  <a:gd name="T29" fmla="*/ 5020975 h 288566"/>
                  <a:gd name="T30" fmla="*/ 4460268 w 290153"/>
                  <a:gd name="T31" fmla="*/ 5020975 h 288566"/>
                  <a:gd name="T32" fmla="*/ 2873435 w 290153"/>
                  <a:gd name="T33" fmla="*/ 4963828 h 288566"/>
                  <a:gd name="T34" fmla="*/ 2401687 w 290153"/>
                  <a:gd name="T35" fmla="*/ 5649579 h 288566"/>
                  <a:gd name="T36" fmla="*/ 1829879 w 290153"/>
                  <a:gd name="T37" fmla="*/ 4949548 h 288566"/>
                  <a:gd name="T38" fmla="*/ 1258012 w 290153"/>
                  <a:gd name="T39" fmla="*/ 4285270 h 288566"/>
                  <a:gd name="T40" fmla="*/ 85735 w 290153"/>
                  <a:gd name="T41" fmla="*/ 5735275 h 288566"/>
                  <a:gd name="T42" fmla="*/ 1308031 w 290153"/>
                  <a:gd name="T43" fmla="*/ 4099553 h 288566"/>
                  <a:gd name="T44" fmla="*/ 2315881 w 290153"/>
                  <a:gd name="T45" fmla="*/ 1285263 h 288566"/>
                  <a:gd name="T46" fmla="*/ 3754227 w 290153"/>
                  <a:gd name="T47" fmla="*/ 0 h 288566"/>
                  <a:gd name="T48" fmla="*/ 4298117 w 290153"/>
                  <a:gd name="T49" fmla="*/ 278102 h 288566"/>
                  <a:gd name="T50" fmla="*/ 4899251 w 290153"/>
                  <a:gd name="T51" fmla="*/ 627549 h 288566"/>
                  <a:gd name="T52" fmla="*/ 5414510 w 290153"/>
                  <a:gd name="T53" fmla="*/ 948511 h 288566"/>
                  <a:gd name="T54" fmla="*/ 5385903 w 290153"/>
                  <a:gd name="T55" fmla="*/ 1825671 h 288566"/>
                  <a:gd name="T56" fmla="*/ 5593426 w 290153"/>
                  <a:gd name="T57" fmla="*/ 2517452 h 288566"/>
                  <a:gd name="T58" fmla="*/ 5593426 w 290153"/>
                  <a:gd name="T59" fmla="*/ 2981011 h 288566"/>
                  <a:gd name="T60" fmla="*/ 5149735 w 290153"/>
                  <a:gd name="T61" fmla="*/ 3465932 h 288566"/>
                  <a:gd name="T62" fmla="*/ 4920725 w 290153"/>
                  <a:gd name="T63" fmla="*/ 3858186 h 288566"/>
                  <a:gd name="T64" fmla="*/ 4298117 w 290153"/>
                  <a:gd name="T65" fmla="*/ 4057854 h 288566"/>
                  <a:gd name="T66" fmla="*/ 3847274 w 290153"/>
                  <a:gd name="T67" fmla="*/ 3786855 h 288566"/>
                  <a:gd name="T68" fmla="*/ 4469877 w 290153"/>
                  <a:gd name="T69" fmla="*/ 3979394 h 288566"/>
                  <a:gd name="T70" fmla="*/ 4627309 w 290153"/>
                  <a:gd name="T71" fmla="*/ 3444543 h 288566"/>
                  <a:gd name="T72" fmla="*/ 5264230 w 290153"/>
                  <a:gd name="T73" fmla="*/ 3301920 h 288566"/>
                  <a:gd name="T74" fmla="*/ 5128264 w 290153"/>
                  <a:gd name="T75" fmla="*/ 2767025 h 288566"/>
                  <a:gd name="T76" fmla="*/ 5607720 w 290153"/>
                  <a:gd name="T77" fmla="*/ 2332016 h 288566"/>
                  <a:gd name="T78" fmla="*/ 5221281 w 290153"/>
                  <a:gd name="T79" fmla="*/ 1925533 h 288566"/>
                  <a:gd name="T80" fmla="*/ 5414510 w 290153"/>
                  <a:gd name="T81" fmla="*/ 1305087 h 288566"/>
                  <a:gd name="T82" fmla="*/ 4877782 w 290153"/>
                  <a:gd name="T83" fmla="*/ 1148178 h 288566"/>
                  <a:gd name="T84" fmla="*/ 4748972 w 290153"/>
                  <a:gd name="T85" fmla="*/ 527713 h 288566"/>
                  <a:gd name="T86" fmla="*/ 4305281 w 290153"/>
                  <a:gd name="T87" fmla="*/ 613307 h 288566"/>
                  <a:gd name="T88" fmla="*/ 3775726 w 290153"/>
                  <a:gd name="T89" fmla="*/ 185457 h 288566"/>
                  <a:gd name="T90" fmla="*/ 3432194 w 290153"/>
                  <a:gd name="T91" fmla="*/ 470693 h 288566"/>
                  <a:gd name="T92" fmla="*/ 2759512 w 290153"/>
                  <a:gd name="T93" fmla="*/ 370791 h 288566"/>
                  <a:gd name="T94" fmla="*/ 2458954 w 290153"/>
                  <a:gd name="T95" fmla="*/ 541993 h 288566"/>
                  <a:gd name="T96" fmla="*/ 2208472 w 290153"/>
                  <a:gd name="T97" fmla="*/ 1176724 h 288566"/>
                  <a:gd name="T98" fmla="*/ 1764803 w 290153"/>
                  <a:gd name="T99" fmla="*/ 1169555 h 288566"/>
                  <a:gd name="T100" fmla="*/ 2237078 w 290153"/>
                  <a:gd name="T101" fmla="*/ 984179 h 288566"/>
                  <a:gd name="T102" fmla="*/ 2380218 w 290153"/>
                  <a:gd name="T103" fmla="*/ 370791 h 288566"/>
                  <a:gd name="T104" fmla="*/ 3253304 w 290153"/>
                  <a:gd name="T105" fmla="*/ 399363 h 288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0153" h="288566">
                    <a:moveTo>
                      <a:pt x="187134" y="252412"/>
                    </a:moveTo>
                    <a:cubicBezTo>
                      <a:pt x="189801" y="252412"/>
                      <a:pt x="191706" y="254220"/>
                      <a:pt x="191706" y="256389"/>
                    </a:cubicBezTo>
                    <a:lnTo>
                      <a:pt x="191706" y="284226"/>
                    </a:lnTo>
                    <a:cubicBezTo>
                      <a:pt x="191706" y="286756"/>
                      <a:pt x="189801" y="288564"/>
                      <a:pt x="187134" y="288564"/>
                    </a:cubicBezTo>
                    <a:cubicBezTo>
                      <a:pt x="184467" y="288564"/>
                      <a:pt x="182562" y="286756"/>
                      <a:pt x="182562" y="284226"/>
                    </a:cubicBezTo>
                    <a:lnTo>
                      <a:pt x="182562" y="256389"/>
                    </a:lnTo>
                    <a:cubicBezTo>
                      <a:pt x="182562" y="254220"/>
                      <a:pt x="184467" y="252412"/>
                      <a:pt x="187134" y="252412"/>
                    </a:cubicBezTo>
                    <a:close/>
                    <a:moveTo>
                      <a:pt x="47434" y="252412"/>
                    </a:moveTo>
                    <a:cubicBezTo>
                      <a:pt x="49720" y="252412"/>
                      <a:pt x="52006" y="254220"/>
                      <a:pt x="52006" y="256389"/>
                    </a:cubicBezTo>
                    <a:lnTo>
                      <a:pt x="52006" y="284226"/>
                    </a:lnTo>
                    <a:cubicBezTo>
                      <a:pt x="52006" y="286756"/>
                      <a:pt x="49720" y="288564"/>
                      <a:pt x="47434" y="288564"/>
                    </a:cubicBezTo>
                    <a:cubicBezTo>
                      <a:pt x="45148" y="288564"/>
                      <a:pt x="42862" y="286756"/>
                      <a:pt x="42862" y="284226"/>
                    </a:cubicBezTo>
                    <a:lnTo>
                      <a:pt x="42862" y="256389"/>
                    </a:lnTo>
                    <a:cubicBezTo>
                      <a:pt x="42862" y="254220"/>
                      <a:pt x="45148" y="252412"/>
                      <a:pt x="47434" y="252412"/>
                    </a:cubicBezTo>
                    <a:close/>
                    <a:moveTo>
                      <a:pt x="148564" y="205546"/>
                    </a:moveTo>
                    <a:lnTo>
                      <a:pt x="123444" y="222438"/>
                    </a:lnTo>
                    <a:lnTo>
                      <a:pt x="142463" y="238970"/>
                    </a:lnTo>
                    <a:lnTo>
                      <a:pt x="160047" y="213453"/>
                    </a:lnTo>
                    <a:cubicBezTo>
                      <a:pt x="155741" y="211656"/>
                      <a:pt x="151794" y="209140"/>
                      <a:pt x="148564" y="205546"/>
                    </a:cubicBezTo>
                    <a:close/>
                    <a:moveTo>
                      <a:pt x="83971" y="205546"/>
                    </a:moveTo>
                    <a:cubicBezTo>
                      <a:pt x="80741" y="209140"/>
                      <a:pt x="76794" y="211656"/>
                      <a:pt x="72129" y="213453"/>
                    </a:cubicBezTo>
                    <a:lnTo>
                      <a:pt x="89712" y="238970"/>
                    </a:lnTo>
                    <a:lnTo>
                      <a:pt x="109090" y="222438"/>
                    </a:lnTo>
                    <a:lnTo>
                      <a:pt x="83971" y="205546"/>
                    </a:lnTo>
                    <a:close/>
                    <a:moveTo>
                      <a:pt x="92224" y="186499"/>
                    </a:moveTo>
                    <a:lnTo>
                      <a:pt x="90430" y="193327"/>
                    </a:lnTo>
                    <a:cubicBezTo>
                      <a:pt x="90071" y="194765"/>
                      <a:pt x="89712" y="196562"/>
                      <a:pt x="88995" y="197999"/>
                    </a:cubicBezTo>
                    <a:lnTo>
                      <a:pt x="116267" y="216328"/>
                    </a:lnTo>
                    <a:lnTo>
                      <a:pt x="143540" y="197999"/>
                    </a:lnTo>
                    <a:cubicBezTo>
                      <a:pt x="143181" y="196562"/>
                      <a:pt x="142463" y="194765"/>
                      <a:pt x="142105" y="193327"/>
                    </a:cubicBezTo>
                    <a:lnTo>
                      <a:pt x="140310" y="186499"/>
                    </a:lnTo>
                    <a:cubicBezTo>
                      <a:pt x="133133" y="190811"/>
                      <a:pt x="124880" y="192968"/>
                      <a:pt x="116267" y="192968"/>
                    </a:cubicBezTo>
                    <a:cubicBezTo>
                      <a:pt x="107655" y="192968"/>
                      <a:pt x="99760" y="190811"/>
                      <a:pt x="92224" y="186499"/>
                    </a:cubicBezTo>
                    <a:close/>
                    <a:moveTo>
                      <a:pt x="116267" y="73650"/>
                    </a:moveTo>
                    <a:cubicBezTo>
                      <a:pt x="97607" y="73650"/>
                      <a:pt x="82894" y="81557"/>
                      <a:pt x="75000" y="95214"/>
                    </a:cubicBezTo>
                    <a:cubicBezTo>
                      <a:pt x="83253" y="99526"/>
                      <a:pt x="108014" y="109949"/>
                      <a:pt x="145334" y="98808"/>
                    </a:cubicBezTo>
                    <a:cubicBezTo>
                      <a:pt x="147846" y="97729"/>
                      <a:pt x="150358" y="99167"/>
                      <a:pt x="150717" y="101323"/>
                    </a:cubicBezTo>
                    <a:cubicBezTo>
                      <a:pt x="151794" y="103839"/>
                      <a:pt x="150358" y="106355"/>
                      <a:pt x="148205" y="106714"/>
                    </a:cubicBezTo>
                    <a:cubicBezTo>
                      <a:pt x="134569" y="111027"/>
                      <a:pt x="122368" y="112464"/>
                      <a:pt x="111961" y="112464"/>
                    </a:cubicBezTo>
                    <a:cubicBezTo>
                      <a:pt x="91866" y="112464"/>
                      <a:pt x="77870" y="106714"/>
                      <a:pt x="71052" y="102761"/>
                    </a:cubicBezTo>
                    <a:cubicBezTo>
                      <a:pt x="68899" y="109230"/>
                      <a:pt x="67464" y="116058"/>
                      <a:pt x="67464" y="123605"/>
                    </a:cubicBezTo>
                    <a:cubicBezTo>
                      <a:pt x="67464" y="157029"/>
                      <a:pt x="89712" y="183983"/>
                      <a:pt x="116267" y="183983"/>
                    </a:cubicBezTo>
                    <a:cubicBezTo>
                      <a:pt x="143181" y="183983"/>
                      <a:pt x="165071" y="157029"/>
                      <a:pt x="165071" y="123605"/>
                    </a:cubicBezTo>
                    <a:cubicBezTo>
                      <a:pt x="165071" y="93417"/>
                      <a:pt x="145693" y="73650"/>
                      <a:pt x="116267" y="73650"/>
                    </a:cubicBezTo>
                    <a:close/>
                    <a:moveTo>
                      <a:pt x="179425" y="57837"/>
                    </a:moveTo>
                    <a:cubicBezTo>
                      <a:pt x="166148" y="57837"/>
                      <a:pt x="153947" y="63228"/>
                      <a:pt x="144975" y="71494"/>
                    </a:cubicBezTo>
                    <a:cubicBezTo>
                      <a:pt x="162918" y="80838"/>
                      <a:pt x="173683" y="99526"/>
                      <a:pt x="173683" y="123605"/>
                    </a:cubicBezTo>
                    <a:cubicBezTo>
                      <a:pt x="173683" y="136543"/>
                      <a:pt x="170813" y="148044"/>
                      <a:pt x="166148" y="158466"/>
                    </a:cubicBezTo>
                    <a:cubicBezTo>
                      <a:pt x="170095" y="159544"/>
                      <a:pt x="174760" y="159904"/>
                      <a:pt x="179425" y="159904"/>
                    </a:cubicBezTo>
                    <a:cubicBezTo>
                      <a:pt x="207416" y="159904"/>
                      <a:pt x="230382" y="137262"/>
                      <a:pt x="230382" y="108870"/>
                    </a:cubicBezTo>
                    <a:cubicBezTo>
                      <a:pt x="230382" y="80838"/>
                      <a:pt x="207416" y="57837"/>
                      <a:pt x="179425" y="57837"/>
                    </a:cubicBezTo>
                    <a:close/>
                    <a:moveTo>
                      <a:pt x="179425" y="49212"/>
                    </a:moveTo>
                    <a:cubicBezTo>
                      <a:pt x="212081" y="49212"/>
                      <a:pt x="239353" y="76166"/>
                      <a:pt x="239353" y="108870"/>
                    </a:cubicBezTo>
                    <a:cubicBezTo>
                      <a:pt x="239353" y="142294"/>
                      <a:pt x="212081" y="168889"/>
                      <a:pt x="179425" y="168889"/>
                    </a:cubicBezTo>
                    <a:cubicBezTo>
                      <a:pt x="173325" y="168889"/>
                      <a:pt x="167224" y="167810"/>
                      <a:pt x="161483" y="166013"/>
                    </a:cubicBezTo>
                    <a:cubicBezTo>
                      <a:pt x="157894" y="172123"/>
                      <a:pt x="153229" y="177155"/>
                      <a:pt x="147846" y="181467"/>
                    </a:cubicBezTo>
                    <a:lnTo>
                      <a:pt x="150358" y="191171"/>
                    </a:lnTo>
                    <a:cubicBezTo>
                      <a:pt x="152511" y="198718"/>
                      <a:pt x="158971" y="205187"/>
                      <a:pt x="166865" y="206265"/>
                    </a:cubicBezTo>
                    <a:lnTo>
                      <a:pt x="197727" y="211656"/>
                    </a:lnTo>
                    <a:cubicBezTo>
                      <a:pt x="217822" y="215250"/>
                      <a:pt x="232535" y="232501"/>
                      <a:pt x="232535" y="252627"/>
                    </a:cubicBezTo>
                    <a:lnTo>
                      <a:pt x="232535" y="284253"/>
                    </a:lnTo>
                    <a:cubicBezTo>
                      <a:pt x="232535" y="286769"/>
                      <a:pt x="230382" y="288566"/>
                      <a:pt x="227870" y="288566"/>
                    </a:cubicBezTo>
                    <a:cubicBezTo>
                      <a:pt x="225717" y="288566"/>
                      <a:pt x="223923" y="286769"/>
                      <a:pt x="223923" y="284253"/>
                    </a:cubicBezTo>
                    <a:lnTo>
                      <a:pt x="223923" y="252627"/>
                    </a:lnTo>
                    <a:cubicBezTo>
                      <a:pt x="223923" y="236813"/>
                      <a:pt x="212081" y="223156"/>
                      <a:pt x="196291" y="220281"/>
                    </a:cubicBezTo>
                    <a:lnTo>
                      <a:pt x="169377" y="215609"/>
                    </a:lnTo>
                    <a:lnTo>
                      <a:pt x="147128" y="248314"/>
                    </a:lnTo>
                    <a:cubicBezTo>
                      <a:pt x="146411" y="249032"/>
                      <a:pt x="145334" y="249751"/>
                      <a:pt x="144258" y="249751"/>
                    </a:cubicBezTo>
                    <a:cubicBezTo>
                      <a:pt x="143899" y="250111"/>
                      <a:pt x="143540" y="250111"/>
                      <a:pt x="143540" y="250111"/>
                    </a:cubicBezTo>
                    <a:cubicBezTo>
                      <a:pt x="142463" y="250111"/>
                      <a:pt x="141387" y="249751"/>
                      <a:pt x="140669" y="249032"/>
                    </a:cubicBezTo>
                    <a:lnTo>
                      <a:pt x="120574" y="231422"/>
                    </a:lnTo>
                    <a:lnTo>
                      <a:pt x="120574" y="284253"/>
                    </a:lnTo>
                    <a:cubicBezTo>
                      <a:pt x="120574" y="286769"/>
                      <a:pt x="118779" y="288566"/>
                      <a:pt x="116267" y="288566"/>
                    </a:cubicBezTo>
                    <a:cubicBezTo>
                      <a:pt x="113755" y="288566"/>
                      <a:pt x="111961" y="286769"/>
                      <a:pt x="111961" y="284253"/>
                    </a:cubicBezTo>
                    <a:lnTo>
                      <a:pt x="111961" y="231422"/>
                    </a:lnTo>
                    <a:lnTo>
                      <a:pt x="91866" y="249032"/>
                    </a:lnTo>
                    <a:cubicBezTo>
                      <a:pt x="91148" y="249751"/>
                      <a:pt x="90071" y="250111"/>
                      <a:pt x="88995" y="250111"/>
                    </a:cubicBezTo>
                    <a:cubicBezTo>
                      <a:pt x="88636" y="250111"/>
                      <a:pt x="88636" y="250111"/>
                      <a:pt x="88277" y="249751"/>
                    </a:cubicBezTo>
                    <a:cubicBezTo>
                      <a:pt x="87200" y="249751"/>
                      <a:pt x="86124" y="249032"/>
                      <a:pt x="85406" y="248314"/>
                    </a:cubicBezTo>
                    <a:lnTo>
                      <a:pt x="63158" y="215609"/>
                    </a:lnTo>
                    <a:lnTo>
                      <a:pt x="36244" y="220281"/>
                    </a:lnTo>
                    <a:cubicBezTo>
                      <a:pt x="20454" y="223156"/>
                      <a:pt x="8612" y="236813"/>
                      <a:pt x="8612" y="252627"/>
                    </a:cubicBezTo>
                    <a:lnTo>
                      <a:pt x="8612" y="284253"/>
                    </a:lnTo>
                    <a:cubicBezTo>
                      <a:pt x="8612" y="286769"/>
                      <a:pt x="6818" y="288566"/>
                      <a:pt x="4306" y="288566"/>
                    </a:cubicBezTo>
                    <a:cubicBezTo>
                      <a:pt x="2153" y="288566"/>
                      <a:pt x="0" y="286769"/>
                      <a:pt x="0" y="284253"/>
                    </a:cubicBezTo>
                    <a:lnTo>
                      <a:pt x="0" y="252627"/>
                    </a:lnTo>
                    <a:cubicBezTo>
                      <a:pt x="0" y="232501"/>
                      <a:pt x="14713" y="215250"/>
                      <a:pt x="34808" y="211656"/>
                    </a:cubicBezTo>
                    <a:lnTo>
                      <a:pt x="65669" y="206265"/>
                    </a:lnTo>
                    <a:cubicBezTo>
                      <a:pt x="73564" y="205187"/>
                      <a:pt x="80023" y="198718"/>
                      <a:pt x="82177" y="191171"/>
                    </a:cubicBezTo>
                    <a:lnTo>
                      <a:pt x="84330" y="181467"/>
                    </a:lnTo>
                    <a:cubicBezTo>
                      <a:pt x="68899" y="168889"/>
                      <a:pt x="58851" y="147685"/>
                      <a:pt x="58851" y="123605"/>
                    </a:cubicBezTo>
                    <a:cubicBezTo>
                      <a:pt x="58851" y="88385"/>
                      <a:pt x="81818" y="64666"/>
                      <a:pt x="116267" y="64666"/>
                    </a:cubicBezTo>
                    <a:cubicBezTo>
                      <a:pt x="123444" y="64666"/>
                      <a:pt x="129904" y="66103"/>
                      <a:pt x="136004" y="67900"/>
                    </a:cubicBezTo>
                    <a:cubicBezTo>
                      <a:pt x="147128" y="56400"/>
                      <a:pt x="162559" y="49212"/>
                      <a:pt x="179425" y="49212"/>
                    </a:cubicBezTo>
                    <a:close/>
                    <a:moveTo>
                      <a:pt x="173029" y="0"/>
                    </a:moveTo>
                    <a:lnTo>
                      <a:pt x="188478" y="0"/>
                    </a:lnTo>
                    <a:cubicBezTo>
                      <a:pt x="194226" y="0"/>
                      <a:pt x="198178" y="4306"/>
                      <a:pt x="198178" y="9329"/>
                    </a:cubicBezTo>
                    <a:lnTo>
                      <a:pt x="198178" y="20094"/>
                    </a:lnTo>
                    <a:cubicBezTo>
                      <a:pt x="202130" y="20811"/>
                      <a:pt x="206442" y="21888"/>
                      <a:pt x="210394" y="23323"/>
                    </a:cubicBezTo>
                    <a:lnTo>
                      <a:pt x="215783" y="13994"/>
                    </a:lnTo>
                    <a:cubicBezTo>
                      <a:pt x="218298" y="9688"/>
                      <a:pt x="224046" y="7894"/>
                      <a:pt x="228717" y="10764"/>
                    </a:cubicBezTo>
                    <a:lnTo>
                      <a:pt x="242369" y="18658"/>
                    </a:lnTo>
                    <a:cubicBezTo>
                      <a:pt x="244525" y="19735"/>
                      <a:pt x="246321" y="21888"/>
                      <a:pt x="247040" y="24399"/>
                    </a:cubicBezTo>
                    <a:cubicBezTo>
                      <a:pt x="247399" y="26911"/>
                      <a:pt x="247399" y="29423"/>
                      <a:pt x="245962" y="31576"/>
                    </a:cubicBezTo>
                    <a:lnTo>
                      <a:pt x="240932" y="40546"/>
                    </a:lnTo>
                    <a:cubicBezTo>
                      <a:pt x="243806" y="43417"/>
                      <a:pt x="246681" y="46287"/>
                      <a:pt x="249195" y="49517"/>
                    </a:cubicBezTo>
                    <a:lnTo>
                      <a:pt x="258537" y="44134"/>
                    </a:lnTo>
                    <a:cubicBezTo>
                      <a:pt x="263207" y="41623"/>
                      <a:pt x="268956" y="43058"/>
                      <a:pt x="271830" y="47723"/>
                    </a:cubicBezTo>
                    <a:lnTo>
                      <a:pt x="279734" y="61358"/>
                    </a:lnTo>
                    <a:cubicBezTo>
                      <a:pt x="282249" y="66022"/>
                      <a:pt x="280812" y="71763"/>
                      <a:pt x="276141" y="74634"/>
                    </a:cubicBezTo>
                    <a:lnTo>
                      <a:pt x="266800" y="80016"/>
                    </a:lnTo>
                    <a:cubicBezTo>
                      <a:pt x="268237" y="83604"/>
                      <a:pt x="269315" y="87551"/>
                      <a:pt x="270393" y="91857"/>
                    </a:cubicBezTo>
                    <a:lnTo>
                      <a:pt x="280812" y="91857"/>
                    </a:lnTo>
                    <a:cubicBezTo>
                      <a:pt x="285842" y="91857"/>
                      <a:pt x="290153" y="96163"/>
                      <a:pt x="290153" y="101187"/>
                    </a:cubicBezTo>
                    <a:lnTo>
                      <a:pt x="290153" y="117333"/>
                    </a:lnTo>
                    <a:cubicBezTo>
                      <a:pt x="290153" y="122357"/>
                      <a:pt x="285842" y="126663"/>
                      <a:pt x="280812" y="126663"/>
                    </a:cubicBezTo>
                    <a:lnTo>
                      <a:pt x="270393" y="126663"/>
                    </a:lnTo>
                    <a:cubicBezTo>
                      <a:pt x="269315" y="130969"/>
                      <a:pt x="268237" y="134916"/>
                      <a:pt x="266800" y="138863"/>
                    </a:cubicBezTo>
                    <a:lnTo>
                      <a:pt x="276141" y="143886"/>
                    </a:lnTo>
                    <a:cubicBezTo>
                      <a:pt x="278297" y="145321"/>
                      <a:pt x="279734" y="147474"/>
                      <a:pt x="280812" y="149986"/>
                    </a:cubicBezTo>
                    <a:cubicBezTo>
                      <a:pt x="281171" y="152498"/>
                      <a:pt x="280812" y="155009"/>
                      <a:pt x="279734" y="157162"/>
                    </a:cubicBezTo>
                    <a:lnTo>
                      <a:pt x="271830" y="170797"/>
                    </a:lnTo>
                    <a:cubicBezTo>
                      <a:pt x="270393" y="172950"/>
                      <a:pt x="268237" y="174386"/>
                      <a:pt x="265722" y="175103"/>
                    </a:cubicBezTo>
                    <a:cubicBezTo>
                      <a:pt x="263207" y="175821"/>
                      <a:pt x="260692" y="175462"/>
                      <a:pt x="258537" y="174386"/>
                    </a:cubicBezTo>
                    <a:lnTo>
                      <a:pt x="249195" y="169003"/>
                    </a:lnTo>
                    <a:cubicBezTo>
                      <a:pt x="246681" y="172233"/>
                      <a:pt x="243806" y="175103"/>
                      <a:pt x="240932" y="177974"/>
                    </a:cubicBezTo>
                    <a:lnTo>
                      <a:pt x="245962" y="186944"/>
                    </a:lnTo>
                    <a:cubicBezTo>
                      <a:pt x="247399" y="189097"/>
                      <a:pt x="247399" y="191609"/>
                      <a:pt x="247040" y="194121"/>
                    </a:cubicBezTo>
                    <a:cubicBezTo>
                      <a:pt x="246321" y="196632"/>
                      <a:pt x="244525" y="198785"/>
                      <a:pt x="242369" y="199862"/>
                    </a:cubicBezTo>
                    <a:lnTo>
                      <a:pt x="228717" y="207756"/>
                    </a:lnTo>
                    <a:cubicBezTo>
                      <a:pt x="227280" y="208832"/>
                      <a:pt x="225483" y="209191"/>
                      <a:pt x="223687" y="209191"/>
                    </a:cubicBezTo>
                    <a:cubicBezTo>
                      <a:pt x="220813" y="209191"/>
                      <a:pt x="217220" y="207397"/>
                      <a:pt x="215783" y="204167"/>
                    </a:cubicBezTo>
                    <a:lnTo>
                      <a:pt x="210394" y="195197"/>
                    </a:lnTo>
                    <a:cubicBezTo>
                      <a:pt x="205364" y="196991"/>
                      <a:pt x="199975" y="198426"/>
                      <a:pt x="194586" y="199144"/>
                    </a:cubicBezTo>
                    <a:cubicBezTo>
                      <a:pt x="192071" y="199503"/>
                      <a:pt x="190274" y="198068"/>
                      <a:pt x="189556" y="195556"/>
                    </a:cubicBezTo>
                    <a:cubicBezTo>
                      <a:pt x="189196" y="193044"/>
                      <a:pt x="190993" y="190891"/>
                      <a:pt x="193148" y="190532"/>
                    </a:cubicBezTo>
                    <a:cubicBezTo>
                      <a:pt x="199256" y="189815"/>
                      <a:pt x="205005" y="188021"/>
                      <a:pt x="210753" y="185868"/>
                    </a:cubicBezTo>
                    <a:cubicBezTo>
                      <a:pt x="212549" y="185150"/>
                      <a:pt x="215064" y="185868"/>
                      <a:pt x="216142" y="187662"/>
                    </a:cubicBezTo>
                    <a:lnTo>
                      <a:pt x="223328" y="199862"/>
                    </a:lnTo>
                    <a:cubicBezTo>
                      <a:pt x="223328" y="200579"/>
                      <a:pt x="223687" y="200579"/>
                      <a:pt x="224405" y="200220"/>
                    </a:cubicBezTo>
                    <a:lnTo>
                      <a:pt x="238058" y="192326"/>
                    </a:lnTo>
                    <a:cubicBezTo>
                      <a:pt x="238417" y="192326"/>
                      <a:pt x="238417" y="191609"/>
                      <a:pt x="238417" y="191250"/>
                    </a:cubicBezTo>
                    <a:lnTo>
                      <a:pt x="231232" y="179050"/>
                    </a:lnTo>
                    <a:cubicBezTo>
                      <a:pt x="230154" y="176897"/>
                      <a:pt x="230513" y="174744"/>
                      <a:pt x="232310" y="173309"/>
                    </a:cubicBezTo>
                    <a:cubicBezTo>
                      <a:pt x="236980" y="169721"/>
                      <a:pt x="241291" y="165415"/>
                      <a:pt x="244884" y="160750"/>
                    </a:cubicBezTo>
                    <a:cubicBezTo>
                      <a:pt x="246321" y="158956"/>
                      <a:pt x="248836" y="158598"/>
                      <a:pt x="250633" y="159674"/>
                    </a:cubicBezTo>
                    <a:lnTo>
                      <a:pt x="262848" y="166492"/>
                    </a:lnTo>
                    <a:cubicBezTo>
                      <a:pt x="263207" y="166850"/>
                      <a:pt x="263926" y="166492"/>
                      <a:pt x="264285" y="166133"/>
                    </a:cubicBezTo>
                    <a:lnTo>
                      <a:pt x="271830" y="152856"/>
                    </a:lnTo>
                    <a:cubicBezTo>
                      <a:pt x="272189" y="152498"/>
                      <a:pt x="271830" y="151780"/>
                      <a:pt x="271830" y="151421"/>
                    </a:cubicBezTo>
                    <a:lnTo>
                      <a:pt x="259255" y="144245"/>
                    </a:lnTo>
                    <a:cubicBezTo>
                      <a:pt x="257459" y="143168"/>
                      <a:pt x="256740" y="141015"/>
                      <a:pt x="257459" y="139221"/>
                    </a:cubicBezTo>
                    <a:cubicBezTo>
                      <a:pt x="259614" y="133480"/>
                      <a:pt x="261052" y="127380"/>
                      <a:pt x="262129" y="121639"/>
                    </a:cubicBezTo>
                    <a:cubicBezTo>
                      <a:pt x="262489" y="119486"/>
                      <a:pt x="264285" y="118051"/>
                      <a:pt x="266441" y="118051"/>
                    </a:cubicBezTo>
                    <a:lnTo>
                      <a:pt x="280812" y="118051"/>
                    </a:lnTo>
                    <a:cubicBezTo>
                      <a:pt x="281171" y="118051"/>
                      <a:pt x="281530" y="117692"/>
                      <a:pt x="281530" y="117333"/>
                    </a:cubicBezTo>
                    <a:lnTo>
                      <a:pt x="281530" y="101187"/>
                    </a:lnTo>
                    <a:cubicBezTo>
                      <a:pt x="281530" y="100828"/>
                      <a:pt x="281171" y="100469"/>
                      <a:pt x="280812" y="100469"/>
                    </a:cubicBezTo>
                    <a:lnTo>
                      <a:pt x="266441" y="100469"/>
                    </a:lnTo>
                    <a:cubicBezTo>
                      <a:pt x="264285" y="100469"/>
                      <a:pt x="262489" y="99034"/>
                      <a:pt x="262129" y="96881"/>
                    </a:cubicBezTo>
                    <a:cubicBezTo>
                      <a:pt x="261052" y="90781"/>
                      <a:pt x="259614" y="85040"/>
                      <a:pt x="257459" y="79299"/>
                    </a:cubicBezTo>
                    <a:cubicBezTo>
                      <a:pt x="256740" y="77505"/>
                      <a:pt x="257459" y="75352"/>
                      <a:pt x="259255" y="73916"/>
                    </a:cubicBezTo>
                    <a:lnTo>
                      <a:pt x="271471" y="67099"/>
                    </a:lnTo>
                    <a:cubicBezTo>
                      <a:pt x="271830" y="66740"/>
                      <a:pt x="272189" y="66381"/>
                      <a:pt x="271830" y="65664"/>
                    </a:cubicBezTo>
                    <a:lnTo>
                      <a:pt x="264285" y="52387"/>
                    </a:lnTo>
                    <a:cubicBezTo>
                      <a:pt x="263926" y="52028"/>
                      <a:pt x="263207" y="51670"/>
                      <a:pt x="262848" y="52028"/>
                    </a:cubicBezTo>
                    <a:lnTo>
                      <a:pt x="250633" y="59205"/>
                    </a:lnTo>
                    <a:cubicBezTo>
                      <a:pt x="248836" y="59922"/>
                      <a:pt x="246321" y="59564"/>
                      <a:pt x="244884" y="57770"/>
                    </a:cubicBezTo>
                    <a:cubicBezTo>
                      <a:pt x="241291" y="53105"/>
                      <a:pt x="236980" y="48799"/>
                      <a:pt x="232310" y="45211"/>
                    </a:cubicBezTo>
                    <a:cubicBezTo>
                      <a:pt x="230513" y="43776"/>
                      <a:pt x="230154" y="41264"/>
                      <a:pt x="231232" y="39470"/>
                    </a:cubicBezTo>
                    <a:lnTo>
                      <a:pt x="238417" y="27270"/>
                    </a:lnTo>
                    <a:cubicBezTo>
                      <a:pt x="238417" y="26911"/>
                      <a:pt x="238417" y="26911"/>
                      <a:pt x="238417" y="26552"/>
                    </a:cubicBezTo>
                    <a:cubicBezTo>
                      <a:pt x="238417" y="26552"/>
                      <a:pt x="238058" y="26552"/>
                      <a:pt x="238058" y="26194"/>
                    </a:cubicBezTo>
                    <a:lnTo>
                      <a:pt x="224405" y="18299"/>
                    </a:lnTo>
                    <a:cubicBezTo>
                      <a:pt x="223687" y="17941"/>
                      <a:pt x="223328" y="17941"/>
                      <a:pt x="223328" y="18658"/>
                    </a:cubicBezTo>
                    <a:lnTo>
                      <a:pt x="216142" y="30858"/>
                    </a:lnTo>
                    <a:cubicBezTo>
                      <a:pt x="215064" y="32652"/>
                      <a:pt x="212549" y="33370"/>
                      <a:pt x="210753" y="32652"/>
                    </a:cubicBezTo>
                    <a:cubicBezTo>
                      <a:pt x="205005" y="30499"/>
                      <a:pt x="199256" y="28705"/>
                      <a:pt x="193148" y="27988"/>
                    </a:cubicBezTo>
                    <a:cubicBezTo>
                      <a:pt x="190993" y="27629"/>
                      <a:pt x="189556" y="25835"/>
                      <a:pt x="189556" y="23682"/>
                    </a:cubicBezTo>
                    <a:lnTo>
                      <a:pt x="189556" y="9329"/>
                    </a:lnTo>
                    <a:cubicBezTo>
                      <a:pt x="189556" y="8970"/>
                      <a:pt x="189196" y="8611"/>
                      <a:pt x="188478" y="8611"/>
                    </a:cubicBezTo>
                    <a:lnTo>
                      <a:pt x="173029" y="8611"/>
                    </a:lnTo>
                    <a:cubicBezTo>
                      <a:pt x="172670" y="8611"/>
                      <a:pt x="172310" y="8970"/>
                      <a:pt x="172310" y="9329"/>
                    </a:cubicBezTo>
                    <a:lnTo>
                      <a:pt x="172310" y="23682"/>
                    </a:lnTo>
                    <a:cubicBezTo>
                      <a:pt x="172310" y="25835"/>
                      <a:pt x="170514" y="27629"/>
                      <a:pt x="168358" y="27988"/>
                    </a:cubicBezTo>
                    <a:cubicBezTo>
                      <a:pt x="162251" y="28705"/>
                      <a:pt x="156502" y="30499"/>
                      <a:pt x="151113" y="32652"/>
                    </a:cubicBezTo>
                    <a:cubicBezTo>
                      <a:pt x="148957" y="33370"/>
                      <a:pt x="146802" y="32652"/>
                      <a:pt x="145724" y="30858"/>
                    </a:cubicBezTo>
                    <a:lnTo>
                      <a:pt x="138538" y="18658"/>
                    </a:lnTo>
                    <a:cubicBezTo>
                      <a:pt x="138179" y="17941"/>
                      <a:pt x="137820" y="17941"/>
                      <a:pt x="137461" y="18299"/>
                    </a:cubicBezTo>
                    <a:lnTo>
                      <a:pt x="123808" y="26194"/>
                    </a:lnTo>
                    <a:cubicBezTo>
                      <a:pt x="123449" y="26552"/>
                      <a:pt x="123449" y="26552"/>
                      <a:pt x="123090" y="26552"/>
                    </a:cubicBezTo>
                    <a:cubicBezTo>
                      <a:pt x="123090" y="26911"/>
                      <a:pt x="123090" y="26911"/>
                      <a:pt x="123449" y="27270"/>
                    </a:cubicBezTo>
                    <a:lnTo>
                      <a:pt x="130275" y="39470"/>
                    </a:lnTo>
                    <a:cubicBezTo>
                      <a:pt x="131353" y="41264"/>
                      <a:pt x="130994" y="43776"/>
                      <a:pt x="129197" y="45211"/>
                    </a:cubicBezTo>
                    <a:cubicBezTo>
                      <a:pt x="124527" y="48799"/>
                      <a:pt x="120575" y="53105"/>
                      <a:pt x="116623" y="57770"/>
                    </a:cubicBezTo>
                    <a:cubicBezTo>
                      <a:pt x="115545" y="59564"/>
                      <a:pt x="113030" y="59922"/>
                      <a:pt x="110874" y="59205"/>
                    </a:cubicBezTo>
                    <a:lnTo>
                      <a:pt x="98659" y="52028"/>
                    </a:lnTo>
                    <a:cubicBezTo>
                      <a:pt x="98300" y="51670"/>
                      <a:pt x="97940" y="52028"/>
                      <a:pt x="97581" y="52387"/>
                    </a:cubicBezTo>
                    <a:lnTo>
                      <a:pt x="94707" y="57411"/>
                    </a:lnTo>
                    <a:cubicBezTo>
                      <a:pt x="93270" y="59205"/>
                      <a:pt x="90755" y="59922"/>
                      <a:pt x="88599" y="58846"/>
                    </a:cubicBezTo>
                    <a:cubicBezTo>
                      <a:pt x="86803" y="57411"/>
                      <a:pt x="85725" y="54899"/>
                      <a:pt x="87162" y="52746"/>
                    </a:cubicBezTo>
                    <a:lnTo>
                      <a:pt x="90036" y="47723"/>
                    </a:lnTo>
                    <a:cubicBezTo>
                      <a:pt x="92551" y="43058"/>
                      <a:pt x="98659" y="41623"/>
                      <a:pt x="103329" y="44134"/>
                    </a:cubicBezTo>
                    <a:lnTo>
                      <a:pt x="112311" y="49517"/>
                    </a:lnTo>
                    <a:cubicBezTo>
                      <a:pt x="114826" y="46287"/>
                      <a:pt x="118060" y="43417"/>
                      <a:pt x="120934" y="40546"/>
                    </a:cubicBezTo>
                    <a:lnTo>
                      <a:pt x="115904" y="31576"/>
                    </a:lnTo>
                    <a:cubicBezTo>
                      <a:pt x="114467" y="29423"/>
                      <a:pt x="114108" y="26911"/>
                      <a:pt x="114826" y="24399"/>
                    </a:cubicBezTo>
                    <a:cubicBezTo>
                      <a:pt x="115545" y="21888"/>
                      <a:pt x="116982" y="19735"/>
                      <a:pt x="119497" y="18658"/>
                    </a:cubicBezTo>
                    <a:lnTo>
                      <a:pt x="132790" y="10764"/>
                    </a:lnTo>
                    <a:cubicBezTo>
                      <a:pt x="137461" y="7894"/>
                      <a:pt x="143568" y="9688"/>
                      <a:pt x="146083" y="13994"/>
                    </a:cubicBezTo>
                    <a:lnTo>
                      <a:pt x="151113" y="23323"/>
                    </a:lnTo>
                    <a:cubicBezTo>
                      <a:pt x="155424" y="21888"/>
                      <a:pt x="159376" y="20811"/>
                      <a:pt x="163328" y="20094"/>
                    </a:cubicBezTo>
                    <a:lnTo>
                      <a:pt x="163328" y="9329"/>
                    </a:lnTo>
                    <a:cubicBezTo>
                      <a:pt x="163328" y="4306"/>
                      <a:pt x="167640" y="0"/>
                      <a:pt x="173029" y="0"/>
                    </a:cubicBezTo>
                    <a:close/>
                  </a:path>
                </a:pathLst>
              </a:custGeom>
              <a:solidFill>
                <a:srgbClr val="FF0000"/>
              </a:solidFill>
              <a:ln>
                <a:noFill/>
              </a:ln>
              <a:effectLst/>
            </p:spPr>
            <p:txBody>
              <a:bodyPr anchor="ctr"/>
              <a:lstStyle/>
              <a:p>
                <a:endParaRPr lang="en-US" sz="2307"/>
              </a:p>
            </p:txBody>
          </p:sp>
          <p:pic>
            <p:nvPicPr>
              <p:cNvPr id="165" name="Picture 164">
                <a:extLst>
                  <a:ext uri="{FF2B5EF4-FFF2-40B4-BE49-F238E27FC236}">
                    <a16:creationId xmlns:a16="http://schemas.microsoft.com/office/drawing/2014/main" id="{3849F481-6031-ED47-9729-374D60F2F375}"/>
                  </a:ext>
                </a:extLst>
              </p:cNvPr>
              <p:cNvPicPr>
                <a:picLocks noChangeAspect="1"/>
              </p:cNvPicPr>
              <p:nvPr/>
            </p:nvPicPr>
            <p:blipFill rotWithShape="1">
              <a:blip r:embed="rId16"/>
              <a:srcRect l="30829" t="7713" r="32500" b="37583"/>
              <a:stretch/>
            </p:blipFill>
            <p:spPr>
              <a:xfrm>
                <a:off x="3413753" y="826278"/>
                <a:ext cx="120625" cy="161371"/>
              </a:xfrm>
              <a:prstGeom prst="rect">
                <a:avLst/>
              </a:prstGeom>
            </p:spPr>
          </p:pic>
          <p:pic>
            <p:nvPicPr>
              <p:cNvPr id="166" name="Picture 165">
                <a:extLst>
                  <a:ext uri="{FF2B5EF4-FFF2-40B4-BE49-F238E27FC236}">
                    <a16:creationId xmlns:a16="http://schemas.microsoft.com/office/drawing/2014/main" id="{C7045454-89EC-844D-A0A6-1E3C316F6DF2}"/>
                  </a:ext>
                </a:extLst>
              </p:cNvPr>
              <p:cNvPicPr>
                <a:picLocks noChangeAspect="1"/>
              </p:cNvPicPr>
              <p:nvPr/>
            </p:nvPicPr>
            <p:blipFill>
              <a:blip r:embed="rId17"/>
              <a:stretch>
                <a:fillRect/>
              </a:stretch>
            </p:blipFill>
            <p:spPr>
              <a:xfrm>
                <a:off x="3575321" y="811567"/>
                <a:ext cx="235239" cy="224348"/>
              </a:xfrm>
              <a:prstGeom prst="rect">
                <a:avLst/>
              </a:prstGeom>
            </p:spPr>
          </p:pic>
          <p:pic>
            <p:nvPicPr>
              <p:cNvPr id="167" name="Picture 166">
                <a:extLst>
                  <a:ext uri="{FF2B5EF4-FFF2-40B4-BE49-F238E27FC236}">
                    <a16:creationId xmlns:a16="http://schemas.microsoft.com/office/drawing/2014/main" id="{2E0E27F8-E6D4-BF42-B672-8F2CAC57A748}"/>
                  </a:ext>
                </a:extLst>
              </p:cNvPr>
              <p:cNvPicPr>
                <a:picLocks noChangeAspect="1"/>
              </p:cNvPicPr>
              <p:nvPr/>
            </p:nvPicPr>
            <p:blipFill>
              <a:blip r:embed="rId18"/>
              <a:stretch>
                <a:fillRect/>
              </a:stretch>
            </p:blipFill>
            <p:spPr>
              <a:xfrm>
                <a:off x="3833767" y="811567"/>
                <a:ext cx="193520" cy="190794"/>
              </a:xfrm>
              <a:prstGeom prst="rect">
                <a:avLst/>
              </a:prstGeom>
            </p:spPr>
          </p:pic>
          <p:pic>
            <p:nvPicPr>
              <p:cNvPr id="168" name="Picture 167">
                <a:extLst>
                  <a:ext uri="{FF2B5EF4-FFF2-40B4-BE49-F238E27FC236}">
                    <a16:creationId xmlns:a16="http://schemas.microsoft.com/office/drawing/2014/main" id="{1666B2B5-DDC5-E547-983D-745E7786B1BA}"/>
                  </a:ext>
                </a:extLst>
              </p:cNvPr>
              <p:cNvPicPr>
                <a:picLocks noChangeAspect="1"/>
              </p:cNvPicPr>
              <p:nvPr/>
            </p:nvPicPr>
            <p:blipFill>
              <a:blip r:embed="rId19"/>
              <a:stretch>
                <a:fillRect/>
              </a:stretch>
            </p:blipFill>
            <p:spPr>
              <a:xfrm>
                <a:off x="3371972" y="997526"/>
                <a:ext cx="220640" cy="224348"/>
              </a:xfrm>
              <a:prstGeom prst="rect">
                <a:avLst/>
              </a:prstGeom>
            </p:spPr>
          </p:pic>
          <p:pic>
            <p:nvPicPr>
              <p:cNvPr id="169" name="Picture 168">
                <a:extLst>
                  <a:ext uri="{FF2B5EF4-FFF2-40B4-BE49-F238E27FC236}">
                    <a16:creationId xmlns:a16="http://schemas.microsoft.com/office/drawing/2014/main" id="{0D9A2929-AE03-3B4C-BC36-BABB6A8764FD}"/>
                  </a:ext>
                </a:extLst>
              </p:cNvPr>
              <p:cNvPicPr>
                <a:picLocks noChangeAspect="1"/>
              </p:cNvPicPr>
              <p:nvPr/>
            </p:nvPicPr>
            <p:blipFill>
              <a:blip r:embed="rId20"/>
              <a:stretch>
                <a:fillRect/>
              </a:stretch>
            </p:blipFill>
            <p:spPr>
              <a:xfrm flipH="1">
                <a:off x="3632285" y="1045369"/>
                <a:ext cx="371451" cy="176505"/>
              </a:xfrm>
              <a:prstGeom prst="rect">
                <a:avLst/>
              </a:prstGeom>
            </p:spPr>
          </p:pic>
        </p:grpSp>
        <p:grpSp>
          <p:nvGrpSpPr>
            <p:cNvPr id="144" name="Group 143">
              <a:extLst>
                <a:ext uri="{FF2B5EF4-FFF2-40B4-BE49-F238E27FC236}">
                  <a16:creationId xmlns:a16="http://schemas.microsoft.com/office/drawing/2014/main" id="{BA321A5E-B70B-4E4B-8E7D-0EB1CB716787}"/>
                </a:ext>
              </a:extLst>
            </p:cNvPr>
            <p:cNvGrpSpPr/>
            <p:nvPr/>
          </p:nvGrpSpPr>
          <p:grpSpPr>
            <a:xfrm>
              <a:off x="5579054" y="5467828"/>
              <a:ext cx="1060115" cy="516365"/>
              <a:chOff x="2857727" y="737293"/>
              <a:chExt cx="1233312" cy="576064"/>
            </a:xfrm>
          </p:grpSpPr>
          <p:sp>
            <p:nvSpPr>
              <p:cNvPr id="154" name="Rectangle 153">
                <a:extLst>
                  <a:ext uri="{FF2B5EF4-FFF2-40B4-BE49-F238E27FC236}">
                    <a16:creationId xmlns:a16="http://schemas.microsoft.com/office/drawing/2014/main" id="{B2A2FF05-C823-B74A-B05D-C8FA88691832}"/>
                  </a:ext>
                </a:extLst>
              </p:cNvPr>
              <p:cNvSpPr/>
              <p:nvPr/>
            </p:nvSpPr>
            <p:spPr>
              <a:xfrm>
                <a:off x="3301156" y="802113"/>
                <a:ext cx="789883" cy="446424"/>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55" name="Rounded Rectangle 154">
                <a:extLst>
                  <a:ext uri="{FF2B5EF4-FFF2-40B4-BE49-F238E27FC236}">
                    <a16:creationId xmlns:a16="http://schemas.microsoft.com/office/drawing/2014/main" id="{63115EBD-5C67-3345-A933-EBE250C473E2}"/>
                  </a:ext>
                </a:extLst>
              </p:cNvPr>
              <p:cNvSpPr/>
              <p:nvPr/>
            </p:nvSpPr>
            <p:spPr>
              <a:xfrm>
                <a:off x="2863601" y="737293"/>
                <a:ext cx="1220927" cy="576064"/>
              </a:xfrm>
              <a:prstGeom prst="round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56" name="Freeform 1015">
                <a:extLst>
                  <a:ext uri="{FF2B5EF4-FFF2-40B4-BE49-F238E27FC236}">
                    <a16:creationId xmlns:a16="http://schemas.microsoft.com/office/drawing/2014/main" id="{1500AC7F-67D5-2348-95BF-5C288C09FBB6}"/>
                  </a:ext>
                </a:extLst>
              </p:cNvPr>
              <p:cNvSpPr>
                <a:spLocks noChangeAspect="1" noChangeArrowheads="1"/>
              </p:cNvSpPr>
              <p:nvPr/>
            </p:nvSpPr>
            <p:spPr bwMode="auto">
              <a:xfrm>
                <a:off x="2857727" y="811567"/>
                <a:ext cx="425066" cy="385162"/>
              </a:xfrm>
              <a:custGeom>
                <a:avLst/>
                <a:gdLst>
                  <a:gd name="T0" fmla="*/ 3727477 w 290153"/>
                  <a:gd name="T1" fmla="*/ 5735232 h 288566"/>
                  <a:gd name="T2" fmla="*/ 944831 w 290153"/>
                  <a:gd name="T3" fmla="*/ 5016718 h 288566"/>
                  <a:gd name="T4" fmla="*/ 853749 w 290153"/>
                  <a:gd name="T5" fmla="*/ 5649022 h 288566"/>
                  <a:gd name="T6" fmla="*/ 2458850 w 290153"/>
                  <a:gd name="T7" fmla="*/ 4420973 h 288566"/>
                  <a:gd name="T8" fmla="*/ 1672601 w 290153"/>
                  <a:gd name="T9" fmla="*/ 4085247 h 288566"/>
                  <a:gd name="T10" fmla="*/ 1672601 w 290153"/>
                  <a:gd name="T11" fmla="*/ 4085247 h 288566"/>
                  <a:gd name="T12" fmla="*/ 2315881 w 290153"/>
                  <a:gd name="T13" fmla="*/ 4299534 h 288566"/>
                  <a:gd name="T14" fmla="*/ 2315881 w 290153"/>
                  <a:gd name="T15" fmla="*/ 3835269 h 288566"/>
                  <a:gd name="T16" fmla="*/ 2894849 w 290153"/>
                  <a:gd name="T17" fmla="*/ 1963821 h 288566"/>
                  <a:gd name="T18" fmla="*/ 1415279 w 290153"/>
                  <a:gd name="T19" fmla="*/ 2042378 h 288566"/>
                  <a:gd name="T20" fmla="*/ 2315881 w 290153"/>
                  <a:gd name="T21" fmla="*/ 1463808 h 288566"/>
                  <a:gd name="T22" fmla="*/ 3309455 w 290153"/>
                  <a:gd name="T23" fmla="*/ 3149521 h 288566"/>
                  <a:gd name="T24" fmla="*/ 3573938 w 290153"/>
                  <a:gd name="T25" fmla="*/ 978081 h 288566"/>
                  <a:gd name="T26" fmla="*/ 2944912 w 290153"/>
                  <a:gd name="T27" fmla="*/ 3606674 h 288566"/>
                  <a:gd name="T28" fmla="*/ 4631807 w 290153"/>
                  <a:gd name="T29" fmla="*/ 5020975 h 288566"/>
                  <a:gd name="T30" fmla="*/ 4460268 w 290153"/>
                  <a:gd name="T31" fmla="*/ 5020975 h 288566"/>
                  <a:gd name="T32" fmla="*/ 2873435 w 290153"/>
                  <a:gd name="T33" fmla="*/ 4963828 h 288566"/>
                  <a:gd name="T34" fmla="*/ 2401687 w 290153"/>
                  <a:gd name="T35" fmla="*/ 5649579 h 288566"/>
                  <a:gd name="T36" fmla="*/ 1829879 w 290153"/>
                  <a:gd name="T37" fmla="*/ 4949548 h 288566"/>
                  <a:gd name="T38" fmla="*/ 1258012 w 290153"/>
                  <a:gd name="T39" fmla="*/ 4285270 h 288566"/>
                  <a:gd name="T40" fmla="*/ 85735 w 290153"/>
                  <a:gd name="T41" fmla="*/ 5735275 h 288566"/>
                  <a:gd name="T42" fmla="*/ 1308031 w 290153"/>
                  <a:gd name="T43" fmla="*/ 4099553 h 288566"/>
                  <a:gd name="T44" fmla="*/ 2315881 w 290153"/>
                  <a:gd name="T45" fmla="*/ 1285263 h 288566"/>
                  <a:gd name="T46" fmla="*/ 3754227 w 290153"/>
                  <a:gd name="T47" fmla="*/ 0 h 288566"/>
                  <a:gd name="T48" fmla="*/ 4298117 w 290153"/>
                  <a:gd name="T49" fmla="*/ 278102 h 288566"/>
                  <a:gd name="T50" fmla="*/ 4899251 w 290153"/>
                  <a:gd name="T51" fmla="*/ 627549 h 288566"/>
                  <a:gd name="T52" fmla="*/ 5414510 w 290153"/>
                  <a:gd name="T53" fmla="*/ 948511 h 288566"/>
                  <a:gd name="T54" fmla="*/ 5385903 w 290153"/>
                  <a:gd name="T55" fmla="*/ 1825671 h 288566"/>
                  <a:gd name="T56" fmla="*/ 5593426 w 290153"/>
                  <a:gd name="T57" fmla="*/ 2517452 h 288566"/>
                  <a:gd name="T58" fmla="*/ 5593426 w 290153"/>
                  <a:gd name="T59" fmla="*/ 2981011 h 288566"/>
                  <a:gd name="T60" fmla="*/ 5149735 w 290153"/>
                  <a:gd name="T61" fmla="*/ 3465932 h 288566"/>
                  <a:gd name="T62" fmla="*/ 4920725 w 290153"/>
                  <a:gd name="T63" fmla="*/ 3858186 h 288566"/>
                  <a:gd name="T64" fmla="*/ 4298117 w 290153"/>
                  <a:gd name="T65" fmla="*/ 4057854 h 288566"/>
                  <a:gd name="T66" fmla="*/ 3847274 w 290153"/>
                  <a:gd name="T67" fmla="*/ 3786855 h 288566"/>
                  <a:gd name="T68" fmla="*/ 4469877 w 290153"/>
                  <a:gd name="T69" fmla="*/ 3979394 h 288566"/>
                  <a:gd name="T70" fmla="*/ 4627309 w 290153"/>
                  <a:gd name="T71" fmla="*/ 3444543 h 288566"/>
                  <a:gd name="T72" fmla="*/ 5264230 w 290153"/>
                  <a:gd name="T73" fmla="*/ 3301920 h 288566"/>
                  <a:gd name="T74" fmla="*/ 5128264 w 290153"/>
                  <a:gd name="T75" fmla="*/ 2767025 h 288566"/>
                  <a:gd name="T76" fmla="*/ 5607720 w 290153"/>
                  <a:gd name="T77" fmla="*/ 2332016 h 288566"/>
                  <a:gd name="T78" fmla="*/ 5221281 w 290153"/>
                  <a:gd name="T79" fmla="*/ 1925533 h 288566"/>
                  <a:gd name="T80" fmla="*/ 5414510 w 290153"/>
                  <a:gd name="T81" fmla="*/ 1305087 h 288566"/>
                  <a:gd name="T82" fmla="*/ 4877782 w 290153"/>
                  <a:gd name="T83" fmla="*/ 1148178 h 288566"/>
                  <a:gd name="T84" fmla="*/ 4748972 w 290153"/>
                  <a:gd name="T85" fmla="*/ 527713 h 288566"/>
                  <a:gd name="T86" fmla="*/ 4305281 w 290153"/>
                  <a:gd name="T87" fmla="*/ 613307 h 288566"/>
                  <a:gd name="T88" fmla="*/ 3775726 w 290153"/>
                  <a:gd name="T89" fmla="*/ 185457 h 288566"/>
                  <a:gd name="T90" fmla="*/ 3432194 w 290153"/>
                  <a:gd name="T91" fmla="*/ 470693 h 288566"/>
                  <a:gd name="T92" fmla="*/ 2759512 w 290153"/>
                  <a:gd name="T93" fmla="*/ 370791 h 288566"/>
                  <a:gd name="T94" fmla="*/ 2458954 w 290153"/>
                  <a:gd name="T95" fmla="*/ 541993 h 288566"/>
                  <a:gd name="T96" fmla="*/ 2208472 w 290153"/>
                  <a:gd name="T97" fmla="*/ 1176724 h 288566"/>
                  <a:gd name="T98" fmla="*/ 1764803 w 290153"/>
                  <a:gd name="T99" fmla="*/ 1169555 h 288566"/>
                  <a:gd name="T100" fmla="*/ 2237078 w 290153"/>
                  <a:gd name="T101" fmla="*/ 984179 h 288566"/>
                  <a:gd name="T102" fmla="*/ 2380218 w 290153"/>
                  <a:gd name="T103" fmla="*/ 370791 h 288566"/>
                  <a:gd name="T104" fmla="*/ 3253304 w 290153"/>
                  <a:gd name="T105" fmla="*/ 399363 h 288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0153" h="288566">
                    <a:moveTo>
                      <a:pt x="187134" y="252412"/>
                    </a:moveTo>
                    <a:cubicBezTo>
                      <a:pt x="189801" y="252412"/>
                      <a:pt x="191706" y="254220"/>
                      <a:pt x="191706" y="256389"/>
                    </a:cubicBezTo>
                    <a:lnTo>
                      <a:pt x="191706" y="284226"/>
                    </a:lnTo>
                    <a:cubicBezTo>
                      <a:pt x="191706" y="286756"/>
                      <a:pt x="189801" y="288564"/>
                      <a:pt x="187134" y="288564"/>
                    </a:cubicBezTo>
                    <a:cubicBezTo>
                      <a:pt x="184467" y="288564"/>
                      <a:pt x="182562" y="286756"/>
                      <a:pt x="182562" y="284226"/>
                    </a:cubicBezTo>
                    <a:lnTo>
                      <a:pt x="182562" y="256389"/>
                    </a:lnTo>
                    <a:cubicBezTo>
                      <a:pt x="182562" y="254220"/>
                      <a:pt x="184467" y="252412"/>
                      <a:pt x="187134" y="252412"/>
                    </a:cubicBezTo>
                    <a:close/>
                    <a:moveTo>
                      <a:pt x="47434" y="252412"/>
                    </a:moveTo>
                    <a:cubicBezTo>
                      <a:pt x="49720" y="252412"/>
                      <a:pt x="52006" y="254220"/>
                      <a:pt x="52006" y="256389"/>
                    </a:cubicBezTo>
                    <a:lnTo>
                      <a:pt x="52006" y="284226"/>
                    </a:lnTo>
                    <a:cubicBezTo>
                      <a:pt x="52006" y="286756"/>
                      <a:pt x="49720" y="288564"/>
                      <a:pt x="47434" y="288564"/>
                    </a:cubicBezTo>
                    <a:cubicBezTo>
                      <a:pt x="45148" y="288564"/>
                      <a:pt x="42862" y="286756"/>
                      <a:pt x="42862" y="284226"/>
                    </a:cubicBezTo>
                    <a:lnTo>
                      <a:pt x="42862" y="256389"/>
                    </a:lnTo>
                    <a:cubicBezTo>
                      <a:pt x="42862" y="254220"/>
                      <a:pt x="45148" y="252412"/>
                      <a:pt x="47434" y="252412"/>
                    </a:cubicBezTo>
                    <a:close/>
                    <a:moveTo>
                      <a:pt x="148564" y="205546"/>
                    </a:moveTo>
                    <a:lnTo>
                      <a:pt x="123444" y="222438"/>
                    </a:lnTo>
                    <a:lnTo>
                      <a:pt x="142463" y="238970"/>
                    </a:lnTo>
                    <a:lnTo>
                      <a:pt x="160047" y="213453"/>
                    </a:lnTo>
                    <a:cubicBezTo>
                      <a:pt x="155741" y="211656"/>
                      <a:pt x="151794" y="209140"/>
                      <a:pt x="148564" y="205546"/>
                    </a:cubicBezTo>
                    <a:close/>
                    <a:moveTo>
                      <a:pt x="83971" y="205546"/>
                    </a:moveTo>
                    <a:cubicBezTo>
                      <a:pt x="80741" y="209140"/>
                      <a:pt x="76794" y="211656"/>
                      <a:pt x="72129" y="213453"/>
                    </a:cubicBezTo>
                    <a:lnTo>
                      <a:pt x="89712" y="238970"/>
                    </a:lnTo>
                    <a:lnTo>
                      <a:pt x="109090" y="222438"/>
                    </a:lnTo>
                    <a:lnTo>
                      <a:pt x="83971" y="205546"/>
                    </a:lnTo>
                    <a:close/>
                    <a:moveTo>
                      <a:pt x="92224" y="186499"/>
                    </a:moveTo>
                    <a:lnTo>
                      <a:pt x="90430" y="193327"/>
                    </a:lnTo>
                    <a:cubicBezTo>
                      <a:pt x="90071" y="194765"/>
                      <a:pt x="89712" y="196562"/>
                      <a:pt x="88995" y="197999"/>
                    </a:cubicBezTo>
                    <a:lnTo>
                      <a:pt x="116267" y="216328"/>
                    </a:lnTo>
                    <a:lnTo>
                      <a:pt x="143540" y="197999"/>
                    </a:lnTo>
                    <a:cubicBezTo>
                      <a:pt x="143181" y="196562"/>
                      <a:pt x="142463" y="194765"/>
                      <a:pt x="142105" y="193327"/>
                    </a:cubicBezTo>
                    <a:lnTo>
                      <a:pt x="140310" y="186499"/>
                    </a:lnTo>
                    <a:cubicBezTo>
                      <a:pt x="133133" y="190811"/>
                      <a:pt x="124880" y="192968"/>
                      <a:pt x="116267" y="192968"/>
                    </a:cubicBezTo>
                    <a:cubicBezTo>
                      <a:pt x="107655" y="192968"/>
                      <a:pt x="99760" y="190811"/>
                      <a:pt x="92224" y="186499"/>
                    </a:cubicBezTo>
                    <a:close/>
                    <a:moveTo>
                      <a:pt x="116267" y="73650"/>
                    </a:moveTo>
                    <a:cubicBezTo>
                      <a:pt x="97607" y="73650"/>
                      <a:pt x="82894" y="81557"/>
                      <a:pt x="75000" y="95214"/>
                    </a:cubicBezTo>
                    <a:cubicBezTo>
                      <a:pt x="83253" y="99526"/>
                      <a:pt x="108014" y="109949"/>
                      <a:pt x="145334" y="98808"/>
                    </a:cubicBezTo>
                    <a:cubicBezTo>
                      <a:pt x="147846" y="97729"/>
                      <a:pt x="150358" y="99167"/>
                      <a:pt x="150717" y="101323"/>
                    </a:cubicBezTo>
                    <a:cubicBezTo>
                      <a:pt x="151794" y="103839"/>
                      <a:pt x="150358" y="106355"/>
                      <a:pt x="148205" y="106714"/>
                    </a:cubicBezTo>
                    <a:cubicBezTo>
                      <a:pt x="134569" y="111027"/>
                      <a:pt x="122368" y="112464"/>
                      <a:pt x="111961" y="112464"/>
                    </a:cubicBezTo>
                    <a:cubicBezTo>
                      <a:pt x="91866" y="112464"/>
                      <a:pt x="77870" y="106714"/>
                      <a:pt x="71052" y="102761"/>
                    </a:cubicBezTo>
                    <a:cubicBezTo>
                      <a:pt x="68899" y="109230"/>
                      <a:pt x="67464" y="116058"/>
                      <a:pt x="67464" y="123605"/>
                    </a:cubicBezTo>
                    <a:cubicBezTo>
                      <a:pt x="67464" y="157029"/>
                      <a:pt x="89712" y="183983"/>
                      <a:pt x="116267" y="183983"/>
                    </a:cubicBezTo>
                    <a:cubicBezTo>
                      <a:pt x="143181" y="183983"/>
                      <a:pt x="165071" y="157029"/>
                      <a:pt x="165071" y="123605"/>
                    </a:cubicBezTo>
                    <a:cubicBezTo>
                      <a:pt x="165071" y="93417"/>
                      <a:pt x="145693" y="73650"/>
                      <a:pt x="116267" y="73650"/>
                    </a:cubicBezTo>
                    <a:close/>
                    <a:moveTo>
                      <a:pt x="179425" y="57837"/>
                    </a:moveTo>
                    <a:cubicBezTo>
                      <a:pt x="166148" y="57837"/>
                      <a:pt x="153947" y="63228"/>
                      <a:pt x="144975" y="71494"/>
                    </a:cubicBezTo>
                    <a:cubicBezTo>
                      <a:pt x="162918" y="80838"/>
                      <a:pt x="173683" y="99526"/>
                      <a:pt x="173683" y="123605"/>
                    </a:cubicBezTo>
                    <a:cubicBezTo>
                      <a:pt x="173683" y="136543"/>
                      <a:pt x="170813" y="148044"/>
                      <a:pt x="166148" y="158466"/>
                    </a:cubicBezTo>
                    <a:cubicBezTo>
                      <a:pt x="170095" y="159544"/>
                      <a:pt x="174760" y="159904"/>
                      <a:pt x="179425" y="159904"/>
                    </a:cubicBezTo>
                    <a:cubicBezTo>
                      <a:pt x="207416" y="159904"/>
                      <a:pt x="230382" y="137262"/>
                      <a:pt x="230382" y="108870"/>
                    </a:cubicBezTo>
                    <a:cubicBezTo>
                      <a:pt x="230382" y="80838"/>
                      <a:pt x="207416" y="57837"/>
                      <a:pt x="179425" y="57837"/>
                    </a:cubicBezTo>
                    <a:close/>
                    <a:moveTo>
                      <a:pt x="179425" y="49212"/>
                    </a:moveTo>
                    <a:cubicBezTo>
                      <a:pt x="212081" y="49212"/>
                      <a:pt x="239353" y="76166"/>
                      <a:pt x="239353" y="108870"/>
                    </a:cubicBezTo>
                    <a:cubicBezTo>
                      <a:pt x="239353" y="142294"/>
                      <a:pt x="212081" y="168889"/>
                      <a:pt x="179425" y="168889"/>
                    </a:cubicBezTo>
                    <a:cubicBezTo>
                      <a:pt x="173325" y="168889"/>
                      <a:pt x="167224" y="167810"/>
                      <a:pt x="161483" y="166013"/>
                    </a:cubicBezTo>
                    <a:cubicBezTo>
                      <a:pt x="157894" y="172123"/>
                      <a:pt x="153229" y="177155"/>
                      <a:pt x="147846" y="181467"/>
                    </a:cubicBezTo>
                    <a:lnTo>
                      <a:pt x="150358" y="191171"/>
                    </a:lnTo>
                    <a:cubicBezTo>
                      <a:pt x="152511" y="198718"/>
                      <a:pt x="158971" y="205187"/>
                      <a:pt x="166865" y="206265"/>
                    </a:cubicBezTo>
                    <a:lnTo>
                      <a:pt x="197727" y="211656"/>
                    </a:lnTo>
                    <a:cubicBezTo>
                      <a:pt x="217822" y="215250"/>
                      <a:pt x="232535" y="232501"/>
                      <a:pt x="232535" y="252627"/>
                    </a:cubicBezTo>
                    <a:lnTo>
                      <a:pt x="232535" y="284253"/>
                    </a:lnTo>
                    <a:cubicBezTo>
                      <a:pt x="232535" y="286769"/>
                      <a:pt x="230382" y="288566"/>
                      <a:pt x="227870" y="288566"/>
                    </a:cubicBezTo>
                    <a:cubicBezTo>
                      <a:pt x="225717" y="288566"/>
                      <a:pt x="223923" y="286769"/>
                      <a:pt x="223923" y="284253"/>
                    </a:cubicBezTo>
                    <a:lnTo>
                      <a:pt x="223923" y="252627"/>
                    </a:lnTo>
                    <a:cubicBezTo>
                      <a:pt x="223923" y="236813"/>
                      <a:pt x="212081" y="223156"/>
                      <a:pt x="196291" y="220281"/>
                    </a:cubicBezTo>
                    <a:lnTo>
                      <a:pt x="169377" y="215609"/>
                    </a:lnTo>
                    <a:lnTo>
                      <a:pt x="147128" y="248314"/>
                    </a:lnTo>
                    <a:cubicBezTo>
                      <a:pt x="146411" y="249032"/>
                      <a:pt x="145334" y="249751"/>
                      <a:pt x="144258" y="249751"/>
                    </a:cubicBezTo>
                    <a:cubicBezTo>
                      <a:pt x="143899" y="250111"/>
                      <a:pt x="143540" y="250111"/>
                      <a:pt x="143540" y="250111"/>
                    </a:cubicBezTo>
                    <a:cubicBezTo>
                      <a:pt x="142463" y="250111"/>
                      <a:pt x="141387" y="249751"/>
                      <a:pt x="140669" y="249032"/>
                    </a:cubicBezTo>
                    <a:lnTo>
                      <a:pt x="120574" y="231422"/>
                    </a:lnTo>
                    <a:lnTo>
                      <a:pt x="120574" y="284253"/>
                    </a:lnTo>
                    <a:cubicBezTo>
                      <a:pt x="120574" y="286769"/>
                      <a:pt x="118779" y="288566"/>
                      <a:pt x="116267" y="288566"/>
                    </a:cubicBezTo>
                    <a:cubicBezTo>
                      <a:pt x="113755" y="288566"/>
                      <a:pt x="111961" y="286769"/>
                      <a:pt x="111961" y="284253"/>
                    </a:cubicBezTo>
                    <a:lnTo>
                      <a:pt x="111961" y="231422"/>
                    </a:lnTo>
                    <a:lnTo>
                      <a:pt x="91866" y="249032"/>
                    </a:lnTo>
                    <a:cubicBezTo>
                      <a:pt x="91148" y="249751"/>
                      <a:pt x="90071" y="250111"/>
                      <a:pt x="88995" y="250111"/>
                    </a:cubicBezTo>
                    <a:cubicBezTo>
                      <a:pt x="88636" y="250111"/>
                      <a:pt x="88636" y="250111"/>
                      <a:pt x="88277" y="249751"/>
                    </a:cubicBezTo>
                    <a:cubicBezTo>
                      <a:pt x="87200" y="249751"/>
                      <a:pt x="86124" y="249032"/>
                      <a:pt x="85406" y="248314"/>
                    </a:cubicBezTo>
                    <a:lnTo>
                      <a:pt x="63158" y="215609"/>
                    </a:lnTo>
                    <a:lnTo>
                      <a:pt x="36244" y="220281"/>
                    </a:lnTo>
                    <a:cubicBezTo>
                      <a:pt x="20454" y="223156"/>
                      <a:pt x="8612" y="236813"/>
                      <a:pt x="8612" y="252627"/>
                    </a:cubicBezTo>
                    <a:lnTo>
                      <a:pt x="8612" y="284253"/>
                    </a:lnTo>
                    <a:cubicBezTo>
                      <a:pt x="8612" y="286769"/>
                      <a:pt x="6818" y="288566"/>
                      <a:pt x="4306" y="288566"/>
                    </a:cubicBezTo>
                    <a:cubicBezTo>
                      <a:pt x="2153" y="288566"/>
                      <a:pt x="0" y="286769"/>
                      <a:pt x="0" y="284253"/>
                    </a:cubicBezTo>
                    <a:lnTo>
                      <a:pt x="0" y="252627"/>
                    </a:lnTo>
                    <a:cubicBezTo>
                      <a:pt x="0" y="232501"/>
                      <a:pt x="14713" y="215250"/>
                      <a:pt x="34808" y="211656"/>
                    </a:cubicBezTo>
                    <a:lnTo>
                      <a:pt x="65669" y="206265"/>
                    </a:lnTo>
                    <a:cubicBezTo>
                      <a:pt x="73564" y="205187"/>
                      <a:pt x="80023" y="198718"/>
                      <a:pt x="82177" y="191171"/>
                    </a:cubicBezTo>
                    <a:lnTo>
                      <a:pt x="84330" y="181467"/>
                    </a:lnTo>
                    <a:cubicBezTo>
                      <a:pt x="68899" y="168889"/>
                      <a:pt x="58851" y="147685"/>
                      <a:pt x="58851" y="123605"/>
                    </a:cubicBezTo>
                    <a:cubicBezTo>
                      <a:pt x="58851" y="88385"/>
                      <a:pt x="81818" y="64666"/>
                      <a:pt x="116267" y="64666"/>
                    </a:cubicBezTo>
                    <a:cubicBezTo>
                      <a:pt x="123444" y="64666"/>
                      <a:pt x="129904" y="66103"/>
                      <a:pt x="136004" y="67900"/>
                    </a:cubicBezTo>
                    <a:cubicBezTo>
                      <a:pt x="147128" y="56400"/>
                      <a:pt x="162559" y="49212"/>
                      <a:pt x="179425" y="49212"/>
                    </a:cubicBezTo>
                    <a:close/>
                    <a:moveTo>
                      <a:pt x="173029" y="0"/>
                    </a:moveTo>
                    <a:lnTo>
                      <a:pt x="188478" y="0"/>
                    </a:lnTo>
                    <a:cubicBezTo>
                      <a:pt x="194226" y="0"/>
                      <a:pt x="198178" y="4306"/>
                      <a:pt x="198178" y="9329"/>
                    </a:cubicBezTo>
                    <a:lnTo>
                      <a:pt x="198178" y="20094"/>
                    </a:lnTo>
                    <a:cubicBezTo>
                      <a:pt x="202130" y="20811"/>
                      <a:pt x="206442" y="21888"/>
                      <a:pt x="210394" y="23323"/>
                    </a:cubicBezTo>
                    <a:lnTo>
                      <a:pt x="215783" y="13994"/>
                    </a:lnTo>
                    <a:cubicBezTo>
                      <a:pt x="218298" y="9688"/>
                      <a:pt x="224046" y="7894"/>
                      <a:pt x="228717" y="10764"/>
                    </a:cubicBezTo>
                    <a:lnTo>
                      <a:pt x="242369" y="18658"/>
                    </a:lnTo>
                    <a:cubicBezTo>
                      <a:pt x="244525" y="19735"/>
                      <a:pt x="246321" y="21888"/>
                      <a:pt x="247040" y="24399"/>
                    </a:cubicBezTo>
                    <a:cubicBezTo>
                      <a:pt x="247399" y="26911"/>
                      <a:pt x="247399" y="29423"/>
                      <a:pt x="245962" y="31576"/>
                    </a:cubicBezTo>
                    <a:lnTo>
                      <a:pt x="240932" y="40546"/>
                    </a:lnTo>
                    <a:cubicBezTo>
                      <a:pt x="243806" y="43417"/>
                      <a:pt x="246681" y="46287"/>
                      <a:pt x="249195" y="49517"/>
                    </a:cubicBezTo>
                    <a:lnTo>
                      <a:pt x="258537" y="44134"/>
                    </a:lnTo>
                    <a:cubicBezTo>
                      <a:pt x="263207" y="41623"/>
                      <a:pt x="268956" y="43058"/>
                      <a:pt x="271830" y="47723"/>
                    </a:cubicBezTo>
                    <a:lnTo>
                      <a:pt x="279734" y="61358"/>
                    </a:lnTo>
                    <a:cubicBezTo>
                      <a:pt x="282249" y="66022"/>
                      <a:pt x="280812" y="71763"/>
                      <a:pt x="276141" y="74634"/>
                    </a:cubicBezTo>
                    <a:lnTo>
                      <a:pt x="266800" y="80016"/>
                    </a:lnTo>
                    <a:cubicBezTo>
                      <a:pt x="268237" y="83604"/>
                      <a:pt x="269315" y="87551"/>
                      <a:pt x="270393" y="91857"/>
                    </a:cubicBezTo>
                    <a:lnTo>
                      <a:pt x="280812" y="91857"/>
                    </a:lnTo>
                    <a:cubicBezTo>
                      <a:pt x="285842" y="91857"/>
                      <a:pt x="290153" y="96163"/>
                      <a:pt x="290153" y="101187"/>
                    </a:cubicBezTo>
                    <a:lnTo>
                      <a:pt x="290153" y="117333"/>
                    </a:lnTo>
                    <a:cubicBezTo>
                      <a:pt x="290153" y="122357"/>
                      <a:pt x="285842" y="126663"/>
                      <a:pt x="280812" y="126663"/>
                    </a:cubicBezTo>
                    <a:lnTo>
                      <a:pt x="270393" y="126663"/>
                    </a:lnTo>
                    <a:cubicBezTo>
                      <a:pt x="269315" y="130969"/>
                      <a:pt x="268237" y="134916"/>
                      <a:pt x="266800" y="138863"/>
                    </a:cubicBezTo>
                    <a:lnTo>
                      <a:pt x="276141" y="143886"/>
                    </a:lnTo>
                    <a:cubicBezTo>
                      <a:pt x="278297" y="145321"/>
                      <a:pt x="279734" y="147474"/>
                      <a:pt x="280812" y="149986"/>
                    </a:cubicBezTo>
                    <a:cubicBezTo>
                      <a:pt x="281171" y="152498"/>
                      <a:pt x="280812" y="155009"/>
                      <a:pt x="279734" y="157162"/>
                    </a:cubicBezTo>
                    <a:lnTo>
                      <a:pt x="271830" y="170797"/>
                    </a:lnTo>
                    <a:cubicBezTo>
                      <a:pt x="270393" y="172950"/>
                      <a:pt x="268237" y="174386"/>
                      <a:pt x="265722" y="175103"/>
                    </a:cubicBezTo>
                    <a:cubicBezTo>
                      <a:pt x="263207" y="175821"/>
                      <a:pt x="260692" y="175462"/>
                      <a:pt x="258537" y="174386"/>
                    </a:cubicBezTo>
                    <a:lnTo>
                      <a:pt x="249195" y="169003"/>
                    </a:lnTo>
                    <a:cubicBezTo>
                      <a:pt x="246681" y="172233"/>
                      <a:pt x="243806" y="175103"/>
                      <a:pt x="240932" y="177974"/>
                    </a:cubicBezTo>
                    <a:lnTo>
                      <a:pt x="245962" y="186944"/>
                    </a:lnTo>
                    <a:cubicBezTo>
                      <a:pt x="247399" y="189097"/>
                      <a:pt x="247399" y="191609"/>
                      <a:pt x="247040" y="194121"/>
                    </a:cubicBezTo>
                    <a:cubicBezTo>
                      <a:pt x="246321" y="196632"/>
                      <a:pt x="244525" y="198785"/>
                      <a:pt x="242369" y="199862"/>
                    </a:cubicBezTo>
                    <a:lnTo>
                      <a:pt x="228717" y="207756"/>
                    </a:lnTo>
                    <a:cubicBezTo>
                      <a:pt x="227280" y="208832"/>
                      <a:pt x="225483" y="209191"/>
                      <a:pt x="223687" y="209191"/>
                    </a:cubicBezTo>
                    <a:cubicBezTo>
                      <a:pt x="220813" y="209191"/>
                      <a:pt x="217220" y="207397"/>
                      <a:pt x="215783" y="204167"/>
                    </a:cubicBezTo>
                    <a:lnTo>
                      <a:pt x="210394" y="195197"/>
                    </a:lnTo>
                    <a:cubicBezTo>
                      <a:pt x="205364" y="196991"/>
                      <a:pt x="199975" y="198426"/>
                      <a:pt x="194586" y="199144"/>
                    </a:cubicBezTo>
                    <a:cubicBezTo>
                      <a:pt x="192071" y="199503"/>
                      <a:pt x="190274" y="198068"/>
                      <a:pt x="189556" y="195556"/>
                    </a:cubicBezTo>
                    <a:cubicBezTo>
                      <a:pt x="189196" y="193044"/>
                      <a:pt x="190993" y="190891"/>
                      <a:pt x="193148" y="190532"/>
                    </a:cubicBezTo>
                    <a:cubicBezTo>
                      <a:pt x="199256" y="189815"/>
                      <a:pt x="205005" y="188021"/>
                      <a:pt x="210753" y="185868"/>
                    </a:cubicBezTo>
                    <a:cubicBezTo>
                      <a:pt x="212549" y="185150"/>
                      <a:pt x="215064" y="185868"/>
                      <a:pt x="216142" y="187662"/>
                    </a:cubicBezTo>
                    <a:lnTo>
                      <a:pt x="223328" y="199862"/>
                    </a:lnTo>
                    <a:cubicBezTo>
                      <a:pt x="223328" y="200579"/>
                      <a:pt x="223687" y="200579"/>
                      <a:pt x="224405" y="200220"/>
                    </a:cubicBezTo>
                    <a:lnTo>
                      <a:pt x="238058" y="192326"/>
                    </a:lnTo>
                    <a:cubicBezTo>
                      <a:pt x="238417" y="192326"/>
                      <a:pt x="238417" y="191609"/>
                      <a:pt x="238417" y="191250"/>
                    </a:cubicBezTo>
                    <a:lnTo>
                      <a:pt x="231232" y="179050"/>
                    </a:lnTo>
                    <a:cubicBezTo>
                      <a:pt x="230154" y="176897"/>
                      <a:pt x="230513" y="174744"/>
                      <a:pt x="232310" y="173309"/>
                    </a:cubicBezTo>
                    <a:cubicBezTo>
                      <a:pt x="236980" y="169721"/>
                      <a:pt x="241291" y="165415"/>
                      <a:pt x="244884" y="160750"/>
                    </a:cubicBezTo>
                    <a:cubicBezTo>
                      <a:pt x="246321" y="158956"/>
                      <a:pt x="248836" y="158598"/>
                      <a:pt x="250633" y="159674"/>
                    </a:cubicBezTo>
                    <a:lnTo>
                      <a:pt x="262848" y="166492"/>
                    </a:lnTo>
                    <a:cubicBezTo>
                      <a:pt x="263207" y="166850"/>
                      <a:pt x="263926" y="166492"/>
                      <a:pt x="264285" y="166133"/>
                    </a:cubicBezTo>
                    <a:lnTo>
                      <a:pt x="271830" y="152856"/>
                    </a:lnTo>
                    <a:cubicBezTo>
                      <a:pt x="272189" y="152498"/>
                      <a:pt x="271830" y="151780"/>
                      <a:pt x="271830" y="151421"/>
                    </a:cubicBezTo>
                    <a:lnTo>
                      <a:pt x="259255" y="144245"/>
                    </a:lnTo>
                    <a:cubicBezTo>
                      <a:pt x="257459" y="143168"/>
                      <a:pt x="256740" y="141015"/>
                      <a:pt x="257459" y="139221"/>
                    </a:cubicBezTo>
                    <a:cubicBezTo>
                      <a:pt x="259614" y="133480"/>
                      <a:pt x="261052" y="127380"/>
                      <a:pt x="262129" y="121639"/>
                    </a:cubicBezTo>
                    <a:cubicBezTo>
                      <a:pt x="262489" y="119486"/>
                      <a:pt x="264285" y="118051"/>
                      <a:pt x="266441" y="118051"/>
                    </a:cubicBezTo>
                    <a:lnTo>
                      <a:pt x="280812" y="118051"/>
                    </a:lnTo>
                    <a:cubicBezTo>
                      <a:pt x="281171" y="118051"/>
                      <a:pt x="281530" y="117692"/>
                      <a:pt x="281530" y="117333"/>
                    </a:cubicBezTo>
                    <a:lnTo>
                      <a:pt x="281530" y="101187"/>
                    </a:lnTo>
                    <a:cubicBezTo>
                      <a:pt x="281530" y="100828"/>
                      <a:pt x="281171" y="100469"/>
                      <a:pt x="280812" y="100469"/>
                    </a:cubicBezTo>
                    <a:lnTo>
                      <a:pt x="266441" y="100469"/>
                    </a:lnTo>
                    <a:cubicBezTo>
                      <a:pt x="264285" y="100469"/>
                      <a:pt x="262489" y="99034"/>
                      <a:pt x="262129" y="96881"/>
                    </a:cubicBezTo>
                    <a:cubicBezTo>
                      <a:pt x="261052" y="90781"/>
                      <a:pt x="259614" y="85040"/>
                      <a:pt x="257459" y="79299"/>
                    </a:cubicBezTo>
                    <a:cubicBezTo>
                      <a:pt x="256740" y="77505"/>
                      <a:pt x="257459" y="75352"/>
                      <a:pt x="259255" y="73916"/>
                    </a:cubicBezTo>
                    <a:lnTo>
                      <a:pt x="271471" y="67099"/>
                    </a:lnTo>
                    <a:cubicBezTo>
                      <a:pt x="271830" y="66740"/>
                      <a:pt x="272189" y="66381"/>
                      <a:pt x="271830" y="65664"/>
                    </a:cubicBezTo>
                    <a:lnTo>
                      <a:pt x="264285" y="52387"/>
                    </a:lnTo>
                    <a:cubicBezTo>
                      <a:pt x="263926" y="52028"/>
                      <a:pt x="263207" y="51670"/>
                      <a:pt x="262848" y="52028"/>
                    </a:cubicBezTo>
                    <a:lnTo>
                      <a:pt x="250633" y="59205"/>
                    </a:lnTo>
                    <a:cubicBezTo>
                      <a:pt x="248836" y="59922"/>
                      <a:pt x="246321" y="59564"/>
                      <a:pt x="244884" y="57770"/>
                    </a:cubicBezTo>
                    <a:cubicBezTo>
                      <a:pt x="241291" y="53105"/>
                      <a:pt x="236980" y="48799"/>
                      <a:pt x="232310" y="45211"/>
                    </a:cubicBezTo>
                    <a:cubicBezTo>
                      <a:pt x="230513" y="43776"/>
                      <a:pt x="230154" y="41264"/>
                      <a:pt x="231232" y="39470"/>
                    </a:cubicBezTo>
                    <a:lnTo>
                      <a:pt x="238417" y="27270"/>
                    </a:lnTo>
                    <a:cubicBezTo>
                      <a:pt x="238417" y="26911"/>
                      <a:pt x="238417" y="26911"/>
                      <a:pt x="238417" y="26552"/>
                    </a:cubicBezTo>
                    <a:cubicBezTo>
                      <a:pt x="238417" y="26552"/>
                      <a:pt x="238058" y="26552"/>
                      <a:pt x="238058" y="26194"/>
                    </a:cubicBezTo>
                    <a:lnTo>
                      <a:pt x="224405" y="18299"/>
                    </a:lnTo>
                    <a:cubicBezTo>
                      <a:pt x="223687" y="17941"/>
                      <a:pt x="223328" y="17941"/>
                      <a:pt x="223328" y="18658"/>
                    </a:cubicBezTo>
                    <a:lnTo>
                      <a:pt x="216142" y="30858"/>
                    </a:lnTo>
                    <a:cubicBezTo>
                      <a:pt x="215064" y="32652"/>
                      <a:pt x="212549" y="33370"/>
                      <a:pt x="210753" y="32652"/>
                    </a:cubicBezTo>
                    <a:cubicBezTo>
                      <a:pt x="205005" y="30499"/>
                      <a:pt x="199256" y="28705"/>
                      <a:pt x="193148" y="27988"/>
                    </a:cubicBezTo>
                    <a:cubicBezTo>
                      <a:pt x="190993" y="27629"/>
                      <a:pt x="189556" y="25835"/>
                      <a:pt x="189556" y="23682"/>
                    </a:cubicBezTo>
                    <a:lnTo>
                      <a:pt x="189556" y="9329"/>
                    </a:lnTo>
                    <a:cubicBezTo>
                      <a:pt x="189556" y="8970"/>
                      <a:pt x="189196" y="8611"/>
                      <a:pt x="188478" y="8611"/>
                    </a:cubicBezTo>
                    <a:lnTo>
                      <a:pt x="173029" y="8611"/>
                    </a:lnTo>
                    <a:cubicBezTo>
                      <a:pt x="172670" y="8611"/>
                      <a:pt x="172310" y="8970"/>
                      <a:pt x="172310" y="9329"/>
                    </a:cubicBezTo>
                    <a:lnTo>
                      <a:pt x="172310" y="23682"/>
                    </a:lnTo>
                    <a:cubicBezTo>
                      <a:pt x="172310" y="25835"/>
                      <a:pt x="170514" y="27629"/>
                      <a:pt x="168358" y="27988"/>
                    </a:cubicBezTo>
                    <a:cubicBezTo>
                      <a:pt x="162251" y="28705"/>
                      <a:pt x="156502" y="30499"/>
                      <a:pt x="151113" y="32652"/>
                    </a:cubicBezTo>
                    <a:cubicBezTo>
                      <a:pt x="148957" y="33370"/>
                      <a:pt x="146802" y="32652"/>
                      <a:pt x="145724" y="30858"/>
                    </a:cubicBezTo>
                    <a:lnTo>
                      <a:pt x="138538" y="18658"/>
                    </a:lnTo>
                    <a:cubicBezTo>
                      <a:pt x="138179" y="17941"/>
                      <a:pt x="137820" y="17941"/>
                      <a:pt x="137461" y="18299"/>
                    </a:cubicBezTo>
                    <a:lnTo>
                      <a:pt x="123808" y="26194"/>
                    </a:lnTo>
                    <a:cubicBezTo>
                      <a:pt x="123449" y="26552"/>
                      <a:pt x="123449" y="26552"/>
                      <a:pt x="123090" y="26552"/>
                    </a:cubicBezTo>
                    <a:cubicBezTo>
                      <a:pt x="123090" y="26911"/>
                      <a:pt x="123090" y="26911"/>
                      <a:pt x="123449" y="27270"/>
                    </a:cubicBezTo>
                    <a:lnTo>
                      <a:pt x="130275" y="39470"/>
                    </a:lnTo>
                    <a:cubicBezTo>
                      <a:pt x="131353" y="41264"/>
                      <a:pt x="130994" y="43776"/>
                      <a:pt x="129197" y="45211"/>
                    </a:cubicBezTo>
                    <a:cubicBezTo>
                      <a:pt x="124527" y="48799"/>
                      <a:pt x="120575" y="53105"/>
                      <a:pt x="116623" y="57770"/>
                    </a:cubicBezTo>
                    <a:cubicBezTo>
                      <a:pt x="115545" y="59564"/>
                      <a:pt x="113030" y="59922"/>
                      <a:pt x="110874" y="59205"/>
                    </a:cubicBezTo>
                    <a:lnTo>
                      <a:pt x="98659" y="52028"/>
                    </a:lnTo>
                    <a:cubicBezTo>
                      <a:pt x="98300" y="51670"/>
                      <a:pt x="97940" y="52028"/>
                      <a:pt x="97581" y="52387"/>
                    </a:cubicBezTo>
                    <a:lnTo>
                      <a:pt x="94707" y="57411"/>
                    </a:lnTo>
                    <a:cubicBezTo>
                      <a:pt x="93270" y="59205"/>
                      <a:pt x="90755" y="59922"/>
                      <a:pt x="88599" y="58846"/>
                    </a:cubicBezTo>
                    <a:cubicBezTo>
                      <a:pt x="86803" y="57411"/>
                      <a:pt x="85725" y="54899"/>
                      <a:pt x="87162" y="52746"/>
                    </a:cubicBezTo>
                    <a:lnTo>
                      <a:pt x="90036" y="47723"/>
                    </a:lnTo>
                    <a:cubicBezTo>
                      <a:pt x="92551" y="43058"/>
                      <a:pt x="98659" y="41623"/>
                      <a:pt x="103329" y="44134"/>
                    </a:cubicBezTo>
                    <a:lnTo>
                      <a:pt x="112311" y="49517"/>
                    </a:lnTo>
                    <a:cubicBezTo>
                      <a:pt x="114826" y="46287"/>
                      <a:pt x="118060" y="43417"/>
                      <a:pt x="120934" y="40546"/>
                    </a:cubicBezTo>
                    <a:lnTo>
                      <a:pt x="115904" y="31576"/>
                    </a:lnTo>
                    <a:cubicBezTo>
                      <a:pt x="114467" y="29423"/>
                      <a:pt x="114108" y="26911"/>
                      <a:pt x="114826" y="24399"/>
                    </a:cubicBezTo>
                    <a:cubicBezTo>
                      <a:pt x="115545" y="21888"/>
                      <a:pt x="116982" y="19735"/>
                      <a:pt x="119497" y="18658"/>
                    </a:cubicBezTo>
                    <a:lnTo>
                      <a:pt x="132790" y="10764"/>
                    </a:lnTo>
                    <a:cubicBezTo>
                      <a:pt x="137461" y="7894"/>
                      <a:pt x="143568" y="9688"/>
                      <a:pt x="146083" y="13994"/>
                    </a:cubicBezTo>
                    <a:lnTo>
                      <a:pt x="151113" y="23323"/>
                    </a:lnTo>
                    <a:cubicBezTo>
                      <a:pt x="155424" y="21888"/>
                      <a:pt x="159376" y="20811"/>
                      <a:pt x="163328" y="20094"/>
                    </a:cubicBezTo>
                    <a:lnTo>
                      <a:pt x="163328" y="9329"/>
                    </a:lnTo>
                    <a:cubicBezTo>
                      <a:pt x="163328" y="4306"/>
                      <a:pt x="167640" y="0"/>
                      <a:pt x="173029" y="0"/>
                    </a:cubicBezTo>
                    <a:close/>
                  </a:path>
                </a:pathLst>
              </a:custGeom>
              <a:solidFill>
                <a:srgbClr val="FF0000"/>
              </a:solidFill>
              <a:ln>
                <a:noFill/>
              </a:ln>
              <a:effectLst/>
            </p:spPr>
            <p:txBody>
              <a:bodyPr anchor="ctr"/>
              <a:lstStyle/>
              <a:p>
                <a:endParaRPr lang="en-US" sz="2307"/>
              </a:p>
            </p:txBody>
          </p:sp>
          <p:pic>
            <p:nvPicPr>
              <p:cNvPr id="157" name="Picture 156">
                <a:extLst>
                  <a:ext uri="{FF2B5EF4-FFF2-40B4-BE49-F238E27FC236}">
                    <a16:creationId xmlns:a16="http://schemas.microsoft.com/office/drawing/2014/main" id="{AFCA68CF-72CF-BF4C-AA13-B93859C57540}"/>
                  </a:ext>
                </a:extLst>
              </p:cNvPr>
              <p:cNvPicPr>
                <a:picLocks noChangeAspect="1"/>
              </p:cNvPicPr>
              <p:nvPr/>
            </p:nvPicPr>
            <p:blipFill rotWithShape="1">
              <a:blip r:embed="rId16"/>
              <a:srcRect l="30829" t="7713" r="32500" b="37583"/>
              <a:stretch/>
            </p:blipFill>
            <p:spPr>
              <a:xfrm>
                <a:off x="3413753" y="826278"/>
                <a:ext cx="120625" cy="161371"/>
              </a:xfrm>
              <a:prstGeom prst="rect">
                <a:avLst/>
              </a:prstGeom>
            </p:spPr>
          </p:pic>
          <p:pic>
            <p:nvPicPr>
              <p:cNvPr id="158" name="Picture 157">
                <a:extLst>
                  <a:ext uri="{FF2B5EF4-FFF2-40B4-BE49-F238E27FC236}">
                    <a16:creationId xmlns:a16="http://schemas.microsoft.com/office/drawing/2014/main" id="{C38A7A1D-5331-E04C-8C5E-B578B9B76AB2}"/>
                  </a:ext>
                </a:extLst>
              </p:cNvPr>
              <p:cNvPicPr>
                <a:picLocks noChangeAspect="1"/>
              </p:cNvPicPr>
              <p:nvPr/>
            </p:nvPicPr>
            <p:blipFill>
              <a:blip r:embed="rId17"/>
              <a:stretch>
                <a:fillRect/>
              </a:stretch>
            </p:blipFill>
            <p:spPr>
              <a:xfrm>
                <a:off x="3575321" y="811567"/>
                <a:ext cx="235239" cy="224348"/>
              </a:xfrm>
              <a:prstGeom prst="rect">
                <a:avLst/>
              </a:prstGeom>
            </p:spPr>
          </p:pic>
          <p:pic>
            <p:nvPicPr>
              <p:cNvPr id="159" name="Picture 158">
                <a:extLst>
                  <a:ext uri="{FF2B5EF4-FFF2-40B4-BE49-F238E27FC236}">
                    <a16:creationId xmlns:a16="http://schemas.microsoft.com/office/drawing/2014/main" id="{8E2D5226-7EB3-9F42-8E0A-E4CC60B6D75F}"/>
                  </a:ext>
                </a:extLst>
              </p:cNvPr>
              <p:cNvPicPr>
                <a:picLocks noChangeAspect="1"/>
              </p:cNvPicPr>
              <p:nvPr/>
            </p:nvPicPr>
            <p:blipFill>
              <a:blip r:embed="rId18"/>
              <a:stretch>
                <a:fillRect/>
              </a:stretch>
            </p:blipFill>
            <p:spPr>
              <a:xfrm>
                <a:off x="3833767" y="811567"/>
                <a:ext cx="193520" cy="190794"/>
              </a:xfrm>
              <a:prstGeom prst="rect">
                <a:avLst/>
              </a:prstGeom>
            </p:spPr>
          </p:pic>
          <p:pic>
            <p:nvPicPr>
              <p:cNvPr id="160" name="Picture 159">
                <a:extLst>
                  <a:ext uri="{FF2B5EF4-FFF2-40B4-BE49-F238E27FC236}">
                    <a16:creationId xmlns:a16="http://schemas.microsoft.com/office/drawing/2014/main" id="{4C83442C-8DB5-6345-B3A6-7BDC574BCDDB}"/>
                  </a:ext>
                </a:extLst>
              </p:cNvPr>
              <p:cNvPicPr>
                <a:picLocks noChangeAspect="1"/>
              </p:cNvPicPr>
              <p:nvPr/>
            </p:nvPicPr>
            <p:blipFill>
              <a:blip r:embed="rId19"/>
              <a:stretch>
                <a:fillRect/>
              </a:stretch>
            </p:blipFill>
            <p:spPr>
              <a:xfrm>
                <a:off x="3371972" y="997526"/>
                <a:ext cx="220640" cy="224348"/>
              </a:xfrm>
              <a:prstGeom prst="rect">
                <a:avLst/>
              </a:prstGeom>
            </p:spPr>
          </p:pic>
          <p:pic>
            <p:nvPicPr>
              <p:cNvPr id="161" name="Picture 160">
                <a:extLst>
                  <a:ext uri="{FF2B5EF4-FFF2-40B4-BE49-F238E27FC236}">
                    <a16:creationId xmlns:a16="http://schemas.microsoft.com/office/drawing/2014/main" id="{E8D58DBF-19F3-1C4B-9B5F-119C1EB92149}"/>
                  </a:ext>
                </a:extLst>
              </p:cNvPr>
              <p:cNvPicPr>
                <a:picLocks noChangeAspect="1"/>
              </p:cNvPicPr>
              <p:nvPr/>
            </p:nvPicPr>
            <p:blipFill>
              <a:blip r:embed="rId20"/>
              <a:stretch>
                <a:fillRect/>
              </a:stretch>
            </p:blipFill>
            <p:spPr>
              <a:xfrm flipH="1">
                <a:off x="3632285" y="1045369"/>
                <a:ext cx="371451" cy="176505"/>
              </a:xfrm>
              <a:prstGeom prst="rect">
                <a:avLst/>
              </a:prstGeom>
            </p:spPr>
          </p:pic>
        </p:grpSp>
        <p:grpSp>
          <p:nvGrpSpPr>
            <p:cNvPr id="145" name="Group 144">
              <a:extLst>
                <a:ext uri="{FF2B5EF4-FFF2-40B4-BE49-F238E27FC236}">
                  <a16:creationId xmlns:a16="http://schemas.microsoft.com/office/drawing/2014/main" id="{FDA60386-F6F2-1849-819B-C58CA08987B6}"/>
                </a:ext>
              </a:extLst>
            </p:cNvPr>
            <p:cNvGrpSpPr/>
            <p:nvPr/>
          </p:nvGrpSpPr>
          <p:grpSpPr>
            <a:xfrm>
              <a:off x="3349846" y="3676269"/>
              <a:ext cx="1060115" cy="516365"/>
              <a:chOff x="2857727" y="737293"/>
              <a:chExt cx="1233312" cy="576064"/>
            </a:xfrm>
          </p:grpSpPr>
          <p:sp>
            <p:nvSpPr>
              <p:cNvPr id="146" name="Rectangle 145">
                <a:extLst>
                  <a:ext uri="{FF2B5EF4-FFF2-40B4-BE49-F238E27FC236}">
                    <a16:creationId xmlns:a16="http://schemas.microsoft.com/office/drawing/2014/main" id="{7764FDFF-49F1-004C-8701-B27FF82E035B}"/>
                  </a:ext>
                </a:extLst>
              </p:cNvPr>
              <p:cNvSpPr/>
              <p:nvPr/>
            </p:nvSpPr>
            <p:spPr>
              <a:xfrm>
                <a:off x="3301156" y="802113"/>
                <a:ext cx="789883" cy="446424"/>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47" name="Rounded Rectangle 146">
                <a:extLst>
                  <a:ext uri="{FF2B5EF4-FFF2-40B4-BE49-F238E27FC236}">
                    <a16:creationId xmlns:a16="http://schemas.microsoft.com/office/drawing/2014/main" id="{33E82A10-C9DC-3144-8555-7B3F67A48763}"/>
                  </a:ext>
                </a:extLst>
              </p:cNvPr>
              <p:cNvSpPr/>
              <p:nvPr/>
            </p:nvSpPr>
            <p:spPr>
              <a:xfrm>
                <a:off x="2863601" y="737293"/>
                <a:ext cx="1220927" cy="576064"/>
              </a:xfrm>
              <a:prstGeom prst="round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sp>
            <p:nvSpPr>
              <p:cNvPr id="148" name="Freeform 1015">
                <a:extLst>
                  <a:ext uri="{FF2B5EF4-FFF2-40B4-BE49-F238E27FC236}">
                    <a16:creationId xmlns:a16="http://schemas.microsoft.com/office/drawing/2014/main" id="{BA0CDE27-4614-784F-8617-E268B670FE70}"/>
                  </a:ext>
                </a:extLst>
              </p:cNvPr>
              <p:cNvSpPr>
                <a:spLocks noChangeAspect="1" noChangeArrowheads="1"/>
              </p:cNvSpPr>
              <p:nvPr/>
            </p:nvSpPr>
            <p:spPr bwMode="auto">
              <a:xfrm>
                <a:off x="2857727" y="811567"/>
                <a:ext cx="425066" cy="385162"/>
              </a:xfrm>
              <a:custGeom>
                <a:avLst/>
                <a:gdLst>
                  <a:gd name="T0" fmla="*/ 3727477 w 290153"/>
                  <a:gd name="T1" fmla="*/ 5735232 h 288566"/>
                  <a:gd name="T2" fmla="*/ 944831 w 290153"/>
                  <a:gd name="T3" fmla="*/ 5016718 h 288566"/>
                  <a:gd name="T4" fmla="*/ 853749 w 290153"/>
                  <a:gd name="T5" fmla="*/ 5649022 h 288566"/>
                  <a:gd name="T6" fmla="*/ 2458850 w 290153"/>
                  <a:gd name="T7" fmla="*/ 4420973 h 288566"/>
                  <a:gd name="T8" fmla="*/ 1672601 w 290153"/>
                  <a:gd name="T9" fmla="*/ 4085247 h 288566"/>
                  <a:gd name="T10" fmla="*/ 1672601 w 290153"/>
                  <a:gd name="T11" fmla="*/ 4085247 h 288566"/>
                  <a:gd name="T12" fmla="*/ 2315881 w 290153"/>
                  <a:gd name="T13" fmla="*/ 4299534 h 288566"/>
                  <a:gd name="T14" fmla="*/ 2315881 w 290153"/>
                  <a:gd name="T15" fmla="*/ 3835269 h 288566"/>
                  <a:gd name="T16" fmla="*/ 2894849 w 290153"/>
                  <a:gd name="T17" fmla="*/ 1963821 h 288566"/>
                  <a:gd name="T18" fmla="*/ 1415279 w 290153"/>
                  <a:gd name="T19" fmla="*/ 2042378 h 288566"/>
                  <a:gd name="T20" fmla="*/ 2315881 w 290153"/>
                  <a:gd name="T21" fmla="*/ 1463808 h 288566"/>
                  <a:gd name="T22" fmla="*/ 3309455 w 290153"/>
                  <a:gd name="T23" fmla="*/ 3149521 h 288566"/>
                  <a:gd name="T24" fmla="*/ 3573938 w 290153"/>
                  <a:gd name="T25" fmla="*/ 978081 h 288566"/>
                  <a:gd name="T26" fmla="*/ 2944912 w 290153"/>
                  <a:gd name="T27" fmla="*/ 3606674 h 288566"/>
                  <a:gd name="T28" fmla="*/ 4631807 w 290153"/>
                  <a:gd name="T29" fmla="*/ 5020975 h 288566"/>
                  <a:gd name="T30" fmla="*/ 4460268 w 290153"/>
                  <a:gd name="T31" fmla="*/ 5020975 h 288566"/>
                  <a:gd name="T32" fmla="*/ 2873435 w 290153"/>
                  <a:gd name="T33" fmla="*/ 4963828 h 288566"/>
                  <a:gd name="T34" fmla="*/ 2401687 w 290153"/>
                  <a:gd name="T35" fmla="*/ 5649579 h 288566"/>
                  <a:gd name="T36" fmla="*/ 1829879 w 290153"/>
                  <a:gd name="T37" fmla="*/ 4949548 h 288566"/>
                  <a:gd name="T38" fmla="*/ 1258012 w 290153"/>
                  <a:gd name="T39" fmla="*/ 4285270 h 288566"/>
                  <a:gd name="T40" fmla="*/ 85735 w 290153"/>
                  <a:gd name="T41" fmla="*/ 5735275 h 288566"/>
                  <a:gd name="T42" fmla="*/ 1308031 w 290153"/>
                  <a:gd name="T43" fmla="*/ 4099553 h 288566"/>
                  <a:gd name="T44" fmla="*/ 2315881 w 290153"/>
                  <a:gd name="T45" fmla="*/ 1285263 h 288566"/>
                  <a:gd name="T46" fmla="*/ 3754227 w 290153"/>
                  <a:gd name="T47" fmla="*/ 0 h 288566"/>
                  <a:gd name="T48" fmla="*/ 4298117 w 290153"/>
                  <a:gd name="T49" fmla="*/ 278102 h 288566"/>
                  <a:gd name="T50" fmla="*/ 4899251 w 290153"/>
                  <a:gd name="T51" fmla="*/ 627549 h 288566"/>
                  <a:gd name="T52" fmla="*/ 5414510 w 290153"/>
                  <a:gd name="T53" fmla="*/ 948511 h 288566"/>
                  <a:gd name="T54" fmla="*/ 5385903 w 290153"/>
                  <a:gd name="T55" fmla="*/ 1825671 h 288566"/>
                  <a:gd name="T56" fmla="*/ 5593426 w 290153"/>
                  <a:gd name="T57" fmla="*/ 2517452 h 288566"/>
                  <a:gd name="T58" fmla="*/ 5593426 w 290153"/>
                  <a:gd name="T59" fmla="*/ 2981011 h 288566"/>
                  <a:gd name="T60" fmla="*/ 5149735 w 290153"/>
                  <a:gd name="T61" fmla="*/ 3465932 h 288566"/>
                  <a:gd name="T62" fmla="*/ 4920725 w 290153"/>
                  <a:gd name="T63" fmla="*/ 3858186 h 288566"/>
                  <a:gd name="T64" fmla="*/ 4298117 w 290153"/>
                  <a:gd name="T65" fmla="*/ 4057854 h 288566"/>
                  <a:gd name="T66" fmla="*/ 3847274 w 290153"/>
                  <a:gd name="T67" fmla="*/ 3786855 h 288566"/>
                  <a:gd name="T68" fmla="*/ 4469877 w 290153"/>
                  <a:gd name="T69" fmla="*/ 3979394 h 288566"/>
                  <a:gd name="T70" fmla="*/ 4627309 w 290153"/>
                  <a:gd name="T71" fmla="*/ 3444543 h 288566"/>
                  <a:gd name="T72" fmla="*/ 5264230 w 290153"/>
                  <a:gd name="T73" fmla="*/ 3301920 h 288566"/>
                  <a:gd name="T74" fmla="*/ 5128264 w 290153"/>
                  <a:gd name="T75" fmla="*/ 2767025 h 288566"/>
                  <a:gd name="T76" fmla="*/ 5607720 w 290153"/>
                  <a:gd name="T77" fmla="*/ 2332016 h 288566"/>
                  <a:gd name="T78" fmla="*/ 5221281 w 290153"/>
                  <a:gd name="T79" fmla="*/ 1925533 h 288566"/>
                  <a:gd name="T80" fmla="*/ 5414510 w 290153"/>
                  <a:gd name="T81" fmla="*/ 1305087 h 288566"/>
                  <a:gd name="T82" fmla="*/ 4877782 w 290153"/>
                  <a:gd name="T83" fmla="*/ 1148178 h 288566"/>
                  <a:gd name="T84" fmla="*/ 4748972 w 290153"/>
                  <a:gd name="T85" fmla="*/ 527713 h 288566"/>
                  <a:gd name="T86" fmla="*/ 4305281 w 290153"/>
                  <a:gd name="T87" fmla="*/ 613307 h 288566"/>
                  <a:gd name="T88" fmla="*/ 3775726 w 290153"/>
                  <a:gd name="T89" fmla="*/ 185457 h 288566"/>
                  <a:gd name="T90" fmla="*/ 3432194 w 290153"/>
                  <a:gd name="T91" fmla="*/ 470693 h 288566"/>
                  <a:gd name="T92" fmla="*/ 2759512 w 290153"/>
                  <a:gd name="T93" fmla="*/ 370791 h 288566"/>
                  <a:gd name="T94" fmla="*/ 2458954 w 290153"/>
                  <a:gd name="T95" fmla="*/ 541993 h 288566"/>
                  <a:gd name="T96" fmla="*/ 2208472 w 290153"/>
                  <a:gd name="T97" fmla="*/ 1176724 h 288566"/>
                  <a:gd name="T98" fmla="*/ 1764803 w 290153"/>
                  <a:gd name="T99" fmla="*/ 1169555 h 288566"/>
                  <a:gd name="T100" fmla="*/ 2237078 w 290153"/>
                  <a:gd name="T101" fmla="*/ 984179 h 288566"/>
                  <a:gd name="T102" fmla="*/ 2380218 w 290153"/>
                  <a:gd name="T103" fmla="*/ 370791 h 288566"/>
                  <a:gd name="T104" fmla="*/ 3253304 w 290153"/>
                  <a:gd name="T105" fmla="*/ 399363 h 288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0153" h="288566">
                    <a:moveTo>
                      <a:pt x="187134" y="252412"/>
                    </a:moveTo>
                    <a:cubicBezTo>
                      <a:pt x="189801" y="252412"/>
                      <a:pt x="191706" y="254220"/>
                      <a:pt x="191706" y="256389"/>
                    </a:cubicBezTo>
                    <a:lnTo>
                      <a:pt x="191706" y="284226"/>
                    </a:lnTo>
                    <a:cubicBezTo>
                      <a:pt x="191706" y="286756"/>
                      <a:pt x="189801" y="288564"/>
                      <a:pt x="187134" y="288564"/>
                    </a:cubicBezTo>
                    <a:cubicBezTo>
                      <a:pt x="184467" y="288564"/>
                      <a:pt x="182562" y="286756"/>
                      <a:pt x="182562" y="284226"/>
                    </a:cubicBezTo>
                    <a:lnTo>
                      <a:pt x="182562" y="256389"/>
                    </a:lnTo>
                    <a:cubicBezTo>
                      <a:pt x="182562" y="254220"/>
                      <a:pt x="184467" y="252412"/>
                      <a:pt x="187134" y="252412"/>
                    </a:cubicBezTo>
                    <a:close/>
                    <a:moveTo>
                      <a:pt x="47434" y="252412"/>
                    </a:moveTo>
                    <a:cubicBezTo>
                      <a:pt x="49720" y="252412"/>
                      <a:pt x="52006" y="254220"/>
                      <a:pt x="52006" y="256389"/>
                    </a:cubicBezTo>
                    <a:lnTo>
                      <a:pt x="52006" y="284226"/>
                    </a:lnTo>
                    <a:cubicBezTo>
                      <a:pt x="52006" y="286756"/>
                      <a:pt x="49720" y="288564"/>
                      <a:pt x="47434" y="288564"/>
                    </a:cubicBezTo>
                    <a:cubicBezTo>
                      <a:pt x="45148" y="288564"/>
                      <a:pt x="42862" y="286756"/>
                      <a:pt x="42862" y="284226"/>
                    </a:cubicBezTo>
                    <a:lnTo>
                      <a:pt x="42862" y="256389"/>
                    </a:lnTo>
                    <a:cubicBezTo>
                      <a:pt x="42862" y="254220"/>
                      <a:pt x="45148" y="252412"/>
                      <a:pt x="47434" y="252412"/>
                    </a:cubicBezTo>
                    <a:close/>
                    <a:moveTo>
                      <a:pt x="148564" y="205546"/>
                    </a:moveTo>
                    <a:lnTo>
                      <a:pt x="123444" y="222438"/>
                    </a:lnTo>
                    <a:lnTo>
                      <a:pt x="142463" y="238970"/>
                    </a:lnTo>
                    <a:lnTo>
                      <a:pt x="160047" y="213453"/>
                    </a:lnTo>
                    <a:cubicBezTo>
                      <a:pt x="155741" y="211656"/>
                      <a:pt x="151794" y="209140"/>
                      <a:pt x="148564" y="205546"/>
                    </a:cubicBezTo>
                    <a:close/>
                    <a:moveTo>
                      <a:pt x="83971" y="205546"/>
                    </a:moveTo>
                    <a:cubicBezTo>
                      <a:pt x="80741" y="209140"/>
                      <a:pt x="76794" y="211656"/>
                      <a:pt x="72129" y="213453"/>
                    </a:cubicBezTo>
                    <a:lnTo>
                      <a:pt x="89712" y="238970"/>
                    </a:lnTo>
                    <a:lnTo>
                      <a:pt x="109090" y="222438"/>
                    </a:lnTo>
                    <a:lnTo>
                      <a:pt x="83971" y="205546"/>
                    </a:lnTo>
                    <a:close/>
                    <a:moveTo>
                      <a:pt x="92224" y="186499"/>
                    </a:moveTo>
                    <a:lnTo>
                      <a:pt x="90430" y="193327"/>
                    </a:lnTo>
                    <a:cubicBezTo>
                      <a:pt x="90071" y="194765"/>
                      <a:pt x="89712" y="196562"/>
                      <a:pt x="88995" y="197999"/>
                    </a:cubicBezTo>
                    <a:lnTo>
                      <a:pt x="116267" y="216328"/>
                    </a:lnTo>
                    <a:lnTo>
                      <a:pt x="143540" y="197999"/>
                    </a:lnTo>
                    <a:cubicBezTo>
                      <a:pt x="143181" y="196562"/>
                      <a:pt x="142463" y="194765"/>
                      <a:pt x="142105" y="193327"/>
                    </a:cubicBezTo>
                    <a:lnTo>
                      <a:pt x="140310" y="186499"/>
                    </a:lnTo>
                    <a:cubicBezTo>
                      <a:pt x="133133" y="190811"/>
                      <a:pt x="124880" y="192968"/>
                      <a:pt x="116267" y="192968"/>
                    </a:cubicBezTo>
                    <a:cubicBezTo>
                      <a:pt x="107655" y="192968"/>
                      <a:pt x="99760" y="190811"/>
                      <a:pt x="92224" y="186499"/>
                    </a:cubicBezTo>
                    <a:close/>
                    <a:moveTo>
                      <a:pt x="116267" y="73650"/>
                    </a:moveTo>
                    <a:cubicBezTo>
                      <a:pt x="97607" y="73650"/>
                      <a:pt x="82894" y="81557"/>
                      <a:pt x="75000" y="95214"/>
                    </a:cubicBezTo>
                    <a:cubicBezTo>
                      <a:pt x="83253" y="99526"/>
                      <a:pt x="108014" y="109949"/>
                      <a:pt x="145334" y="98808"/>
                    </a:cubicBezTo>
                    <a:cubicBezTo>
                      <a:pt x="147846" y="97729"/>
                      <a:pt x="150358" y="99167"/>
                      <a:pt x="150717" y="101323"/>
                    </a:cubicBezTo>
                    <a:cubicBezTo>
                      <a:pt x="151794" y="103839"/>
                      <a:pt x="150358" y="106355"/>
                      <a:pt x="148205" y="106714"/>
                    </a:cubicBezTo>
                    <a:cubicBezTo>
                      <a:pt x="134569" y="111027"/>
                      <a:pt x="122368" y="112464"/>
                      <a:pt x="111961" y="112464"/>
                    </a:cubicBezTo>
                    <a:cubicBezTo>
                      <a:pt x="91866" y="112464"/>
                      <a:pt x="77870" y="106714"/>
                      <a:pt x="71052" y="102761"/>
                    </a:cubicBezTo>
                    <a:cubicBezTo>
                      <a:pt x="68899" y="109230"/>
                      <a:pt x="67464" y="116058"/>
                      <a:pt x="67464" y="123605"/>
                    </a:cubicBezTo>
                    <a:cubicBezTo>
                      <a:pt x="67464" y="157029"/>
                      <a:pt x="89712" y="183983"/>
                      <a:pt x="116267" y="183983"/>
                    </a:cubicBezTo>
                    <a:cubicBezTo>
                      <a:pt x="143181" y="183983"/>
                      <a:pt x="165071" y="157029"/>
                      <a:pt x="165071" y="123605"/>
                    </a:cubicBezTo>
                    <a:cubicBezTo>
                      <a:pt x="165071" y="93417"/>
                      <a:pt x="145693" y="73650"/>
                      <a:pt x="116267" y="73650"/>
                    </a:cubicBezTo>
                    <a:close/>
                    <a:moveTo>
                      <a:pt x="179425" y="57837"/>
                    </a:moveTo>
                    <a:cubicBezTo>
                      <a:pt x="166148" y="57837"/>
                      <a:pt x="153947" y="63228"/>
                      <a:pt x="144975" y="71494"/>
                    </a:cubicBezTo>
                    <a:cubicBezTo>
                      <a:pt x="162918" y="80838"/>
                      <a:pt x="173683" y="99526"/>
                      <a:pt x="173683" y="123605"/>
                    </a:cubicBezTo>
                    <a:cubicBezTo>
                      <a:pt x="173683" y="136543"/>
                      <a:pt x="170813" y="148044"/>
                      <a:pt x="166148" y="158466"/>
                    </a:cubicBezTo>
                    <a:cubicBezTo>
                      <a:pt x="170095" y="159544"/>
                      <a:pt x="174760" y="159904"/>
                      <a:pt x="179425" y="159904"/>
                    </a:cubicBezTo>
                    <a:cubicBezTo>
                      <a:pt x="207416" y="159904"/>
                      <a:pt x="230382" y="137262"/>
                      <a:pt x="230382" y="108870"/>
                    </a:cubicBezTo>
                    <a:cubicBezTo>
                      <a:pt x="230382" y="80838"/>
                      <a:pt x="207416" y="57837"/>
                      <a:pt x="179425" y="57837"/>
                    </a:cubicBezTo>
                    <a:close/>
                    <a:moveTo>
                      <a:pt x="179425" y="49212"/>
                    </a:moveTo>
                    <a:cubicBezTo>
                      <a:pt x="212081" y="49212"/>
                      <a:pt x="239353" y="76166"/>
                      <a:pt x="239353" y="108870"/>
                    </a:cubicBezTo>
                    <a:cubicBezTo>
                      <a:pt x="239353" y="142294"/>
                      <a:pt x="212081" y="168889"/>
                      <a:pt x="179425" y="168889"/>
                    </a:cubicBezTo>
                    <a:cubicBezTo>
                      <a:pt x="173325" y="168889"/>
                      <a:pt x="167224" y="167810"/>
                      <a:pt x="161483" y="166013"/>
                    </a:cubicBezTo>
                    <a:cubicBezTo>
                      <a:pt x="157894" y="172123"/>
                      <a:pt x="153229" y="177155"/>
                      <a:pt x="147846" y="181467"/>
                    </a:cubicBezTo>
                    <a:lnTo>
                      <a:pt x="150358" y="191171"/>
                    </a:lnTo>
                    <a:cubicBezTo>
                      <a:pt x="152511" y="198718"/>
                      <a:pt x="158971" y="205187"/>
                      <a:pt x="166865" y="206265"/>
                    </a:cubicBezTo>
                    <a:lnTo>
                      <a:pt x="197727" y="211656"/>
                    </a:lnTo>
                    <a:cubicBezTo>
                      <a:pt x="217822" y="215250"/>
                      <a:pt x="232535" y="232501"/>
                      <a:pt x="232535" y="252627"/>
                    </a:cubicBezTo>
                    <a:lnTo>
                      <a:pt x="232535" y="284253"/>
                    </a:lnTo>
                    <a:cubicBezTo>
                      <a:pt x="232535" y="286769"/>
                      <a:pt x="230382" y="288566"/>
                      <a:pt x="227870" y="288566"/>
                    </a:cubicBezTo>
                    <a:cubicBezTo>
                      <a:pt x="225717" y="288566"/>
                      <a:pt x="223923" y="286769"/>
                      <a:pt x="223923" y="284253"/>
                    </a:cubicBezTo>
                    <a:lnTo>
                      <a:pt x="223923" y="252627"/>
                    </a:lnTo>
                    <a:cubicBezTo>
                      <a:pt x="223923" y="236813"/>
                      <a:pt x="212081" y="223156"/>
                      <a:pt x="196291" y="220281"/>
                    </a:cubicBezTo>
                    <a:lnTo>
                      <a:pt x="169377" y="215609"/>
                    </a:lnTo>
                    <a:lnTo>
                      <a:pt x="147128" y="248314"/>
                    </a:lnTo>
                    <a:cubicBezTo>
                      <a:pt x="146411" y="249032"/>
                      <a:pt x="145334" y="249751"/>
                      <a:pt x="144258" y="249751"/>
                    </a:cubicBezTo>
                    <a:cubicBezTo>
                      <a:pt x="143899" y="250111"/>
                      <a:pt x="143540" y="250111"/>
                      <a:pt x="143540" y="250111"/>
                    </a:cubicBezTo>
                    <a:cubicBezTo>
                      <a:pt x="142463" y="250111"/>
                      <a:pt x="141387" y="249751"/>
                      <a:pt x="140669" y="249032"/>
                    </a:cubicBezTo>
                    <a:lnTo>
                      <a:pt x="120574" y="231422"/>
                    </a:lnTo>
                    <a:lnTo>
                      <a:pt x="120574" y="284253"/>
                    </a:lnTo>
                    <a:cubicBezTo>
                      <a:pt x="120574" y="286769"/>
                      <a:pt x="118779" y="288566"/>
                      <a:pt x="116267" y="288566"/>
                    </a:cubicBezTo>
                    <a:cubicBezTo>
                      <a:pt x="113755" y="288566"/>
                      <a:pt x="111961" y="286769"/>
                      <a:pt x="111961" y="284253"/>
                    </a:cubicBezTo>
                    <a:lnTo>
                      <a:pt x="111961" y="231422"/>
                    </a:lnTo>
                    <a:lnTo>
                      <a:pt x="91866" y="249032"/>
                    </a:lnTo>
                    <a:cubicBezTo>
                      <a:pt x="91148" y="249751"/>
                      <a:pt x="90071" y="250111"/>
                      <a:pt x="88995" y="250111"/>
                    </a:cubicBezTo>
                    <a:cubicBezTo>
                      <a:pt x="88636" y="250111"/>
                      <a:pt x="88636" y="250111"/>
                      <a:pt x="88277" y="249751"/>
                    </a:cubicBezTo>
                    <a:cubicBezTo>
                      <a:pt x="87200" y="249751"/>
                      <a:pt x="86124" y="249032"/>
                      <a:pt x="85406" y="248314"/>
                    </a:cubicBezTo>
                    <a:lnTo>
                      <a:pt x="63158" y="215609"/>
                    </a:lnTo>
                    <a:lnTo>
                      <a:pt x="36244" y="220281"/>
                    </a:lnTo>
                    <a:cubicBezTo>
                      <a:pt x="20454" y="223156"/>
                      <a:pt x="8612" y="236813"/>
                      <a:pt x="8612" y="252627"/>
                    </a:cubicBezTo>
                    <a:lnTo>
                      <a:pt x="8612" y="284253"/>
                    </a:lnTo>
                    <a:cubicBezTo>
                      <a:pt x="8612" y="286769"/>
                      <a:pt x="6818" y="288566"/>
                      <a:pt x="4306" y="288566"/>
                    </a:cubicBezTo>
                    <a:cubicBezTo>
                      <a:pt x="2153" y="288566"/>
                      <a:pt x="0" y="286769"/>
                      <a:pt x="0" y="284253"/>
                    </a:cubicBezTo>
                    <a:lnTo>
                      <a:pt x="0" y="252627"/>
                    </a:lnTo>
                    <a:cubicBezTo>
                      <a:pt x="0" y="232501"/>
                      <a:pt x="14713" y="215250"/>
                      <a:pt x="34808" y="211656"/>
                    </a:cubicBezTo>
                    <a:lnTo>
                      <a:pt x="65669" y="206265"/>
                    </a:lnTo>
                    <a:cubicBezTo>
                      <a:pt x="73564" y="205187"/>
                      <a:pt x="80023" y="198718"/>
                      <a:pt x="82177" y="191171"/>
                    </a:cubicBezTo>
                    <a:lnTo>
                      <a:pt x="84330" y="181467"/>
                    </a:lnTo>
                    <a:cubicBezTo>
                      <a:pt x="68899" y="168889"/>
                      <a:pt x="58851" y="147685"/>
                      <a:pt x="58851" y="123605"/>
                    </a:cubicBezTo>
                    <a:cubicBezTo>
                      <a:pt x="58851" y="88385"/>
                      <a:pt x="81818" y="64666"/>
                      <a:pt x="116267" y="64666"/>
                    </a:cubicBezTo>
                    <a:cubicBezTo>
                      <a:pt x="123444" y="64666"/>
                      <a:pt x="129904" y="66103"/>
                      <a:pt x="136004" y="67900"/>
                    </a:cubicBezTo>
                    <a:cubicBezTo>
                      <a:pt x="147128" y="56400"/>
                      <a:pt x="162559" y="49212"/>
                      <a:pt x="179425" y="49212"/>
                    </a:cubicBezTo>
                    <a:close/>
                    <a:moveTo>
                      <a:pt x="173029" y="0"/>
                    </a:moveTo>
                    <a:lnTo>
                      <a:pt x="188478" y="0"/>
                    </a:lnTo>
                    <a:cubicBezTo>
                      <a:pt x="194226" y="0"/>
                      <a:pt x="198178" y="4306"/>
                      <a:pt x="198178" y="9329"/>
                    </a:cubicBezTo>
                    <a:lnTo>
                      <a:pt x="198178" y="20094"/>
                    </a:lnTo>
                    <a:cubicBezTo>
                      <a:pt x="202130" y="20811"/>
                      <a:pt x="206442" y="21888"/>
                      <a:pt x="210394" y="23323"/>
                    </a:cubicBezTo>
                    <a:lnTo>
                      <a:pt x="215783" y="13994"/>
                    </a:lnTo>
                    <a:cubicBezTo>
                      <a:pt x="218298" y="9688"/>
                      <a:pt x="224046" y="7894"/>
                      <a:pt x="228717" y="10764"/>
                    </a:cubicBezTo>
                    <a:lnTo>
                      <a:pt x="242369" y="18658"/>
                    </a:lnTo>
                    <a:cubicBezTo>
                      <a:pt x="244525" y="19735"/>
                      <a:pt x="246321" y="21888"/>
                      <a:pt x="247040" y="24399"/>
                    </a:cubicBezTo>
                    <a:cubicBezTo>
                      <a:pt x="247399" y="26911"/>
                      <a:pt x="247399" y="29423"/>
                      <a:pt x="245962" y="31576"/>
                    </a:cubicBezTo>
                    <a:lnTo>
                      <a:pt x="240932" y="40546"/>
                    </a:lnTo>
                    <a:cubicBezTo>
                      <a:pt x="243806" y="43417"/>
                      <a:pt x="246681" y="46287"/>
                      <a:pt x="249195" y="49517"/>
                    </a:cubicBezTo>
                    <a:lnTo>
                      <a:pt x="258537" y="44134"/>
                    </a:lnTo>
                    <a:cubicBezTo>
                      <a:pt x="263207" y="41623"/>
                      <a:pt x="268956" y="43058"/>
                      <a:pt x="271830" y="47723"/>
                    </a:cubicBezTo>
                    <a:lnTo>
                      <a:pt x="279734" y="61358"/>
                    </a:lnTo>
                    <a:cubicBezTo>
                      <a:pt x="282249" y="66022"/>
                      <a:pt x="280812" y="71763"/>
                      <a:pt x="276141" y="74634"/>
                    </a:cubicBezTo>
                    <a:lnTo>
                      <a:pt x="266800" y="80016"/>
                    </a:lnTo>
                    <a:cubicBezTo>
                      <a:pt x="268237" y="83604"/>
                      <a:pt x="269315" y="87551"/>
                      <a:pt x="270393" y="91857"/>
                    </a:cubicBezTo>
                    <a:lnTo>
                      <a:pt x="280812" y="91857"/>
                    </a:lnTo>
                    <a:cubicBezTo>
                      <a:pt x="285842" y="91857"/>
                      <a:pt x="290153" y="96163"/>
                      <a:pt x="290153" y="101187"/>
                    </a:cubicBezTo>
                    <a:lnTo>
                      <a:pt x="290153" y="117333"/>
                    </a:lnTo>
                    <a:cubicBezTo>
                      <a:pt x="290153" y="122357"/>
                      <a:pt x="285842" y="126663"/>
                      <a:pt x="280812" y="126663"/>
                    </a:cubicBezTo>
                    <a:lnTo>
                      <a:pt x="270393" y="126663"/>
                    </a:lnTo>
                    <a:cubicBezTo>
                      <a:pt x="269315" y="130969"/>
                      <a:pt x="268237" y="134916"/>
                      <a:pt x="266800" y="138863"/>
                    </a:cubicBezTo>
                    <a:lnTo>
                      <a:pt x="276141" y="143886"/>
                    </a:lnTo>
                    <a:cubicBezTo>
                      <a:pt x="278297" y="145321"/>
                      <a:pt x="279734" y="147474"/>
                      <a:pt x="280812" y="149986"/>
                    </a:cubicBezTo>
                    <a:cubicBezTo>
                      <a:pt x="281171" y="152498"/>
                      <a:pt x="280812" y="155009"/>
                      <a:pt x="279734" y="157162"/>
                    </a:cubicBezTo>
                    <a:lnTo>
                      <a:pt x="271830" y="170797"/>
                    </a:lnTo>
                    <a:cubicBezTo>
                      <a:pt x="270393" y="172950"/>
                      <a:pt x="268237" y="174386"/>
                      <a:pt x="265722" y="175103"/>
                    </a:cubicBezTo>
                    <a:cubicBezTo>
                      <a:pt x="263207" y="175821"/>
                      <a:pt x="260692" y="175462"/>
                      <a:pt x="258537" y="174386"/>
                    </a:cubicBezTo>
                    <a:lnTo>
                      <a:pt x="249195" y="169003"/>
                    </a:lnTo>
                    <a:cubicBezTo>
                      <a:pt x="246681" y="172233"/>
                      <a:pt x="243806" y="175103"/>
                      <a:pt x="240932" y="177974"/>
                    </a:cubicBezTo>
                    <a:lnTo>
                      <a:pt x="245962" y="186944"/>
                    </a:lnTo>
                    <a:cubicBezTo>
                      <a:pt x="247399" y="189097"/>
                      <a:pt x="247399" y="191609"/>
                      <a:pt x="247040" y="194121"/>
                    </a:cubicBezTo>
                    <a:cubicBezTo>
                      <a:pt x="246321" y="196632"/>
                      <a:pt x="244525" y="198785"/>
                      <a:pt x="242369" y="199862"/>
                    </a:cubicBezTo>
                    <a:lnTo>
                      <a:pt x="228717" y="207756"/>
                    </a:lnTo>
                    <a:cubicBezTo>
                      <a:pt x="227280" y="208832"/>
                      <a:pt x="225483" y="209191"/>
                      <a:pt x="223687" y="209191"/>
                    </a:cubicBezTo>
                    <a:cubicBezTo>
                      <a:pt x="220813" y="209191"/>
                      <a:pt x="217220" y="207397"/>
                      <a:pt x="215783" y="204167"/>
                    </a:cubicBezTo>
                    <a:lnTo>
                      <a:pt x="210394" y="195197"/>
                    </a:lnTo>
                    <a:cubicBezTo>
                      <a:pt x="205364" y="196991"/>
                      <a:pt x="199975" y="198426"/>
                      <a:pt x="194586" y="199144"/>
                    </a:cubicBezTo>
                    <a:cubicBezTo>
                      <a:pt x="192071" y="199503"/>
                      <a:pt x="190274" y="198068"/>
                      <a:pt x="189556" y="195556"/>
                    </a:cubicBezTo>
                    <a:cubicBezTo>
                      <a:pt x="189196" y="193044"/>
                      <a:pt x="190993" y="190891"/>
                      <a:pt x="193148" y="190532"/>
                    </a:cubicBezTo>
                    <a:cubicBezTo>
                      <a:pt x="199256" y="189815"/>
                      <a:pt x="205005" y="188021"/>
                      <a:pt x="210753" y="185868"/>
                    </a:cubicBezTo>
                    <a:cubicBezTo>
                      <a:pt x="212549" y="185150"/>
                      <a:pt x="215064" y="185868"/>
                      <a:pt x="216142" y="187662"/>
                    </a:cubicBezTo>
                    <a:lnTo>
                      <a:pt x="223328" y="199862"/>
                    </a:lnTo>
                    <a:cubicBezTo>
                      <a:pt x="223328" y="200579"/>
                      <a:pt x="223687" y="200579"/>
                      <a:pt x="224405" y="200220"/>
                    </a:cubicBezTo>
                    <a:lnTo>
                      <a:pt x="238058" y="192326"/>
                    </a:lnTo>
                    <a:cubicBezTo>
                      <a:pt x="238417" y="192326"/>
                      <a:pt x="238417" y="191609"/>
                      <a:pt x="238417" y="191250"/>
                    </a:cubicBezTo>
                    <a:lnTo>
                      <a:pt x="231232" y="179050"/>
                    </a:lnTo>
                    <a:cubicBezTo>
                      <a:pt x="230154" y="176897"/>
                      <a:pt x="230513" y="174744"/>
                      <a:pt x="232310" y="173309"/>
                    </a:cubicBezTo>
                    <a:cubicBezTo>
                      <a:pt x="236980" y="169721"/>
                      <a:pt x="241291" y="165415"/>
                      <a:pt x="244884" y="160750"/>
                    </a:cubicBezTo>
                    <a:cubicBezTo>
                      <a:pt x="246321" y="158956"/>
                      <a:pt x="248836" y="158598"/>
                      <a:pt x="250633" y="159674"/>
                    </a:cubicBezTo>
                    <a:lnTo>
                      <a:pt x="262848" y="166492"/>
                    </a:lnTo>
                    <a:cubicBezTo>
                      <a:pt x="263207" y="166850"/>
                      <a:pt x="263926" y="166492"/>
                      <a:pt x="264285" y="166133"/>
                    </a:cubicBezTo>
                    <a:lnTo>
                      <a:pt x="271830" y="152856"/>
                    </a:lnTo>
                    <a:cubicBezTo>
                      <a:pt x="272189" y="152498"/>
                      <a:pt x="271830" y="151780"/>
                      <a:pt x="271830" y="151421"/>
                    </a:cubicBezTo>
                    <a:lnTo>
                      <a:pt x="259255" y="144245"/>
                    </a:lnTo>
                    <a:cubicBezTo>
                      <a:pt x="257459" y="143168"/>
                      <a:pt x="256740" y="141015"/>
                      <a:pt x="257459" y="139221"/>
                    </a:cubicBezTo>
                    <a:cubicBezTo>
                      <a:pt x="259614" y="133480"/>
                      <a:pt x="261052" y="127380"/>
                      <a:pt x="262129" y="121639"/>
                    </a:cubicBezTo>
                    <a:cubicBezTo>
                      <a:pt x="262489" y="119486"/>
                      <a:pt x="264285" y="118051"/>
                      <a:pt x="266441" y="118051"/>
                    </a:cubicBezTo>
                    <a:lnTo>
                      <a:pt x="280812" y="118051"/>
                    </a:lnTo>
                    <a:cubicBezTo>
                      <a:pt x="281171" y="118051"/>
                      <a:pt x="281530" y="117692"/>
                      <a:pt x="281530" y="117333"/>
                    </a:cubicBezTo>
                    <a:lnTo>
                      <a:pt x="281530" y="101187"/>
                    </a:lnTo>
                    <a:cubicBezTo>
                      <a:pt x="281530" y="100828"/>
                      <a:pt x="281171" y="100469"/>
                      <a:pt x="280812" y="100469"/>
                    </a:cubicBezTo>
                    <a:lnTo>
                      <a:pt x="266441" y="100469"/>
                    </a:lnTo>
                    <a:cubicBezTo>
                      <a:pt x="264285" y="100469"/>
                      <a:pt x="262489" y="99034"/>
                      <a:pt x="262129" y="96881"/>
                    </a:cubicBezTo>
                    <a:cubicBezTo>
                      <a:pt x="261052" y="90781"/>
                      <a:pt x="259614" y="85040"/>
                      <a:pt x="257459" y="79299"/>
                    </a:cubicBezTo>
                    <a:cubicBezTo>
                      <a:pt x="256740" y="77505"/>
                      <a:pt x="257459" y="75352"/>
                      <a:pt x="259255" y="73916"/>
                    </a:cubicBezTo>
                    <a:lnTo>
                      <a:pt x="271471" y="67099"/>
                    </a:lnTo>
                    <a:cubicBezTo>
                      <a:pt x="271830" y="66740"/>
                      <a:pt x="272189" y="66381"/>
                      <a:pt x="271830" y="65664"/>
                    </a:cubicBezTo>
                    <a:lnTo>
                      <a:pt x="264285" y="52387"/>
                    </a:lnTo>
                    <a:cubicBezTo>
                      <a:pt x="263926" y="52028"/>
                      <a:pt x="263207" y="51670"/>
                      <a:pt x="262848" y="52028"/>
                    </a:cubicBezTo>
                    <a:lnTo>
                      <a:pt x="250633" y="59205"/>
                    </a:lnTo>
                    <a:cubicBezTo>
                      <a:pt x="248836" y="59922"/>
                      <a:pt x="246321" y="59564"/>
                      <a:pt x="244884" y="57770"/>
                    </a:cubicBezTo>
                    <a:cubicBezTo>
                      <a:pt x="241291" y="53105"/>
                      <a:pt x="236980" y="48799"/>
                      <a:pt x="232310" y="45211"/>
                    </a:cubicBezTo>
                    <a:cubicBezTo>
                      <a:pt x="230513" y="43776"/>
                      <a:pt x="230154" y="41264"/>
                      <a:pt x="231232" y="39470"/>
                    </a:cubicBezTo>
                    <a:lnTo>
                      <a:pt x="238417" y="27270"/>
                    </a:lnTo>
                    <a:cubicBezTo>
                      <a:pt x="238417" y="26911"/>
                      <a:pt x="238417" y="26911"/>
                      <a:pt x="238417" y="26552"/>
                    </a:cubicBezTo>
                    <a:cubicBezTo>
                      <a:pt x="238417" y="26552"/>
                      <a:pt x="238058" y="26552"/>
                      <a:pt x="238058" y="26194"/>
                    </a:cubicBezTo>
                    <a:lnTo>
                      <a:pt x="224405" y="18299"/>
                    </a:lnTo>
                    <a:cubicBezTo>
                      <a:pt x="223687" y="17941"/>
                      <a:pt x="223328" y="17941"/>
                      <a:pt x="223328" y="18658"/>
                    </a:cubicBezTo>
                    <a:lnTo>
                      <a:pt x="216142" y="30858"/>
                    </a:lnTo>
                    <a:cubicBezTo>
                      <a:pt x="215064" y="32652"/>
                      <a:pt x="212549" y="33370"/>
                      <a:pt x="210753" y="32652"/>
                    </a:cubicBezTo>
                    <a:cubicBezTo>
                      <a:pt x="205005" y="30499"/>
                      <a:pt x="199256" y="28705"/>
                      <a:pt x="193148" y="27988"/>
                    </a:cubicBezTo>
                    <a:cubicBezTo>
                      <a:pt x="190993" y="27629"/>
                      <a:pt x="189556" y="25835"/>
                      <a:pt x="189556" y="23682"/>
                    </a:cubicBezTo>
                    <a:lnTo>
                      <a:pt x="189556" y="9329"/>
                    </a:lnTo>
                    <a:cubicBezTo>
                      <a:pt x="189556" y="8970"/>
                      <a:pt x="189196" y="8611"/>
                      <a:pt x="188478" y="8611"/>
                    </a:cubicBezTo>
                    <a:lnTo>
                      <a:pt x="173029" y="8611"/>
                    </a:lnTo>
                    <a:cubicBezTo>
                      <a:pt x="172670" y="8611"/>
                      <a:pt x="172310" y="8970"/>
                      <a:pt x="172310" y="9329"/>
                    </a:cubicBezTo>
                    <a:lnTo>
                      <a:pt x="172310" y="23682"/>
                    </a:lnTo>
                    <a:cubicBezTo>
                      <a:pt x="172310" y="25835"/>
                      <a:pt x="170514" y="27629"/>
                      <a:pt x="168358" y="27988"/>
                    </a:cubicBezTo>
                    <a:cubicBezTo>
                      <a:pt x="162251" y="28705"/>
                      <a:pt x="156502" y="30499"/>
                      <a:pt x="151113" y="32652"/>
                    </a:cubicBezTo>
                    <a:cubicBezTo>
                      <a:pt x="148957" y="33370"/>
                      <a:pt x="146802" y="32652"/>
                      <a:pt x="145724" y="30858"/>
                    </a:cubicBezTo>
                    <a:lnTo>
                      <a:pt x="138538" y="18658"/>
                    </a:lnTo>
                    <a:cubicBezTo>
                      <a:pt x="138179" y="17941"/>
                      <a:pt x="137820" y="17941"/>
                      <a:pt x="137461" y="18299"/>
                    </a:cubicBezTo>
                    <a:lnTo>
                      <a:pt x="123808" y="26194"/>
                    </a:lnTo>
                    <a:cubicBezTo>
                      <a:pt x="123449" y="26552"/>
                      <a:pt x="123449" y="26552"/>
                      <a:pt x="123090" y="26552"/>
                    </a:cubicBezTo>
                    <a:cubicBezTo>
                      <a:pt x="123090" y="26911"/>
                      <a:pt x="123090" y="26911"/>
                      <a:pt x="123449" y="27270"/>
                    </a:cubicBezTo>
                    <a:lnTo>
                      <a:pt x="130275" y="39470"/>
                    </a:lnTo>
                    <a:cubicBezTo>
                      <a:pt x="131353" y="41264"/>
                      <a:pt x="130994" y="43776"/>
                      <a:pt x="129197" y="45211"/>
                    </a:cubicBezTo>
                    <a:cubicBezTo>
                      <a:pt x="124527" y="48799"/>
                      <a:pt x="120575" y="53105"/>
                      <a:pt x="116623" y="57770"/>
                    </a:cubicBezTo>
                    <a:cubicBezTo>
                      <a:pt x="115545" y="59564"/>
                      <a:pt x="113030" y="59922"/>
                      <a:pt x="110874" y="59205"/>
                    </a:cubicBezTo>
                    <a:lnTo>
                      <a:pt x="98659" y="52028"/>
                    </a:lnTo>
                    <a:cubicBezTo>
                      <a:pt x="98300" y="51670"/>
                      <a:pt x="97940" y="52028"/>
                      <a:pt x="97581" y="52387"/>
                    </a:cubicBezTo>
                    <a:lnTo>
                      <a:pt x="94707" y="57411"/>
                    </a:lnTo>
                    <a:cubicBezTo>
                      <a:pt x="93270" y="59205"/>
                      <a:pt x="90755" y="59922"/>
                      <a:pt x="88599" y="58846"/>
                    </a:cubicBezTo>
                    <a:cubicBezTo>
                      <a:pt x="86803" y="57411"/>
                      <a:pt x="85725" y="54899"/>
                      <a:pt x="87162" y="52746"/>
                    </a:cubicBezTo>
                    <a:lnTo>
                      <a:pt x="90036" y="47723"/>
                    </a:lnTo>
                    <a:cubicBezTo>
                      <a:pt x="92551" y="43058"/>
                      <a:pt x="98659" y="41623"/>
                      <a:pt x="103329" y="44134"/>
                    </a:cubicBezTo>
                    <a:lnTo>
                      <a:pt x="112311" y="49517"/>
                    </a:lnTo>
                    <a:cubicBezTo>
                      <a:pt x="114826" y="46287"/>
                      <a:pt x="118060" y="43417"/>
                      <a:pt x="120934" y="40546"/>
                    </a:cubicBezTo>
                    <a:lnTo>
                      <a:pt x="115904" y="31576"/>
                    </a:lnTo>
                    <a:cubicBezTo>
                      <a:pt x="114467" y="29423"/>
                      <a:pt x="114108" y="26911"/>
                      <a:pt x="114826" y="24399"/>
                    </a:cubicBezTo>
                    <a:cubicBezTo>
                      <a:pt x="115545" y="21888"/>
                      <a:pt x="116982" y="19735"/>
                      <a:pt x="119497" y="18658"/>
                    </a:cubicBezTo>
                    <a:lnTo>
                      <a:pt x="132790" y="10764"/>
                    </a:lnTo>
                    <a:cubicBezTo>
                      <a:pt x="137461" y="7894"/>
                      <a:pt x="143568" y="9688"/>
                      <a:pt x="146083" y="13994"/>
                    </a:cubicBezTo>
                    <a:lnTo>
                      <a:pt x="151113" y="23323"/>
                    </a:lnTo>
                    <a:cubicBezTo>
                      <a:pt x="155424" y="21888"/>
                      <a:pt x="159376" y="20811"/>
                      <a:pt x="163328" y="20094"/>
                    </a:cubicBezTo>
                    <a:lnTo>
                      <a:pt x="163328" y="9329"/>
                    </a:lnTo>
                    <a:cubicBezTo>
                      <a:pt x="163328" y="4306"/>
                      <a:pt x="167640" y="0"/>
                      <a:pt x="173029" y="0"/>
                    </a:cubicBezTo>
                    <a:close/>
                  </a:path>
                </a:pathLst>
              </a:custGeom>
              <a:solidFill>
                <a:srgbClr val="FF0000"/>
              </a:solidFill>
              <a:ln>
                <a:noFill/>
              </a:ln>
              <a:effectLst/>
            </p:spPr>
            <p:txBody>
              <a:bodyPr anchor="ctr"/>
              <a:lstStyle/>
              <a:p>
                <a:endParaRPr lang="en-US" sz="2307"/>
              </a:p>
            </p:txBody>
          </p:sp>
          <p:pic>
            <p:nvPicPr>
              <p:cNvPr id="149" name="Picture 148">
                <a:extLst>
                  <a:ext uri="{FF2B5EF4-FFF2-40B4-BE49-F238E27FC236}">
                    <a16:creationId xmlns:a16="http://schemas.microsoft.com/office/drawing/2014/main" id="{56E252FC-42CC-CA41-8087-F0D37617968B}"/>
                  </a:ext>
                </a:extLst>
              </p:cNvPr>
              <p:cNvPicPr>
                <a:picLocks noChangeAspect="1"/>
              </p:cNvPicPr>
              <p:nvPr/>
            </p:nvPicPr>
            <p:blipFill rotWithShape="1">
              <a:blip r:embed="rId16"/>
              <a:srcRect l="30829" t="7713" r="32500" b="37583"/>
              <a:stretch/>
            </p:blipFill>
            <p:spPr>
              <a:xfrm>
                <a:off x="3413753" y="826278"/>
                <a:ext cx="120625" cy="161371"/>
              </a:xfrm>
              <a:prstGeom prst="rect">
                <a:avLst/>
              </a:prstGeom>
            </p:spPr>
          </p:pic>
          <p:pic>
            <p:nvPicPr>
              <p:cNvPr id="150" name="Picture 149">
                <a:extLst>
                  <a:ext uri="{FF2B5EF4-FFF2-40B4-BE49-F238E27FC236}">
                    <a16:creationId xmlns:a16="http://schemas.microsoft.com/office/drawing/2014/main" id="{DBD6F7FF-DAA7-134F-B08C-0A1B818ED87A}"/>
                  </a:ext>
                </a:extLst>
              </p:cNvPr>
              <p:cNvPicPr>
                <a:picLocks noChangeAspect="1"/>
              </p:cNvPicPr>
              <p:nvPr/>
            </p:nvPicPr>
            <p:blipFill>
              <a:blip r:embed="rId17"/>
              <a:stretch>
                <a:fillRect/>
              </a:stretch>
            </p:blipFill>
            <p:spPr>
              <a:xfrm>
                <a:off x="3575321" y="811567"/>
                <a:ext cx="235239" cy="224348"/>
              </a:xfrm>
              <a:prstGeom prst="rect">
                <a:avLst/>
              </a:prstGeom>
            </p:spPr>
          </p:pic>
          <p:pic>
            <p:nvPicPr>
              <p:cNvPr id="151" name="Picture 150">
                <a:extLst>
                  <a:ext uri="{FF2B5EF4-FFF2-40B4-BE49-F238E27FC236}">
                    <a16:creationId xmlns:a16="http://schemas.microsoft.com/office/drawing/2014/main" id="{8915CDCC-63E8-BC47-9BB4-3A2A7E08636C}"/>
                  </a:ext>
                </a:extLst>
              </p:cNvPr>
              <p:cNvPicPr>
                <a:picLocks noChangeAspect="1"/>
              </p:cNvPicPr>
              <p:nvPr/>
            </p:nvPicPr>
            <p:blipFill>
              <a:blip r:embed="rId18"/>
              <a:stretch>
                <a:fillRect/>
              </a:stretch>
            </p:blipFill>
            <p:spPr>
              <a:xfrm>
                <a:off x="3833767" y="811567"/>
                <a:ext cx="193520" cy="190794"/>
              </a:xfrm>
              <a:prstGeom prst="rect">
                <a:avLst/>
              </a:prstGeom>
            </p:spPr>
          </p:pic>
          <p:pic>
            <p:nvPicPr>
              <p:cNvPr id="152" name="Picture 151">
                <a:extLst>
                  <a:ext uri="{FF2B5EF4-FFF2-40B4-BE49-F238E27FC236}">
                    <a16:creationId xmlns:a16="http://schemas.microsoft.com/office/drawing/2014/main" id="{4E05D622-6F5F-6A4B-B607-EE03C064D738}"/>
                  </a:ext>
                </a:extLst>
              </p:cNvPr>
              <p:cNvPicPr>
                <a:picLocks noChangeAspect="1"/>
              </p:cNvPicPr>
              <p:nvPr/>
            </p:nvPicPr>
            <p:blipFill>
              <a:blip r:embed="rId19"/>
              <a:stretch>
                <a:fillRect/>
              </a:stretch>
            </p:blipFill>
            <p:spPr>
              <a:xfrm>
                <a:off x="3371972" y="997526"/>
                <a:ext cx="220640" cy="224348"/>
              </a:xfrm>
              <a:prstGeom prst="rect">
                <a:avLst/>
              </a:prstGeom>
            </p:spPr>
          </p:pic>
          <p:pic>
            <p:nvPicPr>
              <p:cNvPr id="153" name="Picture 152">
                <a:extLst>
                  <a:ext uri="{FF2B5EF4-FFF2-40B4-BE49-F238E27FC236}">
                    <a16:creationId xmlns:a16="http://schemas.microsoft.com/office/drawing/2014/main" id="{DF061B5B-42AA-4E47-9991-5DB676183607}"/>
                  </a:ext>
                </a:extLst>
              </p:cNvPr>
              <p:cNvPicPr>
                <a:picLocks noChangeAspect="1"/>
              </p:cNvPicPr>
              <p:nvPr/>
            </p:nvPicPr>
            <p:blipFill>
              <a:blip r:embed="rId20"/>
              <a:stretch>
                <a:fillRect/>
              </a:stretch>
            </p:blipFill>
            <p:spPr>
              <a:xfrm flipH="1">
                <a:off x="3632285" y="1045369"/>
                <a:ext cx="371451" cy="176505"/>
              </a:xfrm>
              <a:prstGeom prst="rect">
                <a:avLst/>
              </a:prstGeom>
            </p:spPr>
          </p:pic>
        </p:grpSp>
      </p:grpSp>
      <p:cxnSp>
        <p:nvCxnSpPr>
          <p:cNvPr id="132" name="Elbow Connector 131">
            <a:extLst>
              <a:ext uri="{FF2B5EF4-FFF2-40B4-BE49-F238E27FC236}">
                <a16:creationId xmlns:a16="http://schemas.microsoft.com/office/drawing/2014/main" id="{AD74537C-2F95-414B-BF89-B150B2F97658}"/>
              </a:ext>
            </a:extLst>
          </p:cNvPr>
          <p:cNvCxnSpPr>
            <a:cxnSpLocks/>
            <a:stCxn id="101" idx="4"/>
            <a:endCxn id="131" idx="0"/>
          </p:cNvCxnSpPr>
          <p:nvPr/>
        </p:nvCxnSpPr>
        <p:spPr bwMode="auto">
          <a:xfrm rot="16200000" flipH="1">
            <a:off x="5632451" y="4901255"/>
            <a:ext cx="1494811" cy="494769"/>
          </a:xfrm>
          <a:prstGeom prst="bentConnector3">
            <a:avLst>
              <a:gd name="adj1" fmla="val 48346"/>
            </a:avLst>
          </a:prstGeom>
          <a:solidFill>
            <a:schemeClr val="folHlink"/>
          </a:solidFill>
          <a:ln w="28575" cap="flat" cmpd="sng" algn="ctr">
            <a:solidFill>
              <a:schemeClr val="tx1"/>
            </a:solidFill>
            <a:prstDash val="solid"/>
            <a:round/>
            <a:headEnd type="triangle"/>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2" name="Title 28">
            <a:extLst>
              <a:ext uri="{FF2B5EF4-FFF2-40B4-BE49-F238E27FC236}">
                <a16:creationId xmlns:a16="http://schemas.microsoft.com/office/drawing/2014/main" id="{08FF952F-2A79-6C43-A8E3-ABB0690CDE2A}"/>
              </a:ext>
            </a:extLst>
          </p:cNvPr>
          <p:cNvSpPr>
            <a:spLocks noGrp="1"/>
          </p:cNvSpPr>
          <p:nvPr>
            <p:ph type="title"/>
          </p:nvPr>
        </p:nvSpPr>
        <p:spPr>
          <a:xfrm>
            <a:off x="299733" y="-56185"/>
            <a:ext cx="10087328" cy="499367"/>
          </a:xfrm>
        </p:spPr>
        <p:txBody>
          <a:bodyPr/>
          <a:lstStyle/>
          <a:p>
            <a:r>
              <a:rPr lang="en-US" b="1" dirty="0">
                <a:latin typeface="Arial" panose="020B0604020202020204" pitchFamily="34" charset="0"/>
                <a:ea typeface="Times New Roman" panose="02020603050405020304" pitchFamily="18" charset="0"/>
                <a:cs typeface="Arial" panose="020B0604020202020204" pitchFamily="34" charset="0"/>
              </a:rPr>
              <a:t> G42 FTE/FTC User Life Cycle Management</a:t>
            </a:r>
          </a:p>
        </p:txBody>
      </p:sp>
      <p:grpSp>
        <p:nvGrpSpPr>
          <p:cNvPr id="198" name="Group 197">
            <a:extLst>
              <a:ext uri="{FF2B5EF4-FFF2-40B4-BE49-F238E27FC236}">
                <a16:creationId xmlns:a16="http://schemas.microsoft.com/office/drawing/2014/main" id="{5E2BA324-AF94-0C4C-A7D8-7EE8A99D1F9E}"/>
              </a:ext>
            </a:extLst>
          </p:cNvPr>
          <p:cNvGrpSpPr/>
          <p:nvPr/>
        </p:nvGrpSpPr>
        <p:grpSpPr>
          <a:xfrm>
            <a:off x="234724" y="1521868"/>
            <a:ext cx="2026516" cy="899906"/>
            <a:chOff x="-3856" y="1563488"/>
            <a:chExt cx="2081938" cy="924517"/>
          </a:xfrm>
        </p:grpSpPr>
        <p:grpSp>
          <p:nvGrpSpPr>
            <p:cNvPr id="193" name="Group 192">
              <a:extLst>
                <a:ext uri="{FF2B5EF4-FFF2-40B4-BE49-F238E27FC236}">
                  <a16:creationId xmlns:a16="http://schemas.microsoft.com/office/drawing/2014/main" id="{3107C72F-29A0-5E4A-A990-7414D6D62A20}"/>
                </a:ext>
              </a:extLst>
            </p:cNvPr>
            <p:cNvGrpSpPr/>
            <p:nvPr/>
          </p:nvGrpSpPr>
          <p:grpSpPr>
            <a:xfrm>
              <a:off x="271354" y="1563488"/>
              <a:ext cx="1806728" cy="646331"/>
              <a:chOff x="271354" y="1563488"/>
              <a:chExt cx="1806728" cy="646331"/>
            </a:xfrm>
          </p:grpSpPr>
          <p:pic>
            <p:nvPicPr>
              <p:cNvPr id="29" name="Picture 28">
                <a:extLst>
                  <a:ext uri="{FF2B5EF4-FFF2-40B4-BE49-F238E27FC236}">
                    <a16:creationId xmlns:a16="http://schemas.microsoft.com/office/drawing/2014/main" id="{01CEA435-B65E-6D46-8AF7-87AF0D3D220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71354" y="1627404"/>
                <a:ext cx="498227" cy="518500"/>
              </a:xfrm>
              <a:prstGeom prst="rect">
                <a:avLst/>
              </a:prstGeom>
              <a:solidFill>
                <a:schemeClr val="bg1"/>
              </a:solidFill>
            </p:spPr>
          </p:pic>
          <p:sp>
            <p:nvSpPr>
              <p:cNvPr id="30" name="TextBox 57">
                <a:extLst>
                  <a:ext uri="{FF2B5EF4-FFF2-40B4-BE49-F238E27FC236}">
                    <a16:creationId xmlns:a16="http://schemas.microsoft.com/office/drawing/2014/main" id="{6E1FC4FB-E416-CC4E-BF68-C0DE4CC2C6EE}"/>
                  </a:ext>
                </a:extLst>
              </p:cNvPr>
              <p:cNvSpPr txBox="1"/>
              <p:nvPr/>
            </p:nvSpPr>
            <p:spPr>
              <a:xfrm>
                <a:off x="755254" y="1563488"/>
                <a:ext cx="1322828" cy="646331"/>
              </a:xfrm>
              <a:prstGeom prst="rect">
                <a:avLst/>
              </a:prstGeom>
              <a:noFill/>
            </p:spPr>
            <p:txBody>
              <a:bodyPr wrap="square" rtlCol="0">
                <a:spAutoFit/>
              </a:bodyPr>
              <a:lstStyle>
                <a:defPPr>
                  <a:defRPr lang="en-US"/>
                </a:defPPr>
                <a:lvl1pPr marL="0" algn="l"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pPr algn="ctr"/>
                <a:r>
                  <a:rPr lang="en-US" sz="1168" b="1" dirty="0">
                    <a:solidFill>
                      <a:srgbClr val="000000"/>
                    </a:solidFill>
                  </a:rPr>
                  <a:t>FTE/FTC user Creation in HR-SOT</a:t>
                </a:r>
              </a:p>
            </p:txBody>
          </p:sp>
        </p:grpSp>
        <p:pic>
          <p:nvPicPr>
            <p:cNvPr id="197" name="Picture 196">
              <a:extLst>
                <a:ext uri="{FF2B5EF4-FFF2-40B4-BE49-F238E27FC236}">
                  <a16:creationId xmlns:a16="http://schemas.microsoft.com/office/drawing/2014/main" id="{BBE8D219-0EF5-D94A-A16F-D8321861253E}"/>
                </a:ext>
              </a:extLst>
            </p:cNvPr>
            <p:cNvPicPr>
              <a:picLocks noChangeAspect="1"/>
            </p:cNvPicPr>
            <p:nvPr/>
          </p:nvPicPr>
          <p:blipFill>
            <a:blip r:embed="rId14"/>
            <a:stretch>
              <a:fillRect/>
            </a:stretch>
          </p:blipFill>
          <p:spPr>
            <a:xfrm>
              <a:off x="-3856" y="2110924"/>
              <a:ext cx="1069377" cy="377081"/>
            </a:xfrm>
            <a:prstGeom prst="rect">
              <a:avLst/>
            </a:prstGeom>
          </p:spPr>
        </p:pic>
      </p:grpSp>
      <p:pic>
        <p:nvPicPr>
          <p:cNvPr id="203" name="Picture 202">
            <a:extLst>
              <a:ext uri="{FF2B5EF4-FFF2-40B4-BE49-F238E27FC236}">
                <a16:creationId xmlns:a16="http://schemas.microsoft.com/office/drawing/2014/main" id="{2DDF1DBE-504D-9940-9A8F-C97786F5CD58}"/>
              </a:ext>
            </a:extLst>
          </p:cNvPr>
          <p:cNvPicPr>
            <a:picLocks noChangeAspect="1"/>
          </p:cNvPicPr>
          <p:nvPr/>
        </p:nvPicPr>
        <p:blipFill>
          <a:blip r:embed="rId22"/>
          <a:stretch>
            <a:fillRect/>
          </a:stretch>
        </p:blipFill>
        <p:spPr>
          <a:xfrm>
            <a:off x="6957697" y="5743789"/>
            <a:ext cx="435744" cy="547066"/>
          </a:xfrm>
          <a:prstGeom prst="rect">
            <a:avLst/>
          </a:prstGeom>
        </p:spPr>
      </p:pic>
      <p:cxnSp>
        <p:nvCxnSpPr>
          <p:cNvPr id="204" name="Elbow Connector 203">
            <a:extLst>
              <a:ext uri="{FF2B5EF4-FFF2-40B4-BE49-F238E27FC236}">
                <a16:creationId xmlns:a16="http://schemas.microsoft.com/office/drawing/2014/main" id="{647423BB-13E4-884E-BA37-1AC8C262DB04}"/>
              </a:ext>
            </a:extLst>
          </p:cNvPr>
          <p:cNvCxnSpPr>
            <a:cxnSpLocks/>
            <a:stCxn id="101" idx="4"/>
            <a:endCxn id="203" idx="0"/>
          </p:cNvCxnSpPr>
          <p:nvPr/>
        </p:nvCxnSpPr>
        <p:spPr bwMode="auto">
          <a:xfrm rot="16200000" flipH="1">
            <a:off x="5982743" y="4550963"/>
            <a:ext cx="1342555" cy="1043097"/>
          </a:xfrm>
          <a:prstGeom prst="bentConnector3">
            <a:avLst>
              <a:gd name="adj1" fmla="val 54604"/>
            </a:avLst>
          </a:prstGeom>
          <a:solidFill>
            <a:schemeClr val="folHlink"/>
          </a:solidFill>
          <a:ln w="2857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1" name="Graphic 210" descr="Group of people">
            <a:extLst>
              <a:ext uri="{FF2B5EF4-FFF2-40B4-BE49-F238E27FC236}">
                <a16:creationId xmlns:a16="http://schemas.microsoft.com/office/drawing/2014/main" id="{32A67EA9-34F5-B44B-A383-1B21DE80428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457371" y="5486473"/>
            <a:ext cx="735091" cy="735091"/>
          </a:xfrm>
          <a:prstGeom prst="rect">
            <a:avLst/>
          </a:prstGeom>
        </p:spPr>
      </p:pic>
      <p:cxnSp>
        <p:nvCxnSpPr>
          <p:cNvPr id="113" name="Straight Connector 112">
            <a:extLst>
              <a:ext uri="{FF2B5EF4-FFF2-40B4-BE49-F238E27FC236}">
                <a16:creationId xmlns:a16="http://schemas.microsoft.com/office/drawing/2014/main" id="{CA5C015E-3C1C-2B42-A13E-FA9DF8FF388F}"/>
              </a:ext>
            </a:extLst>
          </p:cNvPr>
          <p:cNvCxnSpPr>
            <a:cxnSpLocks/>
          </p:cNvCxnSpPr>
          <p:nvPr/>
        </p:nvCxnSpPr>
        <p:spPr bwMode="auto">
          <a:xfrm flipH="1" flipV="1">
            <a:off x="4910560" y="1094803"/>
            <a:ext cx="653203" cy="1410920"/>
          </a:xfrm>
          <a:prstGeom prst="line">
            <a:avLst/>
          </a:prstGeom>
          <a:ln w="22225">
            <a:headEnd type="stealth"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DB6A21D-9F6D-1C46-AABF-B3FFCF69FD8B}"/>
              </a:ext>
            </a:extLst>
          </p:cNvPr>
          <p:cNvCxnSpPr>
            <a:cxnSpLocks/>
          </p:cNvCxnSpPr>
          <p:nvPr/>
        </p:nvCxnSpPr>
        <p:spPr bwMode="auto">
          <a:xfrm flipV="1">
            <a:off x="6429188" y="1024712"/>
            <a:ext cx="549060" cy="1452094"/>
          </a:xfrm>
          <a:prstGeom prst="line">
            <a:avLst/>
          </a:prstGeom>
          <a:ln w="22225">
            <a:headEnd type="stealth"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1CBACDC-3C5A-8A47-B910-67E28B6DFCB0}"/>
              </a:ext>
            </a:extLst>
          </p:cNvPr>
          <p:cNvCxnSpPr>
            <a:cxnSpLocks/>
          </p:cNvCxnSpPr>
          <p:nvPr/>
        </p:nvCxnSpPr>
        <p:spPr bwMode="auto">
          <a:xfrm flipV="1">
            <a:off x="7113771" y="2426535"/>
            <a:ext cx="1371436" cy="564306"/>
          </a:xfrm>
          <a:prstGeom prst="line">
            <a:avLst/>
          </a:prstGeom>
          <a:ln w="22225">
            <a:headEnd type="stealth" w="med" len="med"/>
            <a:tailEnd type="none" w="lg" len="lg"/>
          </a:ln>
        </p:spPr>
        <p:style>
          <a:lnRef idx="1">
            <a:schemeClr val="accent1"/>
          </a:lnRef>
          <a:fillRef idx="0">
            <a:schemeClr val="accent1"/>
          </a:fillRef>
          <a:effectRef idx="0">
            <a:schemeClr val="accent1"/>
          </a:effectRef>
          <a:fontRef idx="minor">
            <a:schemeClr val="tx1"/>
          </a:fontRef>
        </p:style>
      </p:cxnSp>
      <p:graphicFrame>
        <p:nvGraphicFramePr>
          <p:cNvPr id="218" name="Table 217">
            <a:extLst>
              <a:ext uri="{FF2B5EF4-FFF2-40B4-BE49-F238E27FC236}">
                <a16:creationId xmlns:a16="http://schemas.microsoft.com/office/drawing/2014/main" id="{8C0ABD51-1813-984C-810F-D57CD5533220}"/>
              </a:ext>
            </a:extLst>
          </p:cNvPr>
          <p:cNvGraphicFramePr>
            <a:graphicFrameLocks noGrp="1"/>
          </p:cNvGraphicFramePr>
          <p:nvPr/>
        </p:nvGraphicFramePr>
        <p:xfrm>
          <a:off x="8629990" y="404751"/>
          <a:ext cx="2711229" cy="2097215"/>
        </p:xfrm>
        <a:graphic>
          <a:graphicData uri="http://schemas.openxmlformats.org/drawingml/2006/table">
            <a:tbl>
              <a:tblPr>
                <a:tableStyleId>{5C22544A-7EE6-4342-B048-85BDC9FD1C3A}</a:tableStyleId>
              </a:tblPr>
              <a:tblGrid>
                <a:gridCol w="2711229">
                  <a:extLst>
                    <a:ext uri="{9D8B030D-6E8A-4147-A177-3AD203B41FA5}">
                      <a16:colId xmlns:a16="http://schemas.microsoft.com/office/drawing/2014/main" val="4240644233"/>
                    </a:ext>
                  </a:extLst>
                </a:gridCol>
              </a:tblGrid>
              <a:tr h="277085">
                <a:tc>
                  <a:txBody>
                    <a:bodyPr/>
                    <a:lstStyle/>
                    <a:p>
                      <a:pPr algn="l" fontAlgn="ctr"/>
                      <a:r>
                        <a:rPr lang="en-IN" sz="1000" u="none" strike="noStrike" dirty="0">
                          <a:effectLst/>
                        </a:rPr>
                        <a:t>AD account and birth right provisioning</a:t>
                      </a:r>
                      <a:endParaRPr lang="en-IN" sz="1000" b="0" i="0" u="none" strike="noStrike" dirty="0">
                        <a:solidFill>
                          <a:srgbClr val="000000"/>
                        </a:solidFill>
                        <a:effectLst/>
                        <a:latin typeface="Arial" panose="020B0604020202020204" pitchFamily="34" charset="0"/>
                      </a:endParaRPr>
                    </a:p>
                  </a:txBody>
                  <a:tcPr marL="9271" marR="9271" marT="9271" marB="0" anchor="ctr"/>
                </a:tc>
                <a:extLst>
                  <a:ext uri="{0D108BD9-81ED-4DB2-BD59-A6C34878D82A}">
                    <a16:rowId xmlns:a16="http://schemas.microsoft.com/office/drawing/2014/main" val="238419190"/>
                  </a:ext>
                </a:extLst>
              </a:tr>
              <a:tr h="253199">
                <a:tc>
                  <a:txBody>
                    <a:bodyPr/>
                    <a:lstStyle/>
                    <a:p>
                      <a:pPr algn="l" fontAlgn="ctr"/>
                      <a:r>
                        <a:rPr lang="en-IN" sz="1000" u="none" strike="noStrike" dirty="0">
                          <a:effectLst/>
                        </a:rPr>
                        <a:t>ForgeRock AM account and group access</a:t>
                      </a:r>
                      <a:endParaRPr lang="en-IN" sz="1000" b="0" i="0" u="none" strike="noStrike" dirty="0">
                        <a:solidFill>
                          <a:srgbClr val="000000"/>
                        </a:solidFill>
                        <a:effectLst/>
                        <a:latin typeface="Arial" panose="020B0604020202020204" pitchFamily="34" charset="0"/>
                      </a:endParaRPr>
                    </a:p>
                  </a:txBody>
                  <a:tcPr marL="9271" marR="9271" marT="9271" marB="0" anchor="ctr"/>
                </a:tc>
                <a:extLst>
                  <a:ext uri="{0D108BD9-81ED-4DB2-BD59-A6C34878D82A}">
                    <a16:rowId xmlns:a16="http://schemas.microsoft.com/office/drawing/2014/main" val="1618200014"/>
                  </a:ext>
                </a:extLst>
              </a:tr>
              <a:tr h="167189">
                <a:tc>
                  <a:txBody>
                    <a:bodyPr/>
                    <a:lstStyle/>
                    <a:p>
                      <a:pPr algn="l" fontAlgn="ctr"/>
                      <a:r>
                        <a:rPr lang="en-IN" sz="1000" u="none" strike="noStrike" dirty="0">
                          <a:effectLst/>
                        </a:rPr>
                        <a:t>Exchange Mailbox Creation</a:t>
                      </a:r>
                      <a:endParaRPr lang="en-IN" sz="1000" b="0" i="0" u="none" strike="noStrike" dirty="0">
                        <a:solidFill>
                          <a:srgbClr val="000000"/>
                        </a:solidFill>
                        <a:effectLst/>
                        <a:latin typeface="Arial" panose="020B0604020202020204" pitchFamily="34" charset="0"/>
                      </a:endParaRPr>
                    </a:p>
                  </a:txBody>
                  <a:tcPr marL="9271" marR="9271" marT="9271" marB="0" anchor="ctr"/>
                </a:tc>
                <a:extLst>
                  <a:ext uri="{0D108BD9-81ED-4DB2-BD59-A6C34878D82A}">
                    <a16:rowId xmlns:a16="http://schemas.microsoft.com/office/drawing/2014/main" val="1882238672"/>
                  </a:ext>
                </a:extLst>
              </a:tr>
              <a:tr h="167189">
                <a:tc>
                  <a:txBody>
                    <a:bodyPr/>
                    <a:lstStyle/>
                    <a:p>
                      <a:pPr algn="l" fontAlgn="ctr"/>
                      <a:r>
                        <a:rPr lang="en-IN" sz="1000" u="none" strike="noStrike" dirty="0">
                          <a:effectLst/>
                        </a:rPr>
                        <a:t>Jira Account and default access</a:t>
                      </a:r>
                      <a:endParaRPr lang="en-IN" sz="1000" b="0" i="0" u="none" strike="noStrike" dirty="0">
                        <a:solidFill>
                          <a:srgbClr val="000000"/>
                        </a:solidFill>
                        <a:effectLst/>
                        <a:latin typeface="Arial" panose="020B0604020202020204" pitchFamily="34" charset="0"/>
                      </a:endParaRPr>
                    </a:p>
                  </a:txBody>
                  <a:tcPr marL="9271" marR="9271" marT="9271" marB="0" anchor="ctr"/>
                </a:tc>
                <a:extLst>
                  <a:ext uri="{0D108BD9-81ED-4DB2-BD59-A6C34878D82A}">
                    <a16:rowId xmlns:a16="http://schemas.microsoft.com/office/drawing/2014/main" val="3373844808"/>
                  </a:ext>
                </a:extLst>
              </a:tr>
              <a:tr h="410851">
                <a:tc>
                  <a:txBody>
                    <a:bodyPr/>
                    <a:lstStyle/>
                    <a:p>
                      <a:pPr algn="l" fontAlgn="ctr"/>
                      <a:r>
                        <a:rPr lang="en-IN" sz="1000" u="none" strike="noStrike" dirty="0">
                          <a:effectLst/>
                        </a:rPr>
                        <a:t>Confluence Account and default access</a:t>
                      </a:r>
                      <a:endParaRPr lang="en-IN" sz="1000" b="0" i="0" u="none" strike="noStrike" dirty="0">
                        <a:solidFill>
                          <a:srgbClr val="000000"/>
                        </a:solidFill>
                        <a:effectLst/>
                        <a:latin typeface="Arial" panose="020B0604020202020204" pitchFamily="34" charset="0"/>
                      </a:endParaRPr>
                    </a:p>
                  </a:txBody>
                  <a:tcPr marL="9271" marR="9271" marT="9271" marB="0" anchor="ctr"/>
                </a:tc>
                <a:extLst>
                  <a:ext uri="{0D108BD9-81ED-4DB2-BD59-A6C34878D82A}">
                    <a16:rowId xmlns:a16="http://schemas.microsoft.com/office/drawing/2014/main" val="474892019"/>
                  </a:ext>
                </a:extLst>
              </a:tr>
              <a:tr h="410851">
                <a:tc>
                  <a:txBody>
                    <a:bodyPr/>
                    <a:lstStyle/>
                    <a:p>
                      <a:pPr algn="l" fontAlgn="ctr"/>
                      <a:r>
                        <a:rPr lang="en-IN" sz="1000" u="none" strike="noStrike" dirty="0">
                          <a:effectLst/>
                        </a:rPr>
                        <a:t>Next Cloud default access</a:t>
                      </a:r>
                      <a:endParaRPr lang="en-IN" sz="1000" b="0" i="0" u="none" strike="noStrike" dirty="0">
                        <a:solidFill>
                          <a:srgbClr val="000000"/>
                        </a:solidFill>
                        <a:effectLst/>
                        <a:latin typeface="Arial" panose="020B0604020202020204" pitchFamily="34" charset="0"/>
                      </a:endParaRPr>
                    </a:p>
                  </a:txBody>
                  <a:tcPr marL="9271" marR="9271" marT="9271" marB="0" anchor="ctr"/>
                </a:tc>
                <a:extLst>
                  <a:ext uri="{0D108BD9-81ED-4DB2-BD59-A6C34878D82A}">
                    <a16:rowId xmlns:a16="http://schemas.microsoft.com/office/drawing/2014/main" val="855420566"/>
                  </a:ext>
                </a:extLst>
              </a:tr>
              <a:tr h="410851">
                <a:tc>
                  <a:txBody>
                    <a:bodyPr/>
                    <a:lstStyle/>
                    <a:p>
                      <a:pPr algn="l" fontAlgn="ctr"/>
                      <a:r>
                        <a:rPr lang="en-IN" sz="1000" u="none" strike="noStrike" dirty="0">
                          <a:effectLst/>
                        </a:rPr>
                        <a:t>Jira ticket automated creation</a:t>
                      </a:r>
                      <a:endParaRPr lang="en-IN" sz="1000" b="0" i="0" u="none" strike="noStrike" dirty="0">
                        <a:solidFill>
                          <a:srgbClr val="000000"/>
                        </a:solidFill>
                        <a:effectLst/>
                        <a:latin typeface="Arial" panose="020B0604020202020204" pitchFamily="34" charset="0"/>
                      </a:endParaRPr>
                    </a:p>
                  </a:txBody>
                  <a:tcPr marL="9271" marR="9271" marT="9271" marB="0" anchor="ctr"/>
                </a:tc>
                <a:extLst>
                  <a:ext uri="{0D108BD9-81ED-4DB2-BD59-A6C34878D82A}">
                    <a16:rowId xmlns:a16="http://schemas.microsoft.com/office/drawing/2014/main" val="667053628"/>
                  </a:ext>
                </a:extLst>
              </a:tr>
            </a:tbl>
          </a:graphicData>
        </a:graphic>
      </p:graphicFrame>
      <p:pic>
        <p:nvPicPr>
          <p:cNvPr id="257" name="Picture 256">
            <a:extLst>
              <a:ext uri="{FF2B5EF4-FFF2-40B4-BE49-F238E27FC236}">
                <a16:creationId xmlns:a16="http://schemas.microsoft.com/office/drawing/2014/main" id="{CA0D8D5A-FC03-A549-A540-DFB2E61AF94E}"/>
              </a:ext>
            </a:extLst>
          </p:cNvPr>
          <p:cNvPicPr>
            <a:picLocks noChangeAspect="1"/>
          </p:cNvPicPr>
          <p:nvPr/>
        </p:nvPicPr>
        <p:blipFill>
          <a:blip r:embed="rId25"/>
          <a:stretch>
            <a:fillRect/>
          </a:stretch>
        </p:blipFill>
        <p:spPr>
          <a:xfrm>
            <a:off x="8524397" y="393892"/>
            <a:ext cx="3598746" cy="2145165"/>
          </a:xfrm>
          <a:prstGeom prst="rect">
            <a:avLst/>
          </a:prstGeom>
        </p:spPr>
      </p:pic>
      <p:pic>
        <p:nvPicPr>
          <p:cNvPr id="258" name="Picture 257">
            <a:extLst>
              <a:ext uri="{FF2B5EF4-FFF2-40B4-BE49-F238E27FC236}">
                <a16:creationId xmlns:a16="http://schemas.microsoft.com/office/drawing/2014/main" id="{084C491D-8446-3C44-833B-69287ABA6054}"/>
              </a:ext>
            </a:extLst>
          </p:cNvPr>
          <p:cNvPicPr>
            <a:picLocks noChangeAspect="1"/>
          </p:cNvPicPr>
          <p:nvPr/>
        </p:nvPicPr>
        <p:blipFill>
          <a:blip r:embed="rId26"/>
          <a:stretch>
            <a:fillRect/>
          </a:stretch>
        </p:blipFill>
        <p:spPr>
          <a:xfrm>
            <a:off x="8524397" y="358847"/>
            <a:ext cx="3581526" cy="2239432"/>
          </a:xfrm>
          <a:prstGeom prst="rect">
            <a:avLst/>
          </a:prstGeom>
        </p:spPr>
      </p:pic>
      <p:pic>
        <p:nvPicPr>
          <p:cNvPr id="259" name="Picture 258">
            <a:extLst>
              <a:ext uri="{FF2B5EF4-FFF2-40B4-BE49-F238E27FC236}">
                <a16:creationId xmlns:a16="http://schemas.microsoft.com/office/drawing/2014/main" id="{60036A71-8803-C24B-BE88-EFF506F338A7}"/>
              </a:ext>
            </a:extLst>
          </p:cNvPr>
          <p:cNvPicPr>
            <a:picLocks noChangeAspect="1"/>
          </p:cNvPicPr>
          <p:nvPr/>
        </p:nvPicPr>
        <p:blipFill>
          <a:blip r:embed="rId27"/>
          <a:stretch>
            <a:fillRect/>
          </a:stretch>
        </p:blipFill>
        <p:spPr>
          <a:xfrm>
            <a:off x="8485207" y="393892"/>
            <a:ext cx="3602891" cy="2227727"/>
          </a:xfrm>
          <a:prstGeom prst="rect">
            <a:avLst/>
          </a:prstGeom>
        </p:spPr>
      </p:pic>
      <p:pic>
        <p:nvPicPr>
          <p:cNvPr id="261" name="Picture 260">
            <a:extLst>
              <a:ext uri="{FF2B5EF4-FFF2-40B4-BE49-F238E27FC236}">
                <a16:creationId xmlns:a16="http://schemas.microsoft.com/office/drawing/2014/main" id="{E344ED9D-800E-5E46-A963-B4E35635F30F}"/>
              </a:ext>
            </a:extLst>
          </p:cNvPr>
          <p:cNvPicPr>
            <a:picLocks noChangeAspect="1"/>
          </p:cNvPicPr>
          <p:nvPr/>
        </p:nvPicPr>
        <p:blipFill>
          <a:blip r:embed="rId28"/>
          <a:stretch>
            <a:fillRect/>
          </a:stretch>
        </p:blipFill>
        <p:spPr>
          <a:xfrm>
            <a:off x="8513375" y="417304"/>
            <a:ext cx="3581525" cy="2149413"/>
          </a:xfrm>
          <a:prstGeom prst="rect">
            <a:avLst/>
          </a:prstGeom>
        </p:spPr>
      </p:pic>
      <p:pic>
        <p:nvPicPr>
          <p:cNvPr id="262" name="Picture 261">
            <a:extLst>
              <a:ext uri="{FF2B5EF4-FFF2-40B4-BE49-F238E27FC236}">
                <a16:creationId xmlns:a16="http://schemas.microsoft.com/office/drawing/2014/main" id="{40A80962-788E-8E41-9524-81AF4F174BEF}"/>
              </a:ext>
            </a:extLst>
          </p:cNvPr>
          <p:cNvPicPr>
            <a:picLocks noChangeAspect="1"/>
          </p:cNvPicPr>
          <p:nvPr/>
        </p:nvPicPr>
        <p:blipFill>
          <a:blip r:embed="rId29"/>
          <a:stretch>
            <a:fillRect/>
          </a:stretch>
        </p:blipFill>
        <p:spPr>
          <a:xfrm>
            <a:off x="7422014" y="5808169"/>
            <a:ext cx="474099" cy="457166"/>
          </a:xfrm>
          <a:prstGeom prst="rect">
            <a:avLst/>
          </a:prstGeom>
        </p:spPr>
      </p:pic>
      <p:pic>
        <p:nvPicPr>
          <p:cNvPr id="263" name="Picture 262">
            <a:extLst>
              <a:ext uri="{FF2B5EF4-FFF2-40B4-BE49-F238E27FC236}">
                <a16:creationId xmlns:a16="http://schemas.microsoft.com/office/drawing/2014/main" id="{8ED7DA53-7755-E84F-BCD5-7240B0C8AD47}"/>
              </a:ext>
            </a:extLst>
          </p:cNvPr>
          <p:cNvPicPr>
            <a:picLocks noChangeAspect="1"/>
          </p:cNvPicPr>
          <p:nvPr/>
        </p:nvPicPr>
        <p:blipFill>
          <a:blip r:embed="rId30"/>
          <a:stretch>
            <a:fillRect/>
          </a:stretch>
        </p:blipFill>
        <p:spPr>
          <a:xfrm>
            <a:off x="7896810" y="5852090"/>
            <a:ext cx="441474" cy="392740"/>
          </a:xfrm>
          <a:prstGeom prst="rect">
            <a:avLst/>
          </a:prstGeom>
        </p:spPr>
      </p:pic>
      <p:pic>
        <p:nvPicPr>
          <p:cNvPr id="264" name="Picture 263">
            <a:extLst>
              <a:ext uri="{FF2B5EF4-FFF2-40B4-BE49-F238E27FC236}">
                <a16:creationId xmlns:a16="http://schemas.microsoft.com/office/drawing/2014/main" id="{F0BF6ADC-44AE-CE46-96C8-29A0E6AEECD3}"/>
              </a:ext>
            </a:extLst>
          </p:cNvPr>
          <p:cNvPicPr>
            <a:picLocks noChangeAspect="1"/>
          </p:cNvPicPr>
          <p:nvPr/>
        </p:nvPicPr>
        <p:blipFill>
          <a:blip r:embed="rId31"/>
          <a:stretch>
            <a:fillRect/>
          </a:stretch>
        </p:blipFill>
        <p:spPr>
          <a:xfrm>
            <a:off x="8348931" y="5879665"/>
            <a:ext cx="390502" cy="368399"/>
          </a:xfrm>
          <a:prstGeom prst="rect">
            <a:avLst/>
          </a:prstGeom>
        </p:spPr>
      </p:pic>
      <p:cxnSp>
        <p:nvCxnSpPr>
          <p:cNvPr id="265" name="Elbow Connector 264">
            <a:extLst>
              <a:ext uri="{FF2B5EF4-FFF2-40B4-BE49-F238E27FC236}">
                <a16:creationId xmlns:a16="http://schemas.microsoft.com/office/drawing/2014/main" id="{F985CEB7-EB47-3A4A-BA72-CE840F46DA8F}"/>
              </a:ext>
            </a:extLst>
          </p:cNvPr>
          <p:cNvCxnSpPr>
            <a:cxnSpLocks/>
            <a:stCxn id="101" idx="4"/>
            <a:endCxn id="262" idx="0"/>
          </p:cNvCxnSpPr>
          <p:nvPr/>
        </p:nvCxnSpPr>
        <p:spPr bwMode="auto">
          <a:xfrm rot="16200000" flipH="1">
            <a:off x="6192300" y="4341405"/>
            <a:ext cx="1406935" cy="1526591"/>
          </a:xfrm>
          <a:prstGeom prst="bentConnector3">
            <a:avLst>
              <a:gd name="adj1" fmla="val 51757"/>
            </a:avLst>
          </a:prstGeom>
          <a:solidFill>
            <a:schemeClr val="folHlink"/>
          </a:solidFill>
          <a:ln w="2857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 name="Elbow Connector 267">
            <a:extLst>
              <a:ext uri="{FF2B5EF4-FFF2-40B4-BE49-F238E27FC236}">
                <a16:creationId xmlns:a16="http://schemas.microsoft.com/office/drawing/2014/main" id="{D621A420-9536-FB46-83C8-D19C9725643B}"/>
              </a:ext>
            </a:extLst>
          </p:cNvPr>
          <p:cNvCxnSpPr>
            <a:cxnSpLocks/>
            <a:stCxn id="101" idx="4"/>
            <a:endCxn id="263" idx="0"/>
          </p:cNvCxnSpPr>
          <p:nvPr/>
        </p:nvCxnSpPr>
        <p:spPr bwMode="auto">
          <a:xfrm rot="16200000" flipH="1">
            <a:off x="6399582" y="4134124"/>
            <a:ext cx="1450855" cy="1985074"/>
          </a:xfrm>
          <a:prstGeom prst="bentConnector3">
            <a:avLst>
              <a:gd name="adj1" fmla="val 50852"/>
            </a:avLst>
          </a:prstGeom>
          <a:solidFill>
            <a:schemeClr val="folHlink"/>
          </a:solidFill>
          <a:ln w="2857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Elbow Connector 270">
            <a:extLst>
              <a:ext uri="{FF2B5EF4-FFF2-40B4-BE49-F238E27FC236}">
                <a16:creationId xmlns:a16="http://schemas.microsoft.com/office/drawing/2014/main" id="{C7B5CA5B-D6A6-954B-8211-625B0D0A7EC3}"/>
              </a:ext>
            </a:extLst>
          </p:cNvPr>
          <p:cNvCxnSpPr>
            <a:cxnSpLocks/>
            <a:stCxn id="101" idx="4"/>
            <a:endCxn id="264" idx="0"/>
          </p:cNvCxnSpPr>
          <p:nvPr/>
        </p:nvCxnSpPr>
        <p:spPr bwMode="auto">
          <a:xfrm rot="16200000" flipH="1">
            <a:off x="6599112" y="3934594"/>
            <a:ext cx="1478431" cy="2411710"/>
          </a:xfrm>
          <a:prstGeom prst="bentConnector3">
            <a:avLst>
              <a:gd name="adj1" fmla="val 50000"/>
            </a:avLst>
          </a:prstGeom>
          <a:solidFill>
            <a:schemeClr val="folHlink"/>
          </a:solidFill>
          <a:ln w="2857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Notched Right Arrow 108">
            <a:extLst>
              <a:ext uri="{FF2B5EF4-FFF2-40B4-BE49-F238E27FC236}">
                <a16:creationId xmlns:a16="http://schemas.microsoft.com/office/drawing/2014/main" id="{609730CF-EE60-9D4B-933E-D86A815D4632}"/>
              </a:ext>
            </a:extLst>
          </p:cNvPr>
          <p:cNvSpPr/>
          <p:nvPr/>
        </p:nvSpPr>
        <p:spPr bwMode="auto">
          <a:xfrm rot="5400000">
            <a:off x="768813" y="3859191"/>
            <a:ext cx="409995" cy="465907"/>
          </a:xfrm>
          <a:prstGeom prst="notchedRightArrow">
            <a:avLst/>
          </a:prstGeom>
          <a:solidFill>
            <a:schemeClr val="accent3">
              <a:lumMod val="75000"/>
            </a:schemeClr>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346" dirty="0">
              <a:ea typeface="+mj-ea"/>
            </a:endParaRPr>
          </a:p>
        </p:txBody>
      </p:sp>
    </p:spTree>
    <p:extLst>
      <p:ext uri="{BB962C8B-B14F-4D97-AF65-F5344CB8AC3E}">
        <p14:creationId xmlns:p14="http://schemas.microsoft.com/office/powerpoint/2010/main" val="332841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42" presetClass="path" presetSubtype="0" accel="50000" decel="50000" fill="hold" grpId="1" nodeType="withEffect">
                                  <p:stCondLst>
                                    <p:cond delay="0"/>
                                  </p:stCondLst>
                                  <p:childTnLst>
                                    <p:animMotion origin="layout" path="M 0 0 L 0 0.25 E" pathEditMode="relative" ptsTypes="">
                                      <p:cBhvr>
                                        <p:cTn id="66" dur="2000" fill="hold"/>
                                        <p:tgtEl>
                                          <p:spTgt spid="109"/>
                                        </p:tgtEl>
                                        <p:attrNameLst>
                                          <p:attrName>ppt_x</p:attrName>
                                          <p:attrName>ppt_y</p:attrName>
                                        </p:attrNameLst>
                                      </p:cBhvr>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8"/>
                                        </p:tgtEl>
                                        <p:attrNameLst>
                                          <p:attrName>style.visibility</p:attrName>
                                        </p:attrNameLst>
                                      </p:cBhvr>
                                      <p:to>
                                        <p:strVal val="visible"/>
                                      </p:to>
                                    </p:set>
                                  </p:childTnLst>
                                </p:cTn>
                              </p:par>
                              <p:par>
                                <p:cTn id="75" presetID="0" presetClass="path" presetSubtype="0" accel="50000" decel="50000" fill="hold" grpId="1" nodeType="withEffect">
                                  <p:stCondLst>
                                    <p:cond delay="0"/>
                                  </p:stCondLst>
                                  <p:childTnLst>
                                    <p:animMotion origin="layout" path="M 0 0 L 0 0 C -0.00196 -0.03217 -0.00157 -0.01875 0 -0.07037 C 0.00026 -0.08032 0.00182 -0.08866 0.00312 -0.09815 L 0.00416 -0.10555 C 0.00416 -0.10648 0.00507 -0.13079 0.00729 -0.13333 C 0.00833 -0.13472 0.0095 -0.13565 0.01041 -0.13704 C 0.01158 -0.13889 0.01236 -0.1412 0.01354 -0.14259 C 0.01445 -0.14375 0.01575 -0.14352 0.01666 -0.14444 C 0.01888 -0.14676 0.02083 -0.14954 0.02291 -0.15185 L 0.02916 -0.15926 C 0.0302 -0.16065 0.03111 -0.16227 0.03229 -0.16296 L 0.04166 -0.16852 L 0.04791 -0.17222 C 0.04895 -0.17292 0.04986 -0.17407 0.05104 -0.17407 L 0.06979 -0.17592 C 0.07213 -0.17662 0.0746 -0.17755 0.07708 -0.17778 C 0.11067 -0.18333 0.14388 -0.1787 0.17812 -0.17778 C 0.18268 -0.17708 0.19921 -0.1743 0.20312 -0.17407 C 0.21067 -0.17384 0.21835 -0.17407 0.22604 -0.17407 L 0.22604 -0.17407 " pathEditMode="relative" ptsTypes="AAAAAAAAAAAAAAAAAAAAA">
                                      <p:cBhvr>
                                        <p:cTn id="76" dur="2000" fill="hold"/>
                                        <p:tgtEl>
                                          <p:spTgt spid="108"/>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1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5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1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5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1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5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6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9" grpId="0" animBg="1"/>
      <p:bldP spid="103" grpId="0" animBg="1"/>
      <p:bldP spid="104" grpId="0"/>
      <p:bldP spid="108" grpId="0" animBg="1"/>
      <p:bldP spid="108" grpId="1" animBg="1"/>
      <p:bldP spid="109" grpId="0" animBg="1"/>
      <p:bldP spid="10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4C32C33-8053-6740-A2E3-444FFCCC6C87}"/>
              </a:ext>
            </a:extLst>
          </p:cNvPr>
          <p:cNvSpPr/>
          <p:nvPr/>
        </p:nvSpPr>
        <p:spPr>
          <a:xfrm>
            <a:off x="564911" y="1074402"/>
            <a:ext cx="9723934" cy="484629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72"/>
          </a:p>
        </p:txBody>
      </p:sp>
      <p:pic>
        <p:nvPicPr>
          <p:cNvPr id="10" name="Picture 16" descr="Image result for computer user icon">
            <a:extLst>
              <a:ext uri="{FF2B5EF4-FFF2-40B4-BE49-F238E27FC236}">
                <a16:creationId xmlns:a16="http://schemas.microsoft.com/office/drawing/2014/main" id="{C876C509-6801-D445-8138-6BB42FBD4D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6880" y="1678041"/>
            <a:ext cx="904835" cy="7843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a:extLst>
              <a:ext uri="{FF2B5EF4-FFF2-40B4-BE49-F238E27FC236}">
                <a16:creationId xmlns:a16="http://schemas.microsoft.com/office/drawing/2014/main" id="{B3092516-87A7-804D-A74C-E71276DDC3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643" y="4320347"/>
            <a:ext cx="618682" cy="5363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C4E693-CE19-0F4A-A7BB-AEC819AFAF89}"/>
              </a:ext>
            </a:extLst>
          </p:cNvPr>
          <p:cNvSpPr txBox="1"/>
          <p:nvPr/>
        </p:nvSpPr>
        <p:spPr>
          <a:xfrm>
            <a:off x="874644" y="4895915"/>
            <a:ext cx="632844" cy="269625"/>
          </a:xfrm>
          <a:prstGeom prst="rect">
            <a:avLst/>
          </a:prstGeom>
          <a:noFill/>
        </p:spPr>
        <p:txBody>
          <a:bodyPr wrap="square" rtlCol="0">
            <a:spAutoFit/>
          </a:bodyPr>
          <a:lstStyle/>
          <a:p>
            <a:pPr defTabSz="793250">
              <a:defRPr/>
            </a:pPr>
            <a:r>
              <a:rPr lang="en-US" sz="1168" b="1" dirty="0">
                <a:solidFill>
                  <a:schemeClr val="accent1"/>
                </a:solidFill>
                <a:ea typeface="STKaiti"/>
                <a:cs typeface="Arial" panose="020B0604020202020204" pitchFamily="34" charset="0"/>
              </a:rPr>
              <a:t>Users</a:t>
            </a:r>
          </a:p>
        </p:txBody>
      </p:sp>
      <p:sp>
        <p:nvSpPr>
          <p:cNvPr id="24" name="TextBox 23">
            <a:extLst>
              <a:ext uri="{FF2B5EF4-FFF2-40B4-BE49-F238E27FC236}">
                <a16:creationId xmlns:a16="http://schemas.microsoft.com/office/drawing/2014/main" id="{6464CCA2-730F-7B45-BF16-EFC049FB725A}"/>
              </a:ext>
            </a:extLst>
          </p:cNvPr>
          <p:cNvSpPr txBox="1"/>
          <p:nvPr/>
        </p:nvSpPr>
        <p:spPr>
          <a:xfrm>
            <a:off x="1955281" y="1453557"/>
            <a:ext cx="1097225" cy="269625"/>
          </a:xfrm>
          <a:prstGeom prst="rect">
            <a:avLst/>
          </a:prstGeom>
          <a:noFill/>
        </p:spPr>
        <p:txBody>
          <a:bodyPr wrap="none" rtlCol="0">
            <a:spAutoFit/>
          </a:bodyPr>
          <a:lstStyle>
            <a:defPPr>
              <a:defRPr lang="en-US"/>
            </a:defPPr>
            <a:lvl1pPr>
              <a:defRPr sz="1200"/>
            </a:lvl1pPr>
          </a:lstStyle>
          <a:p>
            <a:r>
              <a:rPr lang="en-US" sz="1168"/>
              <a:t>Line Manager</a:t>
            </a:r>
            <a:endParaRPr lang="en-US" sz="1168" dirty="0"/>
          </a:p>
        </p:txBody>
      </p:sp>
      <p:pic>
        <p:nvPicPr>
          <p:cNvPr id="25" name="Picture 16" descr="Image result for computer user icon">
            <a:extLst>
              <a:ext uri="{FF2B5EF4-FFF2-40B4-BE49-F238E27FC236}">
                <a16:creationId xmlns:a16="http://schemas.microsoft.com/office/drawing/2014/main" id="{009BB776-2C8A-1E49-B7E9-C88A88F456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3889" y="1678041"/>
            <a:ext cx="904835" cy="78435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ECCD5DD-37B8-DC46-A7E6-989011DABE9B}"/>
              </a:ext>
            </a:extLst>
          </p:cNvPr>
          <p:cNvSpPr txBox="1"/>
          <p:nvPr/>
        </p:nvSpPr>
        <p:spPr>
          <a:xfrm>
            <a:off x="3541672" y="1453556"/>
            <a:ext cx="938070" cy="269625"/>
          </a:xfrm>
          <a:prstGeom prst="rect">
            <a:avLst/>
          </a:prstGeom>
          <a:noFill/>
        </p:spPr>
        <p:txBody>
          <a:bodyPr wrap="none" rtlCol="0">
            <a:spAutoFit/>
          </a:bodyPr>
          <a:lstStyle>
            <a:defPPr>
              <a:defRPr lang="en-US"/>
            </a:defPPr>
            <a:lvl1pPr>
              <a:defRPr sz="1200"/>
            </a:lvl1pPr>
          </a:lstStyle>
          <a:p>
            <a:r>
              <a:rPr lang="en-US" sz="1168"/>
              <a:t>App Owner</a:t>
            </a:r>
            <a:endParaRPr lang="en-US" sz="1168" dirty="0"/>
          </a:p>
        </p:txBody>
      </p:sp>
      <p:pic>
        <p:nvPicPr>
          <p:cNvPr id="27" name="Picture 16" descr="Image result for computer user icon">
            <a:extLst>
              <a:ext uri="{FF2B5EF4-FFF2-40B4-BE49-F238E27FC236}">
                <a16:creationId xmlns:a16="http://schemas.microsoft.com/office/drawing/2014/main" id="{D77A631D-7F83-0C48-ACE6-41D1A23241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9476" y="1678041"/>
            <a:ext cx="904835" cy="78435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D88B639-F338-EB4A-B7E2-475BDE4912D5}"/>
              </a:ext>
            </a:extLst>
          </p:cNvPr>
          <p:cNvSpPr txBox="1"/>
          <p:nvPr/>
        </p:nvSpPr>
        <p:spPr>
          <a:xfrm>
            <a:off x="5131606" y="1453557"/>
            <a:ext cx="1083951" cy="272062"/>
          </a:xfrm>
          <a:prstGeom prst="rect">
            <a:avLst/>
          </a:prstGeom>
          <a:noFill/>
        </p:spPr>
        <p:txBody>
          <a:bodyPr wrap="none" rtlCol="0">
            <a:spAutoFit/>
          </a:bodyPr>
          <a:lstStyle>
            <a:defPPr>
              <a:defRPr lang="en-US"/>
            </a:defPPr>
            <a:lvl1pPr>
              <a:defRPr sz="1200"/>
            </a:lvl1pPr>
          </a:lstStyle>
          <a:p>
            <a:r>
              <a:rPr lang="en-US" sz="1168" dirty="0"/>
              <a:t>IAM Manager</a:t>
            </a:r>
          </a:p>
        </p:txBody>
      </p:sp>
      <p:cxnSp>
        <p:nvCxnSpPr>
          <p:cNvPr id="30" name="Straight Arrow Connector 29">
            <a:extLst>
              <a:ext uri="{FF2B5EF4-FFF2-40B4-BE49-F238E27FC236}">
                <a16:creationId xmlns:a16="http://schemas.microsoft.com/office/drawing/2014/main" id="{2C38B4BA-F27A-874E-98B2-E926BB8C03DB}"/>
              </a:ext>
            </a:extLst>
          </p:cNvPr>
          <p:cNvCxnSpPr>
            <a:cxnSpLocks/>
            <a:stCxn id="11" idx="3"/>
            <a:endCxn id="14" idx="1"/>
          </p:cNvCxnSpPr>
          <p:nvPr/>
        </p:nvCxnSpPr>
        <p:spPr>
          <a:xfrm>
            <a:off x="1256325" y="4588499"/>
            <a:ext cx="270868" cy="5703"/>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A875D000-3A06-ED41-80FD-A0385FD123DD}"/>
              </a:ext>
            </a:extLst>
          </p:cNvPr>
          <p:cNvPicPr>
            <a:picLocks noChangeAspect="1"/>
          </p:cNvPicPr>
          <p:nvPr/>
        </p:nvPicPr>
        <p:blipFill>
          <a:blip r:embed="rId4"/>
          <a:stretch>
            <a:fillRect/>
          </a:stretch>
        </p:blipFill>
        <p:spPr>
          <a:xfrm>
            <a:off x="4011581" y="3080814"/>
            <a:ext cx="1897020" cy="945546"/>
          </a:xfrm>
          <a:prstGeom prst="ellipse">
            <a:avLst/>
          </a:prstGeom>
        </p:spPr>
      </p:pic>
      <p:sp>
        <p:nvSpPr>
          <p:cNvPr id="38" name="TextBox 37">
            <a:extLst>
              <a:ext uri="{FF2B5EF4-FFF2-40B4-BE49-F238E27FC236}">
                <a16:creationId xmlns:a16="http://schemas.microsoft.com/office/drawing/2014/main" id="{E2135CDC-9630-8444-B3B4-E80DC5A7B513}"/>
              </a:ext>
            </a:extLst>
          </p:cNvPr>
          <p:cNvSpPr txBox="1"/>
          <p:nvPr/>
        </p:nvSpPr>
        <p:spPr>
          <a:xfrm>
            <a:off x="4634441" y="3301621"/>
            <a:ext cx="595035" cy="369332"/>
          </a:xfrm>
          <a:prstGeom prst="rect">
            <a:avLst/>
          </a:prstGeom>
          <a:noFill/>
        </p:spPr>
        <p:txBody>
          <a:bodyPr wrap="none" rtlCol="0">
            <a:spAutoFit/>
          </a:bodyPr>
          <a:lstStyle/>
          <a:p>
            <a:r>
              <a:rPr lang="en-US" sz="1800" dirty="0">
                <a:solidFill>
                  <a:srgbClr val="FF0000"/>
                </a:solidFill>
                <a:ea typeface="+mj-ea"/>
              </a:rPr>
              <a:t>IAM</a:t>
            </a:r>
            <a:endParaRPr lang="en-US" sz="2400" dirty="0">
              <a:solidFill>
                <a:srgbClr val="FF0000"/>
              </a:solidFill>
              <a:ea typeface="+mj-ea"/>
            </a:endParaRPr>
          </a:p>
        </p:txBody>
      </p:sp>
      <p:sp>
        <p:nvSpPr>
          <p:cNvPr id="39" name="TextBox 38">
            <a:extLst>
              <a:ext uri="{FF2B5EF4-FFF2-40B4-BE49-F238E27FC236}">
                <a16:creationId xmlns:a16="http://schemas.microsoft.com/office/drawing/2014/main" id="{3BAF8549-D153-1742-85BB-C947CC939134}"/>
              </a:ext>
            </a:extLst>
          </p:cNvPr>
          <p:cNvSpPr txBox="1"/>
          <p:nvPr/>
        </p:nvSpPr>
        <p:spPr>
          <a:xfrm>
            <a:off x="4124312" y="3875289"/>
            <a:ext cx="1877527" cy="569208"/>
          </a:xfrm>
          <a:prstGeom prst="rect">
            <a:avLst/>
          </a:prstGeom>
          <a:noFill/>
        </p:spPr>
        <p:txBody>
          <a:bodyPr wrap="square" rtlCol="0">
            <a:spAutoFit/>
          </a:bodyPr>
          <a:lstStyle>
            <a:defPPr>
              <a:defRPr lang="en-US"/>
            </a:defPPr>
            <a:lvl1pPr>
              <a:defRPr sz="1600">
                <a:solidFill>
                  <a:srgbClr val="FF0000"/>
                </a:solidFill>
                <a:ea typeface="+mj-ea"/>
              </a:defRPr>
            </a:lvl1pPr>
          </a:lstStyle>
          <a:p>
            <a:pPr algn="ctr"/>
            <a:r>
              <a:rPr lang="en-US" sz="1557" dirty="0"/>
              <a:t>Submit Access Requests</a:t>
            </a:r>
          </a:p>
        </p:txBody>
      </p:sp>
      <p:cxnSp>
        <p:nvCxnSpPr>
          <p:cNvPr id="41" name="Straight Arrow Connector 40">
            <a:extLst>
              <a:ext uri="{FF2B5EF4-FFF2-40B4-BE49-F238E27FC236}">
                <a16:creationId xmlns:a16="http://schemas.microsoft.com/office/drawing/2014/main" id="{51E03C8C-1CA5-B54A-BB25-7987FC35A43B}"/>
              </a:ext>
            </a:extLst>
          </p:cNvPr>
          <p:cNvCxnSpPr>
            <a:stCxn id="25" idx="3"/>
            <a:endCxn id="10" idx="1"/>
          </p:cNvCxnSpPr>
          <p:nvPr/>
        </p:nvCxnSpPr>
        <p:spPr>
          <a:xfrm>
            <a:off x="2888724" y="2070218"/>
            <a:ext cx="668156"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AE612E4-61DB-EF4C-9FE2-6F9C92E181FB}"/>
              </a:ext>
            </a:extLst>
          </p:cNvPr>
          <p:cNvCxnSpPr>
            <a:stCxn id="10" idx="3"/>
            <a:endCxn id="27" idx="1"/>
          </p:cNvCxnSpPr>
          <p:nvPr/>
        </p:nvCxnSpPr>
        <p:spPr>
          <a:xfrm>
            <a:off x="4461716" y="2070218"/>
            <a:ext cx="767760"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2FE12F7C-73C9-5641-9F13-BA09B8708441}"/>
              </a:ext>
            </a:extLst>
          </p:cNvPr>
          <p:cNvCxnSpPr>
            <a:cxnSpLocks/>
            <a:stCxn id="32" idx="1"/>
            <a:endCxn id="25" idx="1"/>
          </p:cNvCxnSpPr>
          <p:nvPr/>
        </p:nvCxnSpPr>
        <p:spPr>
          <a:xfrm rot="16200000" flipV="1">
            <a:off x="2562109" y="1492000"/>
            <a:ext cx="1149068" cy="2305505"/>
          </a:xfrm>
          <a:prstGeom prst="bentConnector4">
            <a:avLst>
              <a:gd name="adj1" fmla="val 26910"/>
              <a:gd name="adj2" fmla="val 10965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679A57-C144-4F4F-9A8E-37E1C9DEB5B1}"/>
              </a:ext>
            </a:extLst>
          </p:cNvPr>
          <p:cNvCxnSpPr>
            <a:cxnSpLocks/>
            <a:stCxn id="27" idx="3"/>
            <a:endCxn id="32" idx="7"/>
          </p:cNvCxnSpPr>
          <p:nvPr/>
        </p:nvCxnSpPr>
        <p:spPr>
          <a:xfrm flipH="1">
            <a:off x="5630789" y="2070219"/>
            <a:ext cx="503521" cy="1149068"/>
          </a:xfrm>
          <a:prstGeom prst="bentConnector4">
            <a:avLst>
              <a:gd name="adj1" fmla="val -44192"/>
              <a:gd name="adj2" fmla="val 61040"/>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FABB97C5-5803-D94B-8AAB-E657F7E33C7F}"/>
              </a:ext>
            </a:extLst>
          </p:cNvPr>
          <p:cNvCxnSpPr>
            <a:cxnSpLocks/>
            <a:stCxn id="32" idx="6"/>
            <a:endCxn id="44" idx="1"/>
          </p:cNvCxnSpPr>
          <p:nvPr/>
        </p:nvCxnSpPr>
        <p:spPr>
          <a:xfrm flipV="1">
            <a:off x="5908601" y="3553587"/>
            <a:ext cx="1770558" cy="1"/>
          </a:xfrm>
          <a:prstGeom prst="bentConnector3">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DEBB1EA-4528-6445-BD76-CE28213D03D6}"/>
              </a:ext>
            </a:extLst>
          </p:cNvPr>
          <p:cNvGrpSpPr/>
          <p:nvPr/>
        </p:nvGrpSpPr>
        <p:grpSpPr>
          <a:xfrm>
            <a:off x="7679159" y="1676400"/>
            <a:ext cx="2458539" cy="3754372"/>
            <a:chOff x="7090290" y="1639287"/>
            <a:chExt cx="3655722" cy="3941693"/>
          </a:xfrm>
        </p:grpSpPr>
        <p:sp>
          <p:nvSpPr>
            <p:cNvPr id="44" name="Rectangle 43">
              <a:extLst>
                <a:ext uri="{FF2B5EF4-FFF2-40B4-BE49-F238E27FC236}">
                  <a16:creationId xmlns:a16="http://schemas.microsoft.com/office/drawing/2014/main" id="{16DDA193-3177-744B-94CC-8DF94F56E775}"/>
                </a:ext>
              </a:extLst>
            </p:cNvPr>
            <p:cNvSpPr/>
            <p:nvPr/>
          </p:nvSpPr>
          <p:spPr>
            <a:xfrm>
              <a:off x="7090290" y="1639287"/>
              <a:ext cx="3655722" cy="394169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pic>
          <p:nvPicPr>
            <p:cNvPr id="61" name="Picture 60">
              <a:extLst>
                <a:ext uri="{FF2B5EF4-FFF2-40B4-BE49-F238E27FC236}">
                  <a16:creationId xmlns:a16="http://schemas.microsoft.com/office/drawing/2014/main" id="{313E62F4-FC0B-F94E-8C59-BB7028F8BA2A}"/>
                </a:ext>
              </a:extLst>
            </p:cNvPr>
            <p:cNvPicPr>
              <a:picLocks noChangeAspect="1"/>
            </p:cNvPicPr>
            <p:nvPr/>
          </p:nvPicPr>
          <p:blipFill>
            <a:blip r:embed="rId5"/>
            <a:stretch>
              <a:fillRect/>
            </a:stretch>
          </p:blipFill>
          <p:spPr>
            <a:xfrm>
              <a:off x="8483713" y="2574117"/>
              <a:ext cx="911688" cy="719767"/>
            </a:xfrm>
            <a:prstGeom prst="rect">
              <a:avLst/>
            </a:prstGeom>
          </p:spPr>
        </p:pic>
        <p:pic>
          <p:nvPicPr>
            <p:cNvPr id="62" name="Picture 61">
              <a:extLst>
                <a:ext uri="{FF2B5EF4-FFF2-40B4-BE49-F238E27FC236}">
                  <a16:creationId xmlns:a16="http://schemas.microsoft.com/office/drawing/2014/main" id="{4B1CA662-F576-BD48-A2BD-F137A7BD8480}"/>
                </a:ext>
              </a:extLst>
            </p:cNvPr>
            <p:cNvPicPr>
              <a:picLocks noChangeAspect="1"/>
            </p:cNvPicPr>
            <p:nvPr/>
          </p:nvPicPr>
          <p:blipFill>
            <a:blip r:embed="rId6"/>
            <a:stretch>
              <a:fillRect/>
            </a:stretch>
          </p:blipFill>
          <p:spPr>
            <a:xfrm>
              <a:off x="7404229" y="1920654"/>
              <a:ext cx="897613" cy="624772"/>
            </a:xfrm>
            <a:prstGeom prst="rect">
              <a:avLst/>
            </a:prstGeom>
          </p:spPr>
        </p:pic>
        <p:pic>
          <p:nvPicPr>
            <p:cNvPr id="63" name="Picture 62">
              <a:extLst>
                <a:ext uri="{FF2B5EF4-FFF2-40B4-BE49-F238E27FC236}">
                  <a16:creationId xmlns:a16="http://schemas.microsoft.com/office/drawing/2014/main" id="{350246A0-97C6-F244-BD42-BC4761C20C92}"/>
                </a:ext>
              </a:extLst>
            </p:cNvPr>
            <p:cNvPicPr>
              <a:picLocks noChangeAspect="1"/>
            </p:cNvPicPr>
            <p:nvPr/>
          </p:nvPicPr>
          <p:blipFill>
            <a:blip r:embed="rId7"/>
            <a:stretch>
              <a:fillRect/>
            </a:stretch>
          </p:blipFill>
          <p:spPr>
            <a:xfrm>
              <a:off x="8597047" y="1885068"/>
              <a:ext cx="753913" cy="558028"/>
            </a:xfrm>
            <a:prstGeom prst="rect">
              <a:avLst/>
            </a:prstGeom>
          </p:spPr>
        </p:pic>
        <p:pic>
          <p:nvPicPr>
            <p:cNvPr id="64" name="Picture 63">
              <a:extLst>
                <a:ext uri="{FF2B5EF4-FFF2-40B4-BE49-F238E27FC236}">
                  <a16:creationId xmlns:a16="http://schemas.microsoft.com/office/drawing/2014/main" id="{CFBAB05F-EEC0-8246-B205-D05177F40FA5}"/>
                </a:ext>
              </a:extLst>
            </p:cNvPr>
            <p:cNvPicPr>
              <a:picLocks noChangeAspect="1"/>
            </p:cNvPicPr>
            <p:nvPr/>
          </p:nvPicPr>
          <p:blipFill>
            <a:blip r:embed="rId8"/>
            <a:stretch>
              <a:fillRect/>
            </a:stretch>
          </p:blipFill>
          <p:spPr>
            <a:xfrm>
              <a:off x="7412380" y="2599246"/>
              <a:ext cx="738420" cy="565019"/>
            </a:xfrm>
            <a:prstGeom prst="rect">
              <a:avLst/>
            </a:prstGeom>
          </p:spPr>
        </p:pic>
        <p:pic>
          <p:nvPicPr>
            <p:cNvPr id="65" name="Picture 64">
              <a:extLst>
                <a:ext uri="{FF2B5EF4-FFF2-40B4-BE49-F238E27FC236}">
                  <a16:creationId xmlns:a16="http://schemas.microsoft.com/office/drawing/2014/main" id="{27CD55A4-6DDF-1C4F-928D-F474F6D8B54D}"/>
                </a:ext>
              </a:extLst>
            </p:cNvPr>
            <p:cNvPicPr>
              <a:picLocks noChangeAspect="1"/>
            </p:cNvPicPr>
            <p:nvPr/>
          </p:nvPicPr>
          <p:blipFill>
            <a:blip r:embed="rId9"/>
            <a:stretch>
              <a:fillRect/>
            </a:stretch>
          </p:blipFill>
          <p:spPr>
            <a:xfrm>
              <a:off x="7355760" y="3389039"/>
              <a:ext cx="1674565" cy="458277"/>
            </a:xfrm>
            <a:prstGeom prst="rect">
              <a:avLst/>
            </a:prstGeom>
            <a:ln>
              <a:noFill/>
            </a:ln>
          </p:spPr>
        </p:pic>
        <p:pic>
          <p:nvPicPr>
            <p:cNvPr id="66" name="Picture 65">
              <a:extLst>
                <a:ext uri="{FF2B5EF4-FFF2-40B4-BE49-F238E27FC236}">
                  <a16:creationId xmlns:a16="http://schemas.microsoft.com/office/drawing/2014/main" id="{36B16191-2C95-0444-B80D-819485519D07}"/>
                </a:ext>
              </a:extLst>
            </p:cNvPr>
            <p:cNvPicPr>
              <a:picLocks noChangeAspect="1"/>
            </p:cNvPicPr>
            <p:nvPr/>
          </p:nvPicPr>
          <p:blipFill>
            <a:blip r:embed="rId10"/>
            <a:stretch>
              <a:fillRect/>
            </a:stretch>
          </p:blipFill>
          <p:spPr>
            <a:xfrm>
              <a:off x="7301937" y="3963789"/>
              <a:ext cx="814620" cy="793751"/>
            </a:xfrm>
            <a:prstGeom prst="rect">
              <a:avLst/>
            </a:prstGeom>
          </p:spPr>
        </p:pic>
        <p:pic>
          <p:nvPicPr>
            <p:cNvPr id="67" name="Picture 66">
              <a:extLst>
                <a:ext uri="{FF2B5EF4-FFF2-40B4-BE49-F238E27FC236}">
                  <a16:creationId xmlns:a16="http://schemas.microsoft.com/office/drawing/2014/main" id="{D3FA0378-2FA7-154B-8CFB-F751FB869D2A}"/>
                </a:ext>
              </a:extLst>
            </p:cNvPr>
            <p:cNvPicPr>
              <a:picLocks noChangeAspect="1"/>
            </p:cNvPicPr>
            <p:nvPr/>
          </p:nvPicPr>
          <p:blipFill>
            <a:blip r:embed="rId11"/>
            <a:stretch>
              <a:fillRect/>
            </a:stretch>
          </p:blipFill>
          <p:spPr>
            <a:xfrm>
              <a:off x="8278135" y="3953062"/>
              <a:ext cx="1122717" cy="775160"/>
            </a:xfrm>
            <a:prstGeom prst="rect">
              <a:avLst/>
            </a:prstGeom>
          </p:spPr>
        </p:pic>
        <p:pic>
          <p:nvPicPr>
            <p:cNvPr id="70" name="Picture 69">
              <a:extLst>
                <a:ext uri="{FF2B5EF4-FFF2-40B4-BE49-F238E27FC236}">
                  <a16:creationId xmlns:a16="http://schemas.microsoft.com/office/drawing/2014/main" id="{0C69A83D-657C-7E4E-B766-71538738E53A}"/>
                </a:ext>
              </a:extLst>
            </p:cNvPr>
            <p:cNvPicPr>
              <a:picLocks noChangeAspect="1"/>
            </p:cNvPicPr>
            <p:nvPr/>
          </p:nvPicPr>
          <p:blipFill>
            <a:blip r:embed="rId12"/>
            <a:stretch>
              <a:fillRect/>
            </a:stretch>
          </p:blipFill>
          <p:spPr>
            <a:xfrm>
              <a:off x="9597518" y="2637821"/>
              <a:ext cx="876634" cy="656062"/>
            </a:xfrm>
            <a:prstGeom prst="rect">
              <a:avLst/>
            </a:prstGeom>
          </p:spPr>
        </p:pic>
        <p:pic>
          <p:nvPicPr>
            <p:cNvPr id="71" name="Picture 70">
              <a:extLst>
                <a:ext uri="{FF2B5EF4-FFF2-40B4-BE49-F238E27FC236}">
                  <a16:creationId xmlns:a16="http://schemas.microsoft.com/office/drawing/2014/main" id="{D9445D0C-2EB2-7244-9CEB-4AA578E87B92}"/>
                </a:ext>
              </a:extLst>
            </p:cNvPr>
            <p:cNvPicPr>
              <a:picLocks noChangeAspect="1"/>
            </p:cNvPicPr>
            <p:nvPr/>
          </p:nvPicPr>
          <p:blipFill>
            <a:blip r:embed="rId13"/>
            <a:stretch>
              <a:fillRect/>
            </a:stretch>
          </p:blipFill>
          <p:spPr>
            <a:xfrm>
              <a:off x="9777181" y="1920654"/>
              <a:ext cx="667388" cy="596444"/>
            </a:xfrm>
            <a:prstGeom prst="rect">
              <a:avLst/>
            </a:prstGeom>
          </p:spPr>
        </p:pic>
        <p:pic>
          <p:nvPicPr>
            <p:cNvPr id="73" name="Picture 72">
              <a:extLst>
                <a:ext uri="{FF2B5EF4-FFF2-40B4-BE49-F238E27FC236}">
                  <a16:creationId xmlns:a16="http://schemas.microsoft.com/office/drawing/2014/main" id="{B08BEB58-C077-6442-AEB9-DD199FEBA044}"/>
                </a:ext>
              </a:extLst>
            </p:cNvPr>
            <p:cNvPicPr>
              <a:picLocks noChangeAspect="1"/>
            </p:cNvPicPr>
            <p:nvPr/>
          </p:nvPicPr>
          <p:blipFill>
            <a:blip r:embed="rId14"/>
            <a:stretch>
              <a:fillRect/>
            </a:stretch>
          </p:blipFill>
          <p:spPr>
            <a:xfrm flipH="1">
              <a:off x="8553539" y="4851342"/>
              <a:ext cx="1749234" cy="635834"/>
            </a:xfrm>
            <a:prstGeom prst="rect">
              <a:avLst/>
            </a:prstGeom>
          </p:spPr>
        </p:pic>
        <p:pic>
          <p:nvPicPr>
            <p:cNvPr id="74" name="Picture 73">
              <a:extLst>
                <a:ext uri="{FF2B5EF4-FFF2-40B4-BE49-F238E27FC236}">
                  <a16:creationId xmlns:a16="http://schemas.microsoft.com/office/drawing/2014/main" id="{042C8696-BA6F-634C-B9C9-6B947AF7BA9A}"/>
                </a:ext>
              </a:extLst>
            </p:cNvPr>
            <p:cNvPicPr>
              <a:picLocks noChangeAspect="1"/>
            </p:cNvPicPr>
            <p:nvPr/>
          </p:nvPicPr>
          <p:blipFill>
            <a:blip r:embed="rId15"/>
            <a:stretch>
              <a:fillRect/>
            </a:stretch>
          </p:blipFill>
          <p:spPr>
            <a:xfrm>
              <a:off x="7285045" y="4805701"/>
              <a:ext cx="993090" cy="727117"/>
            </a:xfrm>
            <a:prstGeom prst="rect">
              <a:avLst/>
            </a:prstGeom>
          </p:spPr>
        </p:pic>
      </p:grpSp>
      <p:pic>
        <p:nvPicPr>
          <p:cNvPr id="150" name="Picture 149" descr="Icon&#10;&#10;Description automatically generated">
            <a:extLst>
              <a:ext uri="{FF2B5EF4-FFF2-40B4-BE49-F238E27FC236}">
                <a16:creationId xmlns:a16="http://schemas.microsoft.com/office/drawing/2014/main" id="{58A889C0-5A3E-1F46-9B8E-6D9D6474822C}"/>
              </a:ext>
            </a:extLst>
          </p:cNvPr>
          <p:cNvPicPr>
            <a:picLocks noChangeAspect="1"/>
          </p:cNvPicPr>
          <p:nvPr/>
        </p:nvPicPr>
        <p:blipFill>
          <a:blip r:embed="rId16"/>
          <a:stretch>
            <a:fillRect/>
          </a:stretch>
        </p:blipFill>
        <p:spPr>
          <a:xfrm>
            <a:off x="2762692" y="2959444"/>
            <a:ext cx="471484" cy="167112"/>
          </a:xfrm>
          <a:prstGeom prst="rect">
            <a:avLst/>
          </a:prstGeom>
        </p:spPr>
      </p:pic>
      <p:sp>
        <p:nvSpPr>
          <p:cNvPr id="14" name="Rectangle 13">
            <a:extLst>
              <a:ext uri="{FF2B5EF4-FFF2-40B4-BE49-F238E27FC236}">
                <a16:creationId xmlns:a16="http://schemas.microsoft.com/office/drawing/2014/main" id="{8FFE6667-F71C-814C-B34C-8B1F749E31DC}"/>
              </a:ext>
            </a:extLst>
          </p:cNvPr>
          <p:cNvSpPr/>
          <p:nvPr/>
        </p:nvSpPr>
        <p:spPr>
          <a:xfrm>
            <a:off x="1527194" y="3665746"/>
            <a:ext cx="1235202" cy="18569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dirty="0"/>
          </a:p>
        </p:txBody>
      </p:sp>
      <p:sp>
        <p:nvSpPr>
          <p:cNvPr id="17" name="TextBox 16">
            <a:extLst>
              <a:ext uri="{FF2B5EF4-FFF2-40B4-BE49-F238E27FC236}">
                <a16:creationId xmlns:a16="http://schemas.microsoft.com/office/drawing/2014/main" id="{F0F1E61B-720C-F145-A245-B15610D4A3CA}"/>
              </a:ext>
            </a:extLst>
          </p:cNvPr>
          <p:cNvSpPr txBox="1"/>
          <p:nvPr/>
        </p:nvSpPr>
        <p:spPr>
          <a:xfrm>
            <a:off x="1593946" y="3688401"/>
            <a:ext cx="1064462" cy="419417"/>
          </a:xfrm>
          <a:prstGeom prst="rect">
            <a:avLst/>
          </a:prstGeom>
          <a:noFill/>
        </p:spPr>
        <p:txBody>
          <a:bodyPr wrap="square" rtlCol="0">
            <a:spAutoFit/>
          </a:bodyPr>
          <a:lstStyle/>
          <a:p>
            <a:pPr algn="ctr"/>
            <a:r>
              <a:rPr lang="en-US" sz="1071" dirty="0"/>
              <a:t>Selection Application</a:t>
            </a:r>
          </a:p>
        </p:txBody>
      </p:sp>
      <p:sp>
        <p:nvSpPr>
          <p:cNvPr id="21" name="TextBox 20">
            <a:extLst>
              <a:ext uri="{FF2B5EF4-FFF2-40B4-BE49-F238E27FC236}">
                <a16:creationId xmlns:a16="http://schemas.microsoft.com/office/drawing/2014/main" id="{E4EF0BE1-F5C5-F943-AD89-3377A7BF695C}"/>
              </a:ext>
            </a:extLst>
          </p:cNvPr>
          <p:cNvSpPr txBox="1"/>
          <p:nvPr/>
        </p:nvSpPr>
        <p:spPr>
          <a:xfrm>
            <a:off x="1527193" y="4157675"/>
            <a:ext cx="1240489" cy="1410643"/>
          </a:xfrm>
          <a:prstGeom prst="rect">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166889" indent="-166889" algn="l">
              <a:buFont typeface="Arial" panose="020B0604020202020204" pitchFamily="34" charset="0"/>
              <a:buChar char="•"/>
            </a:pPr>
            <a:r>
              <a:rPr lang="en-US" sz="1071" dirty="0"/>
              <a:t>Active Directory</a:t>
            </a:r>
          </a:p>
          <a:p>
            <a:pPr marL="166889" indent="-166889" algn="l">
              <a:buFont typeface="Arial" panose="020B0604020202020204" pitchFamily="34" charset="0"/>
              <a:buChar char="•"/>
            </a:pPr>
            <a:r>
              <a:rPr lang="en-US" sz="1071" dirty="0"/>
              <a:t>GitLab</a:t>
            </a:r>
          </a:p>
          <a:p>
            <a:pPr marL="166889" indent="-166889" algn="l">
              <a:buFont typeface="Arial" panose="020B0604020202020204" pitchFamily="34" charset="0"/>
              <a:buChar char="•"/>
            </a:pPr>
            <a:r>
              <a:rPr lang="en-US" sz="1071" dirty="0"/>
              <a:t>JFrog</a:t>
            </a:r>
          </a:p>
          <a:p>
            <a:pPr marL="166889" indent="-166889" algn="l">
              <a:buFont typeface="Arial" panose="020B0604020202020204" pitchFamily="34" charset="0"/>
              <a:buChar char="•"/>
            </a:pPr>
            <a:r>
              <a:rPr lang="en-US" sz="1071" dirty="0"/>
              <a:t>JIRA</a:t>
            </a:r>
          </a:p>
          <a:p>
            <a:pPr marL="166889" indent="-166889" algn="l">
              <a:buFont typeface="Arial" panose="020B0604020202020204" pitchFamily="34" charset="0"/>
              <a:buChar char="•"/>
            </a:pPr>
            <a:r>
              <a:rPr lang="en-US" sz="1071" dirty="0"/>
              <a:t>Global Protect</a:t>
            </a:r>
          </a:p>
          <a:p>
            <a:pPr marL="166889" indent="-166889" algn="l">
              <a:buFont typeface="Arial" panose="020B0604020202020204" pitchFamily="34" charset="0"/>
              <a:buChar char="•"/>
            </a:pPr>
            <a:r>
              <a:rPr lang="en-US" sz="1071" dirty="0"/>
              <a:t>Confluence</a:t>
            </a:r>
          </a:p>
          <a:p>
            <a:endParaRPr lang="en-US" sz="1071" dirty="0"/>
          </a:p>
        </p:txBody>
      </p:sp>
      <p:sp>
        <p:nvSpPr>
          <p:cNvPr id="96" name="Rectangle 95">
            <a:extLst>
              <a:ext uri="{FF2B5EF4-FFF2-40B4-BE49-F238E27FC236}">
                <a16:creationId xmlns:a16="http://schemas.microsoft.com/office/drawing/2014/main" id="{2F535E9E-DF7B-0948-8C42-0B4DEF0B93AA}"/>
              </a:ext>
            </a:extLst>
          </p:cNvPr>
          <p:cNvSpPr/>
          <p:nvPr/>
        </p:nvSpPr>
        <p:spPr>
          <a:xfrm>
            <a:off x="3018100" y="3665746"/>
            <a:ext cx="1023863" cy="18569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dirty="0"/>
          </a:p>
        </p:txBody>
      </p:sp>
      <p:sp>
        <p:nvSpPr>
          <p:cNvPr id="109" name="TextBox 108">
            <a:extLst>
              <a:ext uri="{FF2B5EF4-FFF2-40B4-BE49-F238E27FC236}">
                <a16:creationId xmlns:a16="http://schemas.microsoft.com/office/drawing/2014/main" id="{66208AF1-3032-7E49-A615-F1AABE5EF543}"/>
              </a:ext>
            </a:extLst>
          </p:cNvPr>
          <p:cNvSpPr txBox="1"/>
          <p:nvPr/>
        </p:nvSpPr>
        <p:spPr>
          <a:xfrm>
            <a:off x="2946144" y="3890180"/>
            <a:ext cx="744114" cy="1410643"/>
          </a:xfrm>
          <a:prstGeom prst="rect">
            <a:avLst/>
          </a:prstGeom>
          <a:noFill/>
        </p:spPr>
        <p:txBody>
          <a:bodyPr wrap="none" rtlCol="0">
            <a:spAutoFit/>
          </a:bodyPr>
          <a:lstStyle/>
          <a:p>
            <a:r>
              <a:rPr lang="en-US" sz="1071" dirty="0"/>
              <a:t>Access 1</a:t>
            </a:r>
          </a:p>
          <a:p>
            <a:r>
              <a:rPr lang="en-US" sz="1071" dirty="0"/>
              <a:t>Access 2</a:t>
            </a:r>
          </a:p>
          <a:p>
            <a:r>
              <a:rPr lang="en-US" sz="1071" dirty="0"/>
              <a:t>Access 3</a:t>
            </a:r>
          </a:p>
          <a:p>
            <a:r>
              <a:rPr lang="en-US" sz="1071" dirty="0"/>
              <a:t>Access 4</a:t>
            </a:r>
          </a:p>
          <a:p>
            <a:endParaRPr lang="en-US" sz="1071" dirty="0"/>
          </a:p>
          <a:p>
            <a:endParaRPr lang="en-US" sz="1071" dirty="0"/>
          </a:p>
          <a:p>
            <a:r>
              <a:rPr lang="en-US" sz="1071" dirty="0"/>
              <a:t>Access n</a:t>
            </a:r>
          </a:p>
          <a:p>
            <a:endParaRPr lang="en-US" sz="1071" dirty="0"/>
          </a:p>
        </p:txBody>
      </p:sp>
      <p:pic>
        <p:nvPicPr>
          <p:cNvPr id="36" name="Graphic 35" descr="Checkbox Ticked with solid fill">
            <a:extLst>
              <a:ext uri="{FF2B5EF4-FFF2-40B4-BE49-F238E27FC236}">
                <a16:creationId xmlns:a16="http://schemas.microsoft.com/office/drawing/2014/main" id="{FBAB3A14-DA11-9443-B8DA-1267D2F7B70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25327" y="3909042"/>
            <a:ext cx="243918" cy="243918"/>
          </a:xfrm>
          <a:prstGeom prst="rect">
            <a:avLst/>
          </a:prstGeom>
        </p:spPr>
      </p:pic>
      <p:pic>
        <p:nvPicPr>
          <p:cNvPr id="111" name="Graphic 110" descr="Checkbox Ticked with solid fill">
            <a:extLst>
              <a:ext uri="{FF2B5EF4-FFF2-40B4-BE49-F238E27FC236}">
                <a16:creationId xmlns:a16="http://schemas.microsoft.com/office/drawing/2014/main" id="{E97F321C-4953-9C42-82B0-63BD5F68BF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25327" y="4083093"/>
            <a:ext cx="243918" cy="243918"/>
          </a:xfrm>
          <a:prstGeom prst="rect">
            <a:avLst/>
          </a:prstGeom>
        </p:spPr>
      </p:pic>
      <p:pic>
        <p:nvPicPr>
          <p:cNvPr id="112" name="Graphic 111" descr="Checkbox Ticked with solid fill">
            <a:extLst>
              <a:ext uri="{FF2B5EF4-FFF2-40B4-BE49-F238E27FC236}">
                <a16:creationId xmlns:a16="http://schemas.microsoft.com/office/drawing/2014/main" id="{35D33B98-3B63-E34F-8D1A-6B0839C840C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25327" y="4242523"/>
            <a:ext cx="243918" cy="243918"/>
          </a:xfrm>
          <a:prstGeom prst="rect">
            <a:avLst/>
          </a:prstGeom>
        </p:spPr>
      </p:pic>
      <p:pic>
        <p:nvPicPr>
          <p:cNvPr id="114" name="Graphic 113" descr="Checkbox Ticked with solid fill">
            <a:extLst>
              <a:ext uri="{FF2B5EF4-FFF2-40B4-BE49-F238E27FC236}">
                <a16:creationId xmlns:a16="http://schemas.microsoft.com/office/drawing/2014/main" id="{9DD62E1D-03C7-BF4C-9BA4-4A64C54E921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25327" y="4882590"/>
            <a:ext cx="243918" cy="243918"/>
          </a:xfrm>
          <a:prstGeom prst="rect">
            <a:avLst/>
          </a:prstGeom>
        </p:spPr>
      </p:pic>
      <p:cxnSp>
        <p:nvCxnSpPr>
          <p:cNvPr id="45" name="Straight Arrow Connector 44">
            <a:extLst>
              <a:ext uri="{FF2B5EF4-FFF2-40B4-BE49-F238E27FC236}">
                <a16:creationId xmlns:a16="http://schemas.microsoft.com/office/drawing/2014/main" id="{D55694FC-D487-9144-BC52-E86F31E1CE18}"/>
              </a:ext>
            </a:extLst>
          </p:cNvPr>
          <p:cNvCxnSpPr>
            <a:cxnSpLocks/>
            <a:stCxn id="14" idx="3"/>
            <a:endCxn id="109" idx="1"/>
          </p:cNvCxnSpPr>
          <p:nvPr/>
        </p:nvCxnSpPr>
        <p:spPr>
          <a:xfrm>
            <a:off x="2762396" y="4594202"/>
            <a:ext cx="183748" cy="130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A4401339-1618-1C45-9889-FE535E73E44A}"/>
              </a:ext>
            </a:extLst>
          </p:cNvPr>
          <p:cNvCxnSpPr>
            <a:cxnSpLocks/>
            <a:stCxn id="96" idx="3"/>
            <a:endCxn id="39" idx="2"/>
          </p:cNvCxnSpPr>
          <p:nvPr/>
        </p:nvCxnSpPr>
        <p:spPr>
          <a:xfrm flipV="1">
            <a:off x="4041963" y="4444497"/>
            <a:ext cx="1021113" cy="149705"/>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3FA0AB9-4701-8D46-8F75-9C402C423C23}"/>
              </a:ext>
            </a:extLst>
          </p:cNvPr>
          <p:cNvSpPr txBox="1"/>
          <p:nvPr/>
        </p:nvSpPr>
        <p:spPr>
          <a:xfrm>
            <a:off x="2055556" y="2659632"/>
            <a:ext cx="2127604" cy="269625"/>
          </a:xfrm>
          <a:prstGeom prst="rect">
            <a:avLst/>
          </a:prstGeom>
          <a:noFill/>
        </p:spPr>
        <p:txBody>
          <a:bodyPr wrap="none" rtlCol="0">
            <a:spAutoFit/>
          </a:bodyPr>
          <a:lstStyle/>
          <a:p>
            <a:r>
              <a:rPr lang="en-US" sz="1168" dirty="0"/>
              <a:t>Triggers Automated Approval</a:t>
            </a:r>
          </a:p>
        </p:txBody>
      </p:sp>
      <p:sp>
        <p:nvSpPr>
          <p:cNvPr id="137" name="Title 28">
            <a:extLst>
              <a:ext uri="{FF2B5EF4-FFF2-40B4-BE49-F238E27FC236}">
                <a16:creationId xmlns:a16="http://schemas.microsoft.com/office/drawing/2014/main" id="{F27FA080-5FF4-C845-9406-B0866DAFACCE}"/>
              </a:ext>
            </a:extLst>
          </p:cNvPr>
          <p:cNvSpPr>
            <a:spLocks noGrp="1"/>
          </p:cNvSpPr>
          <p:nvPr>
            <p:ph type="title"/>
          </p:nvPr>
        </p:nvSpPr>
        <p:spPr>
          <a:xfrm>
            <a:off x="564911" y="-96413"/>
            <a:ext cx="10087328" cy="499367"/>
          </a:xfrm>
        </p:spPr>
        <p:txBody>
          <a:bodyPr/>
          <a:lstStyle/>
          <a:p>
            <a:pPr>
              <a:spcBef>
                <a:spcPts val="0"/>
              </a:spcBef>
              <a:spcAft>
                <a:spcPts val="0"/>
              </a:spcAft>
            </a:pPr>
            <a:r>
              <a:rPr lang="en-US" dirty="0">
                <a:latin typeface="Arial" panose="020B0604020202020204" pitchFamily="34" charset="0"/>
                <a:ea typeface="Times New Roman" panose="02020603050405020304" pitchFamily="18" charset="0"/>
                <a:cs typeface="Arial" panose="020B0604020202020204" pitchFamily="34" charset="0"/>
              </a:rPr>
              <a:t>User Access Request (Manage Access) - Process</a:t>
            </a:r>
          </a:p>
        </p:txBody>
      </p:sp>
    </p:spTree>
    <p:extLst>
      <p:ext uri="{BB962C8B-B14F-4D97-AF65-F5344CB8AC3E}">
        <p14:creationId xmlns:p14="http://schemas.microsoft.com/office/powerpoint/2010/main" val="2461430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9FB114-C361-5D4C-BA38-0EE67A925EBF}"/>
              </a:ext>
            </a:extLst>
          </p:cNvPr>
          <p:cNvSpPr/>
          <p:nvPr/>
        </p:nvSpPr>
        <p:spPr>
          <a:xfrm>
            <a:off x="418011" y="604166"/>
            <a:ext cx="10488543" cy="5394910"/>
          </a:xfrm>
          <a:prstGeom prst="rect">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672"/>
          </a:p>
        </p:txBody>
      </p:sp>
      <p:sp>
        <p:nvSpPr>
          <p:cNvPr id="11" name="TextBox 10">
            <a:extLst>
              <a:ext uri="{FF2B5EF4-FFF2-40B4-BE49-F238E27FC236}">
                <a16:creationId xmlns:a16="http://schemas.microsoft.com/office/drawing/2014/main" id="{7245EB76-1707-B74F-8928-4BBDA55F3B7B}"/>
              </a:ext>
            </a:extLst>
          </p:cNvPr>
          <p:cNvSpPr txBox="1"/>
          <p:nvPr/>
        </p:nvSpPr>
        <p:spPr>
          <a:xfrm>
            <a:off x="1437847" y="884064"/>
            <a:ext cx="1559280" cy="329543"/>
          </a:xfrm>
          <a:prstGeom prst="rect">
            <a:avLst/>
          </a:prstGeom>
          <a:noFill/>
        </p:spPr>
        <p:txBody>
          <a:bodyPr wrap="square" rtlCol="0">
            <a:spAutoFit/>
          </a:bodyPr>
          <a:lstStyle/>
          <a:p>
            <a:pPr defTabSz="793250">
              <a:defRPr/>
            </a:pPr>
            <a:r>
              <a:rPr lang="en-US" sz="1557" b="1" dirty="0">
                <a:solidFill>
                  <a:schemeClr val="accent1"/>
                </a:solidFill>
                <a:ea typeface="STKaiti"/>
                <a:cs typeface="Arial" panose="020B0604020202020204" pitchFamily="34" charset="0"/>
              </a:rPr>
              <a:t>Line Manager</a:t>
            </a:r>
          </a:p>
        </p:txBody>
      </p:sp>
      <p:pic>
        <p:nvPicPr>
          <p:cNvPr id="12" name="Picture 16" descr="Image result for computer user icon">
            <a:extLst>
              <a:ext uri="{FF2B5EF4-FFF2-40B4-BE49-F238E27FC236}">
                <a16:creationId xmlns:a16="http://schemas.microsoft.com/office/drawing/2014/main" id="{345F8C76-851B-2F4B-90B5-5E822B0583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0364" y="884831"/>
            <a:ext cx="846508" cy="75428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DEAE894-5750-9A46-BE45-432BC7EDCB52}"/>
              </a:ext>
            </a:extLst>
          </p:cNvPr>
          <p:cNvGrpSpPr/>
          <p:nvPr/>
        </p:nvGrpSpPr>
        <p:grpSpPr>
          <a:xfrm>
            <a:off x="1483398" y="2880561"/>
            <a:ext cx="1899884" cy="1435855"/>
            <a:chOff x="1246235" y="4203727"/>
            <a:chExt cx="842822" cy="798429"/>
          </a:xfrm>
        </p:grpSpPr>
        <p:pic>
          <p:nvPicPr>
            <p:cNvPr id="14" name="Picture 13">
              <a:extLst>
                <a:ext uri="{FF2B5EF4-FFF2-40B4-BE49-F238E27FC236}">
                  <a16:creationId xmlns:a16="http://schemas.microsoft.com/office/drawing/2014/main" id="{D6B47717-8482-A14F-BFFB-DF5FC60D3890}"/>
                </a:ext>
              </a:extLst>
            </p:cNvPr>
            <p:cNvPicPr>
              <a:picLocks noChangeAspect="1"/>
            </p:cNvPicPr>
            <p:nvPr/>
          </p:nvPicPr>
          <p:blipFill>
            <a:blip r:embed="rId3"/>
            <a:stretch>
              <a:fillRect/>
            </a:stretch>
          </p:blipFill>
          <p:spPr>
            <a:xfrm>
              <a:off x="1246235" y="4203727"/>
              <a:ext cx="831452" cy="533982"/>
            </a:xfrm>
            <a:prstGeom prst="ellipse">
              <a:avLst/>
            </a:prstGeom>
          </p:spPr>
        </p:pic>
        <p:sp>
          <p:nvSpPr>
            <p:cNvPr id="15" name="TextBox 14">
              <a:extLst>
                <a:ext uri="{FF2B5EF4-FFF2-40B4-BE49-F238E27FC236}">
                  <a16:creationId xmlns:a16="http://schemas.microsoft.com/office/drawing/2014/main" id="{8474FDD9-B9C8-1548-A70B-4D6DA7EB7404}"/>
                </a:ext>
              </a:extLst>
            </p:cNvPr>
            <p:cNvSpPr txBox="1"/>
            <p:nvPr/>
          </p:nvSpPr>
          <p:spPr>
            <a:xfrm>
              <a:off x="1511231" y="4326531"/>
              <a:ext cx="263968" cy="205373"/>
            </a:xfrm>
            <a:prstGeom prst="rect">
              <a:avLst/>
            </a:prstGeom>
            <a:noFill/>
          </p:spPr>
          <p:txBody>
            <a:bodyPr wrap="none" rtlCol="0">
              <a:spAutoFit/>
            </a:bodyPr>
            <a:lstStyle/>
            <a:p>
              <a:r>
                <a:rPr lang="en-US" sz="1800" dirty="0">
                  <a:solidFill>
                    <a:srgbClr val="FF0000"/>
                  </a:solidFill>
                  <a:ea typeface="+mj-ea"/>
                </a:rPr>
                <a:t>IAM</a:t>
              </a:r>
              <a:endParaRPr lang="en-US" sz="2400" dirty="0">
                <a:solidFill>
                  <a:srgbClr val="FF0000"/>
                </a:solidFill>
                <a:ea typeface="+mj-ea"/>
              </a:endParaRPr>
            </a:p>
          </p:txBody>
        </p:sp>
        <p:sp>
          <p:nvSpPr>
            <p:cNvPr id="16" name="TextBox 15">
              <a:extLst>
                <a:ext uri="{FF2B5EF4-FFF2-40B4-BE49-F238E27FC236}">
                  <a16:creationId xmlns:a16="http://schemas.microsoft.com/office/drawing/2014/main" id="{9AF77AF0-9F49-0D4F-A244-877AF98C282B}"/>
                </a:ext>
              </a:extLst>
            </p:cNvPr>
            <p:cNvSpPr txBox="1"/>
            <p:nvPr/>
          </p:nvSpPr>
          <p:spPr>
            <a:xfrm>
              <a:off x="1247551" y="4685639"/>
              <a:ext cx="841506" cy="316517"/>
            </a:xfrm>
            <a:prstGeom prst="rect">
              <a:avLst/>
            </a:prstGeom>
            <a:noFill/>
          </p:spPr>
          <p:txBody>
            <a:bodyPr wrap="square" rtlCol="0">
              <a:spAutoFit/>
            </a:bodyPr>
            <a:lstStyle/>
            <a:p>
              <a:pPr defTabSz="793250">
                <a:defRPr/>
              </a:pPr>
              <a:r>
                <a:rPr lang="en-US" sz="1557" b="1" dirty="0">
                  <a:solidFill>
                    <a:schemeClr val="accent1"/>
                  </a:solidFill>
                  <a:ea typeface="STKaiti"/>
                  <a:cs typeface="Arial" panose="020B0604020202020204" pitchFamily="34" charset="0"/>
                </a:rPr>
                <a:t>Quarterly User Review Triggered</a:t>
              </a:r>
            </a:p>
          </p:txBody>
        </p:sp>
      </p:grpSp>
      <p:cxnSp>
        <p:nvCxnSpPr>
          <p:cNvPr id="17" name="Elbow Connector 16">
            <a:extLst>
              <a:ext uri="{FF2B5EF4-FFF2-40B4-BE49-F238E27FC236}">
                <a16:creationId xmlns:a16="http://schemas.microsoft.com/office/drawing/2014/main" id="{57A9936F-4ED7-B44A-8359-B4A350A5E171}"/>
              </a:ext>
            </a:extLst>
          </p:cNvPr>
          <p:cNvCxnSpPr>
            <a:cxnSpLocks/>
            <a:stCxn id="14" idx="2"/>
            <a:endCxn id="12" idx="1"/>
          </p:cNvCxnSpPr>
          <p:nvPr/>
        </p:nvCxnSpPr>
        <p:spPr>
          <a:xfrm rot="10800000" flipH="1">
            <a:off x="1483397" y="1261975"/>
            <a:ext cx="1286967" cy="2098729"/>
          </a:xfrm>
          <a:prstGeom prst="bentConnector3">
            <a:avLst>
              <a:gd name="adj1" fmla="val -17290"/>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A101E16-4EBF-A748-8100-9A6A9BE7F14E}"/>
              </a:ext>
            </a:extLst>
          </p:cNvPr>
          <p:cNvCxnSpPr>
            <a:cxnSpLocks/>
            <a:stCxn id="14" idx="6"/>
            <a:endCxn id="20" idx="1"/>
          </p:cNvCxnSpPr>
          <p:nvPr/>
        </p:nvCxnSpPr>
        <p:spPr>
          <a:xfrm>
            <a:off x="3357651" y="3360705"/>
            <a:ext cx="4339372" cy="806554"/>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68DFF-BCFB-7248-8FBC-C792051B3554}"/>
              </a:ext>
            </a:extLst>
          </p:cNvPr>
          <p:cNvGrpSpPr/>
          <p:nvPr/>
        </p:nvGrpSpPr>
        <p:grpSpPr>
          <a:xfrm>
            <a:off x="7697023" y="2428226"/>
            <a:ext cx="3037582" cy="3478067"/>
            <a:chOff x="3153699" y="3425337"/>
            <a:chExt cx="1429629" cy="2051703"/>
          </a:xfrm>
        </p:grpSpPr>
        <p:sp>
          <p:nvSpPr>
            <p:cNvPr id="20" name="Rectangle 19">
              <a:extLst>
                <a:ext uri="{FF2B5EF4-FFF2-40B4-BE49-F238E27FC236}">
                  <a16:creationId xmlns:a16="http://schemas.microsoft.com/office/drawing/2014/main" id="{2D9959A7-1457-A04F-92B0-EAD1713D618D}"/>
                </a:ext>
              </a:extLst>
            </p:cNvPr>
            <p:cNvSpPr/>
            <p:nvPr/>
          </p:nvSpPr>
          <p:spPr>
            <a:xfrm>
              <a:off x="3153699" y="3425337"/>
              <a:ext cx="1429629" cy="205170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72"/>
            </a:p>
          </p:txBody>
        </p:sp>
        <p:pic>
          <p:nvPicPr>
            <p:cNvPr id="21" name="Picture 20">
              <a:extLst>
                <a:ext uri="{FF2B5EF4-FFF2-40B4-BE49-F238E27FC236}">
                  <a16:creationId xmlns:a16="http://schemas.microsoft.com/office/drawing/2014/main" id="{A3CD7D23-6C36-A245-8877-8D3D7D67F4CC}"/>
                </a:ext>
              </a:extLst>
            </p:cNvPr>
            <p:cNvPicPr>
              <a:picLocks noChangeAspect="1"/>
            </p:cNvPicPr>
            <p:nvPr/>
          </p:nvPicPr>
          <p:blipFill>
            <a:blip r:embed="rId4"/>
            <a:stretch>
              <a:fillRect/>
            </a:stretch>
          </p:blipFill>
          <p:spPr>
            <a:xfrm>
              <a:off x="3641245" y="3925008"/>
              <a:ext cx="368298" cy="374648"/>
            </a:xfrm>
            <a:prstGeom prst="rect">
              <a:avLst/>
            </a:prstGeom>
          </p:spPr>
        </p:pic>
        <p:pic>
          <p:nvPicPr>
            <p:cNvPr id="22" name="Picture 21">
              <a:extLst>
                <a:ext uri="{FF2B5EF4-FFF2-40B4-BE49-F238E27FC236}">
                  <a16:creationId xmlns:a16="http://schemas.microsoft.com/office/drawing/2014/main" id="{77428CCF-E61C-174C-A9FD-426B39A038D7}"/>
                </a:ext>
              </a:extLst>
            </p:cNvPr>
            <p:cNvPicPr>
              <a:picLocks noChangeAspect="1"/>
            </p:cNvPicPr>
            <p:nvPr/>
          </p:nvPicPr>
          <p:blipFill>
            <a:blip r:embed="rId5"/>
            <a:stretch>
              <a:fillRect/>
            </a:stretch>
          </p:blipFill>
          <p:spPr>
            <a:xfrm>
              <a:off x="3233336" y="3571792"/>
              <a:ext cx="362612" cy="325202"/>
            </a:xfrm>
            <a:prstGeom prst="rect">
              <a:avLst/>
            </a:prstGeom>
          </p:spPr>
        </p:pic>
        <p:pic>
          <p:nvPicPr>
            <p:cNvPr id="23" name="Picture 22">
              <a:extLst>
                <a:ext uri="{FF2B5EF4-FFF2-40B4-BE49-F238E27FC236}">
                  <a16:creationId xmlns:a16="http://schemas.microsoft.com/office/drawing/2014/main" id="{6D3A9034-55EB-8D43-BD01-750E76F3E293}"/>
                </a:ext>
              </a:extLst>
            </p:cNvPr>
            <p:cNvPicPr>
              <a:picLocks noChangeAspect="1"/>
            </p:cNvPicPr>
            <p:nvPr/>
          </p:nvPicPr>
          <p:blipFill>
            <a:blip r:embed="rId6"/>
            <a:stretch>
              <a:fillRect/>
            </a:stretch>
          </p:blipFill>
          <p:spPr>
            <a:xfrm>
              <a:off x="3715203" y="3553269"/>
              <a:ext cx="304561" cy="290461"/>
            </a:xfrm>
            <a:prstGeom prst="rect">
              <a:avLst/>
            </a:prstGeom>
          </p:spPr>
        </p:pic>
        <p:pic>
          <p:nvPicPr>
            <p:cNvPr id="24" name="Picture 23">
              <a:extLst>
                <a:ext uri="{FF2B5EF4-FFF2-40B4-BE49-F238E27FC236}">
                  <a16:creationId xmlns:a16="http://schemas.microsoft.com/office/drawing/2014/main" id="{D22C4940-B8E4-CF49-BCA6-84BB9F54366F}"/>
                </a:ext>
              </a:extLst>
            </p:cNvPr>
            <p:cNvPicPr>
              <a:picLocks noChangeAspect="1"/>
            </p:cNvPicPr>
            <p:nvPr/>
          </p:nvPicPr>
          <p:blipFill>
            <a:blip r:embed="rId7"/>
            <a:stretch>
              <a:fillRect/>
            </a:stretch>
          </p:blipFill>
          <p:spPr>
            <a:xfrm>
              <a:off x="3236629" y="3925008"/>
              <a:ext cx="298302" cy="294100"/>
            </a:xfrm>
            <a:prstGeom prst="rect">
              <a:avLst/>
            </a:prstGeom>
          </p:spPr>
        </p:pic>
        <p:pic>
          <p:nvPicPr>
            <p:cNvPr id="25" name="Picture 24">
              <a:extLst>
                <a:ext uri="{FF2B5EF4-FFF2-40B4-BE49-F238E27FC236}">
                  <a16:creationId xmlns:a16="http://schemas.microsoft.com/office/drawing/2014/main" id="{FD600022-F082-5C48-A72C-121E4E27CA05}"/>
                </a:ext>
              </a:extLst>
            </p:cNvPr>
            <p:cNvPicPr>
              <a:picLocks noChangeAspect="1"/>
            </p:cNvPicPr>
            <p:nvPr/>
          </p:nvPicPr>
          <p:blipFill>
            <a:blip r:embed="rId8"/>
            <a:stretch>
              <a:fillRect/>
            </a:stretch>
          </p:blipFill>
          <p:spPr>
            <a:xfrm>
              <a:off x="3213756" y="4336106"/>
              <a:ext cx="676480" cy="238539"/>
            </a:xfrm>
            <a:prstGeom prst="rect">
              <a:avLst/>
            </a:prstGeom>
            <a:ln>
              <a:noFill/>
            </a:ln>
          </p:spPr>
        </p:pic>
        <p:pic>
          <p:nvPicPr>
            <p:cNvPr id="26" name="Picture 25">
              <a:extLst>
                <a:ext uri="{FF2B5EF4-FFF2-40B4-BE49-F238E27FC236}">
                  <a16:creationId xmlns:a16="http://schemas.microsoft.com/office/drawing/2014/main" id="{9D3A679F-214E-6448-AF98-069463ECEC9E}"/>
                </a:ext>
              </a:extLst>
            </p:cNvPr>
            <p:cNvPicPr>
              <a:picLocks noChangeAspect="1"/>
            </p:cNvPicPr>
            <p:nvPr/>
          </p:nvPicPr>
          <p:blipFill>
            <a:blip r:embed="rId9"/>
            <a:stretch>
              <a:fillRect/>
            </a:stretch>
          </p:blipFill>
          <p:spPr>
            <a:xfrm>
              <a:off x="3192013" y="4635271"/>
              <a:ext cx="329085" cy="413158"/>
            </a:xfrm>
            <a:prstGeom prst="rect">
              <a:avLst/>
            </a:prstGeom>
          </p:spPr>
        </p:pic>
        <p:pic>
          <p:nvPicPr>
            <p:cNvPr id="27" name="Picture 26">
              <a:extLst>
                <a:ext uri="{FF2B5EF4-FFF2-40B4-BE49-F238E27FC236}">
                  <a16:creationId xmlns:a16="http://schemas.microsoft.com/office/drawing/2014/main" id="{0512D075-A252-7D48-A481-55DA01ACB8FA}"/>
                </a:ext>
              </a:extLst>
            </p:cNvPr>
            <p:cNvPicPr>
              <a:picLocks noChangeAspect="1"/>
            </p:cNvPicPr>
            <p:nvPr/>
          </p:nvPicPr>
          <p:blipFill>
            <a:blip r:embed="rId10"/>
            <a:stretch>
              <a:fillRect/>
            </a:stretch>
          </p:blipFill>
          <p:spPr>
            <a:xfrm>
              <a:off x="3586371" y="4629687"/>
              <a:ext cx="453548" cy="403481"/>
            </a:xfrm>
            <a:prstGeom prst="rect">
              <a:avLst/>
            </a:prstGeom>
          </p:spPr>
        </p:pic>
        <p:pic>
          <p:nvPicPr>
            <p:cNvPr id="28" name="Picture 27">
              <a:extLst>
                <a:ext uri="{FF2B5EF4-FFF2-40B4-BE49-F238E27FC236}">
                  <a16:creationId xmlns:a16="http://schemas.microsoft.com/office/drawing/2014/main" id="{4C35128A-AADF-3E4B-BB44-F55F5E1EA165}"/>
                </a:ext>
              </a:extLst>
            </p:cNvPr>
            <p:cNvPicPr>
              <a:picLocks noChangeAspect="1"/>
            </p:cNvPicPr>
            <p:nvPr/>
          </p:nvPicPr>
          <p:blipFill>
            <a:blip r:embed="rId11"/>
            <a:stretch>
              <a:fillRect/>
            </a:stretch>
          </p:blipFill>
          <p:spPr>
            <a:xfrm>
              <a:off x="4119367" y="3945087"/>
              <a:ext cx="354137" cy="341489"/>
            </a:xfrm>
            <a:prstGeom prst="rect">
              <a:avLst/>
            </a:prstGeom>
          </p:spPr>
        </p:pic>
        <p:pic>
          <p:nvPicPr>
            <p:cNvPr id="29" name="Picture 28">
              <a:extLst>
                <a:ext uri="{FF2B5EF4-FFF2-40B4-BE49-F238E27FC236}">
                  <a16:creationId xmlns:a16="http://schemas.microsoft.com/office/drawing/2014/main" id="{5CADED39-156C-EA4E-8D7A-8D4371EBABFE}"/>
                </a:ext>
              </a:extLst>
            </p:cNvPr>
            <p:cNvPicPr>
              <a:picLocks noChangeAspect="1"/>
            </p:cNvPicPr>
            <p:nvPr/>
          </p:nvPicPr>
          <p:blipFill>
            <a:blip r:embed="rId12"/>
            <a:stretch>
              <a:fillRect/>
            </a:stretch>
          </p:blipFill>
          <p:spPr>
            <a:xfrm>
              <a:off x="4191946" y="3571792"/>
              <a:ext cx="269607" cy="310457"/>
            </a:xfrm>
            <a:prstGeom prst="rect">
              <a:avLst/>
            </a:prstGeom>
          </p:spPr>
        </p:pic>
        <p:pic>
          <p:nvPicPr>
            <p:cNvPr id="30" name="Picture 29">
              <a:extLst>
                <a:ext uri="{FF2B5EF4-FFF2-40B4-BE49-F238E27FC236}">
                  <a16:creationId xmlns:a16="http://schemas.microsoft.com/office/drawing/2014/main" id="{BA020C56-D3AB-0847-AFE5-34B77D915C7A}"/>
                </a:ext>
              </a:extLst>
            </p:cNvPr>
            <p:cNvPicPr>
              <a:picLocks noChangeAspect="1"/>
            </p:cNvPicPr>
            <p:nvPr/>
          </p:nvPicPr>
          <p:blipFill>
            <a:blip r:embed="rId13"/>
            <a:stretch>
              <a:fillRect/>
            </a:stretch>
          </p:blipFill>
          <p:spPr>
            <a:xfrm flipH="1">
              <a:off x="3697627" y="5097254"/>
              <a:ext cx="706644" cy="330960"/>
            </a:xfrm>
            <a:prstGeom prst="rect">
              <a:avLst/>
            </a:prstGeom>
          </p:spPr>
        </p:pic>
        <p:pic>
          <p:nvPicPr>
            <p:cNvPr id="31" name="Picture 30">
              <a:extLst>
                <a:ext uri="{FF2B5EF4-FFF2-40B4-BE49-F238E27FC236}">
                  <a16:creationId xmlns:a16="http://schemas.microsoft.com/office/drawing/2014/main" id="{F5F1BA4F-E364-D249-AC50-B8DD0D66350B}"/>
                </a:ext>
              </a:extLst>
            </p:cNvPr>
            <p:cNvPicPr>
              <a:picLocks noChangeAspect="1"/>
            </p:cNvPicPr>
            <p:nvPr/>
          </p:nvPicPr>
          <p:blipFill>
            <a:blip r:embed="rId14"/>
            <a:stretch>
              <a:fillRect/>
            </a:stretch>
          </p:blipFill>
          <p:spPr>
            <a:xfrm>
              <a:off x="3185189" y="5073497"/>
              <a:ext cx="401182" cy="378474"/>
            </a:xfrm>
            <a:prstGeom prst="rect">
              <a:avLst/>
            </a:prstGeom>
          </p:spPr>
        </p:pic>
      </p:grpSp>
      <p:pic>
        <p:nvPicPr>
          <p:cNvPr id="32" name="Picture 31">
            <a:extLst>
              <a:ext uri="{FF2B5EF4-FFF2-40B4-BE49-F238E27FC236}">
                <a16:creationId xmlns:a16="http://schemas.microsoft.com/office/drawing/2014/main" id="{4E5930BB-DB70-3B40-97D9-60E3C7322468}"/>
              </a:ext>
            </a:extLst>
          </p:cNvPr>
          <p:cNvPicPr>
            <a:picLocks noChangeAspect="1"/>
          </p:cNvPicPr>
          <p:nvPr/>
        </p:nvPicPr>
        <p:blipFill rotWithShape="1">
          <a:blip r:embed="rId15"/>
          <a:srcRect l="11129" t="10843" r="7785" b="11431"/>
          <a:stretch/>
        </p:blipFill>
        <p:spPr>
          <a:xfrm>
            <a:off x="855375" y="1740749"/>
            <a:ext cx="767177" cy="569208"/>
          </a:xfrm>
          <a:prstGeom prst="ellipse">
            <a:avLst/>
          </a:prstGeom>
        </p:spPr>
      </p:pic>
      <p:sp>
        <p:nvSpPr>
          <p:cNvPr id="33" name="Rectangle 32">
            <a:extLst>
              <a:ext uri="{FF2B5EF4-FFF2-40B4-BE49-F238E27FC236}">
                <a16:creationId xmlns:a16="http://schemas.microsoft.com/office/drawing/2014/main" id="{F444089B-BD26-684D-8BCA-5CA488B9375A}"/>
              </a:ext>
            </a:extLst>
          </p:cNvPr>
          <p:cNvSpPr/>
          <p:nvPr/>
        </p:nvSpPr>
        <p:spPr>
          <a:xfrm>
            <a:off x="1914694" y="1691742"/>
            <a:ext cx="690951" cy="83665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defRPr/>
            </a:pPr>
            <a:br>
              <a:rPr lang="en-US" sz="1363" kern="0" dirty="0">
                <a:solidFill>
                  <a:srgbClr val="6E6D71"/>
                </a:solidFill>
                <a:latin typeface="Arial"/>
              </a:rPr>
            </a:br>
            <a:r>
              <a:rPr lang="en-US" sz="1363" kern="0" dirty="0">
                <a:solidFill>
                  <a:srgbClr val="6E6D71"/>
                </a:solidFill>
                <a:latin typeface="Arial"/>
              </a:rPr>
              <a:t>---------</a:t>
            </a:r>
            <a:br>
              <a:rPr lang="en-US" sz="1363" kern="0" dirty="0">
                <a:solidFill>
                  <a:srgbClr val="6E6D71"/>
                </a:solidFill>
                <a:latin typeface="Arial"/>
              </a:rPr>
            </a:br>
            <a:r>
              <a:rPr lang="en-US" sz="1363" kern="0" dirty="0">
                <a:solidFill>
                  <a:srgbClr val="6E6D71"/>
                </a:solidFill>
                <a:latin typeface="Arial"/>
              </a:rPr>
              <a:t>---------</a:t>
            </a:r>
            <a:br>
              <a:rPr lang="en-US" sz="1363" kern="0" dirty="0">
                <a:solidFill>
                  <a:srgbClr val="6E6D71"/>
                </a:solidFill>
                <a:latin typeface="Arial"/>
              </a:rPr>
            </a:br>
            <a:r>
              <a:rPr lang="en-US" sz="1363" kern="0" dirty="0">
                <a:solidFill>
                  <a:srgbClr val="6E6D71"/>
                </a:solidFill>
                <a:latin typeface="Arial"/>
              </a:rPr>
              <a:t>----------</a:t>
            </a:r>
          </a:p>
        </p:txBody>
      </p:sp>
      <p:pic>
        <p:nvPicPr>
          <p:cNvPr id="34" name="Graphic 33" descr="Users with solid fill">
            <a:extLst>
              <a:ext uri="{FF2B5EF4-FFF2-40B4-BE49-F238E27FC236}">
                <a16:creationId xmlns:a16="http://schemas.microsoft.com/office/drawing/2014/main" id="{3A3E8182-0339-6847-9503-A90BCA3D2E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05004" y="641722"/>
            <a:ext cx="949398" cy="757411"/>
          </a:xfrm>
          <a:prstGeom prst="rect">
            <a:avLst/>
          </a:prstGeom>
        </p:spPr>
      </p:pic>
      <p:cxnSp>
        <p:nvCxnSpPr>
          <p:cNvPr id="35" name="Straight Arrow Connector 34">
            <a:extLst>
              <a:ext uri="{FF2B5EF4-FFF2-40B4-BE49-F238E27FC236}">
                <a16:creationId xmlns:a16="http://schemas.microsoft.com/office/drawing/2014/main" id="{FC2C212E-BF2E-A842-B375-B10E964425AE}"/>
              </a:ext>
            </a:extLst>
          </p:cNvPr>
          <p:cNvCxnSpPr>
            <a:cxnSpLocks/>
            <a:stCxn id="12" idx="3"/>
            <a:endCxn id="40" idx="1"/>
          </p:cNvCxnSpPr>
          <p:nvPr/>
        </p:nvCxnSpPr>
        <p:spPr>
          <a:xfrm flipV="1">
            <a:off x="3616872" y="1234828"/>
            <a:ext cx="1952578" cy="2714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BA667D6-7871-DF45-8E47-5023EF8BC690}"/>
              </a:ext>
            </a:extLst>
          </p:cNvPr>
          <p:cNvGrpSpPr/>
          <p:nvPr/>
        </p:nvGrpSpPr>
        <p:grpSpPr>
          <a:xfrm>
            <a:off x="5497219" y="690180"/>
            <a:ext cx="1837630" cy="1816408"/>
            <a:chOff x="6887825" y="3398637"/>
            <a:chExt cx="815205" cy="1010042"/>
          </a:xfrm>
        </p:grpSpPr>
        <p:sp>
          <p:nvSpPr>
            <p:cNvPr id="37" name="Rectangle 36">
              <a:extLst>
                <a:ext uri="{FF2B5EF4-FFF2-40B4-BE49-F238E27FC236}">
                  <a16:creationId xmlns:a16="http://schemas.microsoft.com/office/drawing/2014/main" id="{1260D743-E42F-FC4C-87F6-F5A4CF98A474}"/>
                </a:ext>
              </a:extLst>
            </p:cNvPr>
            <p:cNvSpPr/>
            <p:nvPr/>
          </p:nvSpPr>
          <p:spPr>
            <a:xfrm>
              <a:off x="6924092" y="3398637"/>
              <a:ext cx="774714" cy="101004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72"/>
            </a:p>
          </p:txBody>
        </p:sp>
        <p:pic>
          <p:nvPicPr>
            <p:cNvPr id="38" name="Picture 37">
              <a:extLst>
                <a:ext uri="{FF2B5EF4-FFF2-40B4-BE49-F238E27FC236}">
                  <a16:creationId xmlns:a16="http://schemas.microsoft.com/office/drawing/2014/main" id="{C0478270-B490-7743-AE10-A40E25D410A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17444" y="3411500"/>
              <a:ext cx="181710" cy="181711"/>
            </a:xfrm>
            <a:prstGeom prst="rect">
              <a:avLst/>
            </a:prstGeom>
          </p:spPr>
        </p:pic>
        <p:sp>
          <p:nvSpPr>
            <p:cNvPr id="39" name="TextBox 38">
              <a:extLst>
                <a:ext uri="{FF2B5EF4-FFF2-40B4-BE49-F238E27FC236}">
                  <a16:creationId xmlns:a16="http://schemas.microsoft.com/office/drawing/2014/main" id="{AC3DDD63-EF0C-034A-B780-806E576FB08B}"/>
                </a:ext>
              </a:extLst>
            </p:cNvPr>
            <p:cNvSpPr txBox="1"/>
            <p:nvPr/>
          </p:nvSpPr>
          <p:spPr>
            <a:xfrm>
              <a:off x="6887825" y="3425038"/>
              <a:ext cx="533205" cy="183247"/>
            </a:xfrm>
            <a:prstGeom prst="rect">
              <a:avLst/>
            </a:prstGeom>
            <a:noFill/>
          </p:spPr>
          <p:txBody>
            <a:bodyPr wrap="square" rtlCol="0">
              <a:spAutoFit/>
            </a:bodyPr>
            <a:lstStyle/>
            <a:p>
              <a:pPr defTabSz="793250">
                <a:defRPr/>
              </a:pPr>
              <a:r>
                <a:rPr lang="en-US" sz="1557" b="1" dirty="0">
                  <a:solidFill>
                    <a:schemeClr val="accent1"/>
                  </a:solidFill>
                  <a:ea typeface="STKaiti"/>
                  <a:cs typeface="Arial" panose="020B0604020202020204" pitchFamily="34" charset="0"/>
                </a:rPr>
                <a:t>Access 1</a:t>
              </a:r>
            </a:p>
          </p:txBody>
        </p:sp>
        <p:sp>
          <p:nvSpPr>
            <p:cNvPr id="40" name="TextBox 39">
              <a:extLst>
                <a:ext uri="{FF2B5EF4-FFF2-40B4-BE49-F238E27FC236}">
                  <a16:creationId xmlns:a16="http://schemas.microsoft.com/office/drawing/2014/main" id="{015E2A72-17A9-E447-9E21-741E2E617356}"/>
                </a:ext>
              </a:extLst>
            </p:cNvPr>
            <p:cNvSpPr txBox="1"/>
            <p:nvPr/>
          </p:nvSpPr>
          <p:spPr>
            <a:xfrm>
              <a:off x="6919868" y="3609873"/>
              <a:ext cx="462437" cy="183247"/>
            </a:xfrm>
            <a:prstGeom prst="rect">
              <a:avLst/>
            </a:prstGeom>
            <a:noFill/>
          </p:spPr>
          <p:txBody>
            <a:bodyPr wrap="square" rtlCol="0">
              <a:spAutoFit/>
            </a:bodyPr>
            <a:lstStyle/>
            <a:p>
              <a:pPr defTabSz="793250">
                <a:defRPr/>
              </a:pPr>
              <a:r>
                <a:rPr lang="en-US" sz="1557" b="1" dirty="0">
                  <a:solidFill>
                    <a:schemeClr val="accent1"/>
                  </a:solidFill>
                  <a:ea typeface="STKaiti"/>
                  <a:cs typeface="Arial" panose="020B0604020202020204" pitchFamily="34" charset="0"/>
                </a:rPr>
                <a:t>Access 2</a:t>
              </a:r>
            </a:p>
          </p:txBody>
        </p:sp>
        <p:sp>
          <p:nvSpPr>
            <p:cNvPr id="41" name="TextBox 40">
              <a:extLst>
                <a:ext uri="{FF2B5EF4-FFF2-40B4-BE49-F238E27FC236}">
                  <a16:creationId xmlns:a16="http://schemas.microsoft.com/office/drawing/2014/main" id="{D2C6659C-3513-0D46-8EFE-22E2BC3285DE}"/>
                </a:ext>
              </a:extLst>
            </p:cNvPr>
            <p:cNvSpPr txBox="1"/>
            <p:nvPr/>
          </p:nvSpPr>
          <p:spPr>
            <a:xfrm>
              <a:off x="6887825" y="3810834"/>
              <a:ext cx="533205" cy="183247"/>
            </a:xfrm>
            <a:prstGeom prst="rect">
              <a:avLst/>
            </a:prstGeom>
            <a:noFill/>
          </p:spPr>
          <p:txBody>
            <a:bodyPr wrap="square" rtlCol="0">
              <a:spAutoFit/>
            </a:bodyPr>
            <a:lstStyle/>
            <a:p>
              <a:pPr defTabSz="793250">
                <a:defRPr/>
              </a:pPr>
              <a:r>
                <a:rPr lang="en-US" sz="1557" b="1" dirty="0">
                  <a:solidFill>
                    <a:schemeClr val="accent1"/>
                  </a:solidFill>
                  <a:ea typeface="STKaiti"/>
                  <a:cs typeface="Arial" panose="020B0604020202020204" pitchFamily="34" charset="0"/>
                </a:rPr>
                <a:t>Access 3</a:t>
              </a:r>
            </a:p>
          </p:txBody>
        </p:sp>
        <p:sp>
          <p:nvSpPr>
            <p:cNvPr id="42" name="TextBox 41">
              <a:extLst>
                <a:ext uri="{FF2B5EF4-FFF2-40B4-BE49-F238E27FC236}">
                  <a16:creationId xmlns:a16="http://schemas.microsoft.com/office/drawing/2014/main" id="{CABE6C77-D5B6-C34B-8C3E-F6AFACA07643}"/>
                </a:ext>
              </a:extLst>
            </p:cNvPr>
            <p:cNvSpPr txBox="1"/>
            <p:nvPr/>
          </p:nvSpPr>
          <p:spPr>
            <a:xfrm>
              <a:off x="6887825" y="4109893"/>
              <a:ext cx="533205" cy="183247"/>
            </a:xfrm>
            <a:prstGeom prst="rect">
              <a:avLst/>
            </a:prstGeom>
            <a:noFill/>
          </p:spPr>
          <p:txBody>
            <a:bodyPr wrap="square" rtlCol="0">
              <a:spAutoFit/>
            </a:bodyPr>
            <a:lstStyle/>
            <a:p>
              <a:pPr defTabSz="793250">
                <a:defRPr/>
              </a:pPr>
              <a:r>
                <a:rPr lang="en-US" sz="1557" b="1" dirty="0">
                  <a:solidFill>
                    <a:schemeClr val="accent1"/>
                  </a:solidFill>
                  <a:ea typeface="STKaiti"/>
                  <a:cs typeface="Arial" panose="020B0604020202020204" pitchFamily="34" charset="0"/>
                </a:rPr>
                <a:t>Access n</a:t>
              </a:r>
            </a:p>
          </p:txBody>
        </p:sp>
        <p:pic>
          <p:nvPicPr>
            <p:cNvPr id="43" name="Picture 42">
              <a:extLst>
                <a:ext uri="{FF2B5EF4-FFF2-40B4-BE49-F238E27FC236}">
                  <a16:creationId xmlns:a16="http://schemas.microsoft.com/office/drawing/2014/main" id="{E6E679E6-1C21-6045-908C-85512FDCF85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17444" y="3609020"/>
              <a:ext cx="181710" cy="181711"/>
            </a:xfrm>
            <a:prstGeom prst="rect">
              <a:avLst/>
            </a:prstGeom>
          </p:spPr>
        </p:pic>
        <p:pic>
          <p:nvPicPr>
            <p:cNvPr id="44" name="Picture 43">
              <a:extLst>
                <a:ext uri="{FF2B5EF4-FFF2-40B4-BE49-F238E27FC236}">
                  <a16:creationId xmlns:a16="http://schemas.microsoft.com/office/drawing/2014/main" id="{DC12C29C-6242-7F43-99B2-AB10040E045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17442" y="3817535"/>
              <a:ext cx="181711" cy="181711"/>
            </a:xfrm>
            <a:prstGeom prst="rect">
              <a:avLst/>
            </a:prstGeom>
          </p:spPr>
        </p:pic>
        <p:sp>
          <p:nvSpPr>
            <p:cNvPr id="45" name="Multiply 53">
              <a:extLst>
                <a:ext uri="{FF2B5EF4-FFF2-40B4-BE49-F238E27FC236}">
                  <a16:creationId xmlns:a16="http://schemas.microsoft.com/office/drawing/2014/main" id="{685A862F-0974-CA4D-A89B-48397697D4D8}"/>
                </a:ext>
              </a:extLst>
            </p:cNvPr>
            <p:cNvSpPr/>
            <p:nvPr/>
          </p:nvSpPr>
          <p:spPr bwMode="auto">
            <a:xfrm>
              <a:off x="7513564" y="4070686"/>
              <a:ext cx="189466" cy="274712"/>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4672" kern="0" dirty="0">
                <a:solidFill>
                  <a:srgbClr val="FF0000"/>
                </a:solidFill>
                <a:latin typeface="Times New Roman" pitchFamily="48" charset="0"/>
                <a:cs typeface="Arial" charset="0"/>
              </a:endParaRPr>
            </a:p>
          </p:txBody>
        </p:sp>
      </p:grpSp>
      <p:cxnSp>
        <p:nvCxnSpPr>
          <p:cNvPr id="46" name="Elbow Connector 45">
            <a:extLst>
              <a:ext uri="{FF2B5EF4-FFF2-40B4-BE49-F238E27FC236}">
                <a16:creationId xmlns:a16="http://schemas.microsoft.com/office/drawing/2014/main" id="{3A7D84D6-A7C4-F749-8F9E-30528842508D}"/>
              </a:ext>
            </a:extLst>
          </p:cNvPr>
          <p:cNvCxnSpPr>
            <a:cxnSpLocks/>
            <a:stCxn id="37" idx="2"/>
            <a:endCxn id="14" idx="7"/>
          </p:cNvCxnSpPr>
          <p:nvPr/>
        </p:nvCxnSpPr>
        <p:spPr>
          <a:xfrm rot="5400000">
            <a:off x="4510360" y="1079399"/>
            <a:ext cx="514603" cy="3368978"/>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B33A77C5-07CF-DA4C-B077-861C99CC993E}"/>
              </a:ext>
            </a:extLst>
          </p:cNvPr>
          <p:cNvPicPr>
            <a:picLocks noChangeAspect="1"/>
          </p:cNvPicPr>
          <p:nvPr/>
        </p:nvPicPr>
        <p:blipFill>
          <a:blip r:embed="rId19"/>
          <a:stretch>
            <a:fillRect/>
          </a:stretch>
        </p:blipFill>
        <p:spPr>
          <a:xfrm>
            <a:off x="6420864" y="3875308"/>
            <a:ext cx="668661" cy="243617"/>
          </a:xfrm>
          <a:prstGeom prst="rect">
            <a:avLst/>
          </a:prstGeom>
        </p:spPr>
      </p:pic>
      <p:sp>
        <p:nvSpPr>
          <p:cNvPr id="64" name="Title 28">
            <a:extLst>
              <a:ext uri="{FF2B5EF4-FFF2-40B4-BE49-F238E27FC236}">
                <a16:creationId xmlns:a16="http://schemas.microsoft.com/office/drawing/2014/main" id="{31310452-C5AE-1F49-9ACA-6F42593949D8}"/>
              </a:ext>
            </a:extLst>
          </p:cNvPr>
          <p:cNvSpPr>
            <a:spLocks noGrp="1"/>
          </p:cNvSpPr>
          <p:nvPr>
            <p:ph type="title"/>
          </p:nvPr>
        </p:nvSpPr>
        <p:spPr>
          <a:xfrm>
            <a:off x="855375" y="7438"/>
            <a:ext cx="5623197" cy="492443"/>
          </a:xfrm>
        </p:spPr>
        <p:txBody>
          <a:bodyPr/>
          <a:lstStyle/>
          <a:p>
            <a:pPr>
              <a:spcBef>
                <a:spcPts val="0"/>
              </a:spcBef>
              <a:spcAft>
                <a:spcPts val="0"/>
              </a:spcAft>
            </a:pPr>
            <a:r>
              <a:rPr lang="en-US" sz="3200" dirty="0">
                <a:latin typeface="Arial" panose="020B0604020202020204" pitchFamily="34" charset="0"/>
                <a:ea typeface="Times New Roman" panose="02020603050405020304" pitchFamily="18" charset="0"/>
                <a:cs typeface="Arial" panose="020B0604020202020204" pitchFamily="34" charset="0"/>
              </a:rPr>
              <a:t>User Access Review</a:t>
            </a:r>
          </a:p>
        </p:txBody>
      </p:sp>
    </p:spTree>
    <p:extLst>
      <p:ext uri="{BB962C8B-B14F-4D97-AF65-F5344CB8AC3E}">
        <p14:creationId xmlns:p14="http://schemas.microsoft.com/office/powerpoint/2010/main" val="1072380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688C552-D509-5D4E-A045-54A4A268ECB0}"/>
              </a:ext>
            </a:extLst>
          </p:cNvPr>
          <p:cNvSpPr/>
          <p:nvPr/>
        </p:nvSpPr>
        <p:spPr>
          <a:xfrm>
            <a:off x="821810" y="814439"/>
            <a:ext cx="9976404" cy="490637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pic>
        <p:nvPicPr>
          <p:cNvPr id="12" name="Picture 18" descr="Related image">
            <a:extLst>
              <a:ext uri="{FF2B5EF4-FFF2-40B4-BE49-F238E27FC236}">
                <a16:creationId xmlns:a16="http://schemas.microsoft.com/office/drawing/2014/main" id="{7F02DFAE-78E8-224E-BACC-7C0D69D6F9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7179" y="2267039"/>
            <a:ext cx="1162980" cy="89217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33F36E6-1400-084D-8BB1-73496ECDD238}"/>
              </a:ext>
            </a:extLst>
          </p:cNvPr>
          <p:cNvSpPr txBox="1"/>
          <p:nvPr/>
        </p:nvSpPr>
        <p:spPr>
          <a:xfrm>
            <a:off x="1804955" y="2094764"/>
            <a:ext cx="1927662" cy="299584"/>
          </a:xfrm>
          <a:prstGeom prst="rect">
            <a:avLst/>
          </a:prstGeom>
          <a:noFill/>
        </p:spPr>
        <p:txBody>
          <a:bodyPr wrap="square" rtlCol="0">
            <a:spAutoFit/>
          </a:bodyPr>
          <a:lstStyle/>
          <a:p>
            <a:pPr defTabSz="793250">
              <a:defRPr/>
            </a:pPr>
            <a:r>
              <a:rPr lang="en-US" sz="1363" b="1" dirty="0">
                <a:solidFill>
                  <a:schemeClr val="accent1"/>
                </a:solidFill>
                <a:ea typeface="STKaiti"/>
                <a:cs typeface="Arial" panose="020B0604020202020204" pitchFamily="34" charset="0"/>
              </a:rPr>
              <a:t>FTE/FTC Users</a:t>
            </a:r>
          </a:p>
        </p:txBody>
      </p:sp>
      <p:grpSp>
        <p:nvGrpSpPr>
          <p:cNvPr id="14" name="Group 13">
            <a:extLst>
              <a:ext uri="{FF2B5EF4-FFF2-40B4-BE49-F238E27FC236}">
                <a16:creationId xmlns:a16="http://schemas.microsoft.com/office/drawing/2014/main" id="{0B67D77E-E294-E14F-9894-7E09D85EF0B0}"/>
              </a:ext>
            </a:extLst>
          </p:cNvPr>
          <p:cNvGrpSpPr/>
          <p:nvPr/>
        </p:nvGrpSpPr>
        <p:grpSpPr>
          <a:xfrm>
            <a:off x="4158613" y="1851948"/>
            <a:ext cx="1927662" cy="850306"/>
            <a:chOff x="1251911" y="4221414"/>
            <a:chExt cx="692831" cy="444956"/>
          </a:xfrm>
        </p:grpSpPr>
        <p:pic>
          <p:nvPicPr>
            <p:cNvPr id="33" name="Picture 32">
              <a:extLst>
                <a:ext uri="{FF2B5EF4-FFF2-40B4-BE49-F238E27FC236}">
                  <a16:creationId xmlns:a16="http://schemas.microsoft.com/office/drawing/2014/main" id="{33F0BC2E-DF53-3A45-909B-FD3318A402D0}"/>
                </a:ext>
              </a:extLst>
            </p:cNvPr>
            <p:cNvPicPr>
              <a:picLocks noChangeAspect="1"/>
            </p:cNvPicPr>
            <p:nvPr/>
          </p:nvPicPr>
          <p:blipFill>
            <a:blip r:embed="rId3"/>
            <a:stretch>
              <a:fillRect/>
            </a:stretch>
          </p:blipFill>
          <p:spPr>
            <a:xfrm>
              <a:off x="1251911" y="4221414"/>
              <a:ext cx="692831" cy="444956"/>
            </a:xfrm>
            <a:prstGeom prst="ellipse">
              <a:avLst/>
            </a:prstGeom>
          </p:spPr>
        </p:pic>
        <p:sp>
          <p:nvSpPr>
            <p:cNvPr id="34" name="TextBox 33">
              <a:extLst>
                <a:ext uri="{FF2B5EF4-FFF2-40B4-BE49-F238E27FC236}">
                  <a16:creationId xmlns:a16="http://schemas.microsoft.com/office/drawing/2014/main" id="{7A32C5A0-1E0C-D343-930C-57B8326C6866}"/>
                </a:ext>
              </a:extLst>
            </p:cNvPr>
            <p:cNvSpPr txBox="1"/>
            <p:nvPr/>
          </p:nvSpPr>
          <p:spPr>
            <a:xfrm>
              <a:off x="1472701" y="4302691"/>
              <a:ext cx="229997" cy="209373"/>
            </a:xfrm>
            <a:prstGeom prst="rect">
              <a:avLst/>
            </a:prstGeom>
            <a:noFill/>
          </p:spPr>
          <p:txBody>
            <a:bodyPr wrap="none" rtlCol="0">
              <a:spAutoFit/>
            </a:bodyPr>
            <a:lstStyle/>
            <a:p>
              <a:r>
                <a:rPr lang="en-US" sz="2000" dirty="0">
                  <a:solidFill>
                    <a:srgbClr val="FF0000"/>
                  </a:solidFill>
                  <a:ea typeface="+mj-ea"/>
                </a:rPr>
                <a:t>IAM</a:t>
              </a:r>
              <a:endParaRPr lang="en-US" sz="2800" dirty="0">
                <a:solidFill>
                  <a:srgbClr val="FF0000"/>
                </a:solidFill>
                <a:ea typeface="+mj-ea"/>
              </a:endParaRPr>
            </a:p>
          </p:txBody>
        </p:sp>
      </p:grpSp>
      <p:sp>
        <p:nvSpPr>
          <p:cNvPr id="15" name="TextBox 14">
            <a:extLst>
              <a:ext uri="{FF2B5EF4-FFF2-40B4-BE49-F238E27FC236}">
                <a16:creationId xmlns:a16="http://schemas.microsoft.com/office/drawing/2014/main" id="{E5DBF604-DCD4-F049-96EA-AAB0D5C65905}"/>
              </a:ext>
            </a:extLst>
          </p:cNvPr>
          <p:cNvSpPr txBox="1"/>
          <p:nvPr/>
        </p:nvSpPr>
        <p:spPr>
          <a:xfrm>
            <a:off x="4343218" y="1604400"/>
            <a:ext cx="1297685" cy="299584"/>
          </a:xfrm>
          <a:prstGeom prst="rect">
            <a:avLst/>
          </a:prstGeom>
          <a:noFill/>
        </p:spPr>
        <p:txBody>
          <a:bodyPr wrap="square" rtlCol="0">
            <a:spAutoFit/>
          </a:bodyPr>
          <a:lstStyle/>
          <a:p>
            <a:pPr defTabSz="793250">
              <a:defRPr/>
            </a:pPr>
            <a:r>
              <a:rPr lang="en-US" sz="1363" b="1" dirty="0">
                <a:solidFill>
                  <a:schemeClr val="accent1"/>
                </a:solidFill>
                <a:ea typeface="STKaiti"/>
                <a:cs typeface="Arial" panose="020B0604020202020204" pitchFamily="34" charset="0"/>
              </a:rPr>
              <a:t>Birth Right</a:t>
            </a:r>
          </a:p>
        </p:txBody>
      </p:sp>
      <p:cxnSp>
        <p:nvCxnSpPr>
          <p:cNvPr id="16" name="Elbow Connector 15">
            <a:extLst>
              <a:ext uri="{FF2B5EF4-FFF2-40B4-BE49-F238E27FC236}">
                <a16:creationId xmlns:a16="http://schemas.microsoft.com/office/drawing/2014/main" id="{107B5654-3C9C-2145-8ED0-6F3E5708C427}"/>
              </a:ext>
            </a:extLst>
          </p:cNvPr>
          <p:cNvCxnSpPr>
            <a:cxnSpLocks/>
            <a:stCxn id="33" idx="6"/>
            <a:endCxn id="3" idx="1"/>
          </p:cNvCxnSpPr>
          <p:nvPr/>
        </p:nvCxnSpPr>
        <p:spPr>
          <a:xfrm flipV="1">
            <a:off x="6086275" y="2275620"/>
            <a:ext cx="1375984" cy="1481"/>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70847BD-9ACA-4642-A947-42073DC60BC5}"/>
              </a:ext>
            </a:extLst>
          </p:cNvPr>
          <p:cNvCxnSpPr>
            <a:cxnSpLocks/>
            <a:endCxn id="33" idx="2"/>
          </p:cNvCxnSpPr>
          <p:nvPr/>
        </p:nvCxnSpPr>
        <p:spPr>
          <a:xfrm>
            <a:off x="2959752" y="1709850"/>
            <a:ext cx="1198861" cy="567252"/>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F893597-06CC-E54D-93B3-EC1F5CF363EE}"/>
              </a:ext>
            </a:extLst>
          </p:cNvPr>
          <p:cNvCxnSpPr>
            <a:stCxn id="12" idx="3"/>
            <a:endCxn id="33" idx="2"/>
          </p:cNvCxnSpPr>
          <p:nvPr/>
        </p:nvCxnSpPr>
        <p:spPr>
          <a:xfrm flipV="1">
            <a:off x="2600160" y="2277102"/>
            <a:ext cx="1558454" cy="436022"/>
          </a:xfrm>
          <a:prstGeom prst="bentConnector3">
            <a:avLst>
              <a:gd name="adj1" fmla="val 61337"/>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8" descr="Related image">
            <a:extLst>
              <a:ext uri="{FF2B5EF4-FFF2-40B4-BE49-F238E27FC236}">
                <a16:creationId xmlns:a16="http://schemas.microsoft.com/office/drawing/2014/main" id="{07A487EF-8E7C-BE46-A1FA-D79D90D568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093" y="4202961"/>
            <a:ext cx="1162980" cy="8921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Icon&#10;&#10;Description automatically generated">
            <a:extLst>
              <a:ext uri="{FF2B5EF4-FFF2-40B4-BE49-F238E27FC236}">
                <a16:creationId xmlns:a16="http://schemas.microsoft.com/office/drawing/2014/main" id="{03C5C17E-E7C4-B945-8DA5-95EC8C416378}"/>
              </a:ext>
            </a:extLst>
          </p:cNvPr>
          <p:cNvPicPr>
            <a:picLocks noChangeAspect="1"/>
          </p:cNvPicPr>
          <p:nvPr/>
        </p:nvPicPr>
        <p:blipFill>
          <a:blip r:embed="rId4"/>
          <a:stretch>
            <a:fillRect/>
          </a:stretch>
        </p:blipFill>
        <p:spPr>
          <a:xfrm>
            <a:off x="6380601" y="4283259"/>
            <a:ext cx="673500" cy="300681"/>
          </a:xfrm>
          <a:prstGeom prst="rect">
            <a:avLst/>
          </a:prstGeom>
        </p:spPr>
      </p:pic>
      <p:pic>
        <p:nvPicPr>
          <p:cNvPr id="23" name="Picture 22">
            <a:extLst>
              <a:ext uri="{FF2B5EF4-FFF2-40B4-BE49-F238E27FC236}">
                <a16:creationId xmlns:a16="http://schemas.microsoft.com/office/drawing/2014/main" id="{A6477670-CCEC-4E4A-BCB0-39C9FBA6FCC8}"/>
              </a:ext>
            </a:extLst>
          </p:cNvPr>
          <p:cNvPicPr>
            <a:picLocks noChangeAspect="1"/>
          </p:cNvPicPr>
          <p:nvPr/>
        </p:nvPicPr>
        <p:blipFill>
          <a:blip r:embed="rId5"/>
          <a:stretch>
            <a:fillRect/>
          </a:stretch>
        </p:blipFill>
        <p:spPr>
          <a:xfrm>
            <a:off x="2642682" y="4305970"/>
            <a:ext cx="1366041" cy="668146"/>
          </a:xfrm>
          <a:prstGeom prst="rect">
            <a:avLst/>
          </a:prstGeom>
        </p:spPr>
      </p:pic>
      <p:cxnSp>
        <p:nvCxnSpPr>
          <p:cNvPr id="24" name="Elbow Connector 23">
            <a:extLst>
              <a:ext uri="{FF2B5EF4-FFF2-40B4-BE49-F238E27FC236}">
                <a16:creationId xmlns:a16="http://schemas.microsoft.com/office/drawing/2014/main" id="{88FBF86A-D27F-D740-8937-5C613CFED967}"/>
              </a:ext>
            </a:extLst>
          </p:cNvPr>
          <p:cNvCxnSpPr>
            <a:cxnSpLocks/>
            <a:stCxn id="23" idx="3"/>
          </p:cNvCxnSpPr>
          <p:nvPr/>
        </p:nvCxnSpPr>
        <p:spPr>
          <a:xfrm flipV="1">
            <a:off x="4008723" y="4627614"/>
            <a:ext cx="1163134" cy="12429"/>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5BC0CF56-9F95-C547-AFCA-6DDEC495CF2E}"/>
              </a:ext>
            </a:extLst>
          </p:cNvPr>
          <p:cNvPicPr>
            <a:picLocks noChangeAspect="1"/>
          </p:cNvPicPr>
          <p:nvPr/>
        </p:nvPicPr>
        <p:blipFill rotWithShape="1">
          <a:blip r:embed="rId6"/>
          <a:srcRect l="-604" t="10414" b="9669"/>
          <a:stretch/>
        </p:blipFill>
        <p:spPr>
          <a:xfrm>
            <a:off x="7533156" y="3901153"/>
            <a:ext cx="3129425" cy="1434163"/>
          </a:xfrm>
          <a:prstGeom prst="rect">
            <a:avLst/>
          </a:prstGeom>
        </p:spPr>
      </p:pic>
      <p:cxnSp>
        <p:nvCxnSpPr>
          <p:cNvPr id="27" name="Straight Arrow Connector 26">
            <a:extLst>
              <a:ext uri="{FF2B5EF4-FFF2-40B4-BE49-F238E27FC236}">
                <a16:creationId xmlns:a16="http://schemas.microsoft.com/office/drawing/2014/main" id="{1C5B6EB4-324E-2240-AD39-A01E77337A0A}"/>
              </a:ext>
            </a:extLst>
          </p:cNvPr>
          <p:cNvCxnSpPr>
            <a:cxnSpLocks/>
            <a:stCxn id="20" idx="3"/>
            <a:endCxn id="23" idx="1"/>
          </p:cNvCxnSpPr>
          <p:nvPr/>
        </p:nvCxnSpPr>
        <p:spPr>
          <a:xfrm flipV="1">
            <a:off x="1868073" y="4640043"/>
            <a:ext cx="774609" cy="900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DF2077-BAE2-C84D-9324-E7A710BCE704}"/>
              </a:ext>
            </a:extLst>
          </p:cNvPr>
          <p:cNvSpPr txBox="1"/>
          <p:nvPr/>
        </p:nvSpPr>
        <p:spPr>
          <a:xfrm>
            <a:off x="6401735" y="4605853"/>
            <a:ext cx="597819" cy="299584"/>
          </a:xfrm>
          <a:prstGeom prst="rect">
            <a:avLst/>
          </a:prstGeom>
          <a:noFill/>
        </p:spPr>
        <p:txBody>
          <a:bodyPr wrap="square" rtlCol="0">
            <a:spAutoFit/>
          </a:bodyPr>
          <a:lstStyle/>
          <a:p>
            <a:pPr defTabSz="793250">
              <a:defRPr/>
            </a:pPr>
            <a:r>
              <a:rPr lang="en-US" sz="1363" b="1" dirty="0">
                <a:solidFill>
                  <a:schemeClr val="accent1"/>
                </a:solidFill>
                <a:ea typeface="STKaiti"/>
                <a:cs typeface="Arial" panose="020B0604020202020204" pitchFamily="34" charset="0"/>
              </a:rPr>
              <a:t>MFA</a:t>
            </a:r>
          </a:p>
        </p:txBody>
      </p:sp>
      <p:sp>
        <p:nvSpPr>
          <p:cNvPr id="29" name="Freeform 1013">
            <a:extLst>
              <a:ext uri="{FF2B5EF4-FFF2-40B4-BE49-F238E27FC236}">
                <a16:creationId xmlns:a16="http://schemas.microsoft.com/office/drawing/2014/main" id="{33BAFCC8-1599-A044-90D3-58E9DD897C1B}"/>
              </a:ext>
            </a:extLst>
          </p:cNvPr>
          <p:cNvSpPr>
            <a:spLocks noChangeAspect="1" noChangeArrowheads="1"/>
          </p:cNvSpPr>
          <p:nvPr/>
        </p:nvSpPr>
        <p:spPr bwMode="auto">
          <a:xfrm>
            <a:off x="5096342" y="4234468"/>
            <a:ext cx="934507" cy="585452"/>
          </a:xfrm>
          <a:custGeom>
            <a:avLst/>
            <a:gdLst>
              <a:gd name="T0" fmla="*/ 4584217 w 290152"/>
              <a:gd name="T1" fmla="*/ 5213744 h 290151"/>
              <a:gd name="T2" fmla="*/ 3798786 w 290152"/>
              <a:gd name="T3" fmla="*/ 4435392 h 290151"/>
              <a:gd name="T4" fmla="*/ 2388898 w 290152"/>
              <a:gd name="T5" fmla="*/ 3330961 h 290151"/>
              <a:gd name="T6" fmla="*/ 3563529 w 290152"/>
              <a:gd name="T7" fmla="*/ 3674253 h 290151"/>
              <a:gd name="T8" fmla="*/ 2875922 w 290152"/>
              <a:gd name="T9" fmla="*/ 2379795 h 290151"/>
              <a:gd name="T10" fmla="*/ 2875922 w 290152"/>
              <a:gd name="T11" fmla="*/ 2379795 h 290151"/>
              <a:gd name="T12" fmla="*/ 3405944 w 290152"/>
              <a:gd name="T13" fmla="*/ 3280903 h 290151"/>
              <a:gd name="T14" fmla="*/ 4093578 w 290152"/>
              <a:gd name="T15" fmla="*/ 1843419 h 290151"/>
              <a:gd name="T16" fmla="*/ 3978950 w 290152"/>
              <a:gd name="T17" fmla="*/ 1714668 h 290151"/>
              <a:gd name="T18" fmla="*/ 1529397 w 290152"/>
              <a:gd name="T19" fmla="*/ 3731468 h 290151"/>
              <a:gd name="T20" fmla="*/ 2789980 w 290152"/>
              <a:gd name="T21" fmla="*/ 1278416 h 290151"/>
              <a:gd name="T22" fmla="*/ 5389976 w 290152"/>
              <a:gd name="T23" fmla="*/ 3617033 h 290151"/>
              <a:gd name="T24" fmla="*/ 3427453 w 290152"/>
              <a:gd name="T25" fmla="*/ 4503862 h 290151"/>
              <a:gd name="T26" fmla="*/ 5740935 w 290152"/>
              <a:gd name="T27" fmla="*/ 4675487 h 290151"/>
              <a:gd name="T28" fmla="*/ 1106756 w 290152"/>
              <a:gd name="T29" fmla="*/ 2873273 h 290151"/>
              <a:gd name="T30" fmla="*/ 3328357 w 290152"/>
              <a:gd name="T31" fmla="*/ 229988 h 290151"/>
              <a:gd name="T32" fmla="*/ 3982543 w 290152"/>
              <a:gd name="T33" fmla="*/ 258778 h 290151"/>
              <a:gd name="T34" fmla="*/ 4600747 w 290152"/>
              <a:gd name="T35" fmla="*/ 805131 h 290151"/>
              <a:gd name="T36" fmla="*/ 5154294 w 290152"/>
              <a:gd name="T37" fmla="*/ 1157395 h 290151"/>
              <a:gd name="T38" fmla="*/ 5154294 w 290152"/>
              <a:gd name="T39" fmla="*/ 2091941 h 290151"/>
              <a:gd name="T40" fmla="*/ 5779691 w 290152"/>
              <a:gd name="T41" fmla="*/ 3098395 h 290151"/>
              <a:gd name="T42" fmla="*/ 5298078 w 290152"/>
              <a:gd name="T43" fmla="*/ 3155890 h 290151"/>
              <a:gd name="T44" fmla="*/ 5549659 w 290152"/>
              <a:gd name="T45" fmla="*/ 2623923 h 290151"/>
              <a:gd name="T46" fmla="*/ 5003353 w 290152"/>
              <a:gd name="T47" fmla="*/ 1976918 h 290151"/>
              <a:gd name="T48" fmla="*/ 5103972 w 290152"/>
              <a:gd name="T49" fmla="*/ 1329900 h 290151"/>
              <a:gd name="T50" fmla="*/ 4284483 w 290152"/>
              <a:gd name="T51" fmla="*/ 1150195 h 290151"/>
              <a:gd name="T52" fmla="*/ 4428254 w 290152"/>
              <a:gd name="T53" fmla="*/ 639780 h 290151"/>
              <a:gd name="T54" fmla="*/ 3802824 w 290152"/>
              <a:gd name="T55" fmla="*/ 776409 h 290151"/>
              <a:gd name="T56" fmla="*/ 3155859 w 290152"/>
              <a:gd name="T57" fmla="*/ 229988 h 290151"/>
              <a:gd name="T58" fmla="*/ 2623835 w 290152"/>
              <a:gd name="T59" fmla="*/ 603872 h 290151"/>
              <a:gd name="T60" fmla="*/ 1789978 w 290152"/>
              <a:gd name="T61" fmla="*/ 452835 h 290151"/>
              <a:gd name="T62" fmla="*/ 1329881 w 290152"/>
              <a:gd name="T63" fmla="*/ 711709 h 290151"/>
              <a:gd name="T64" fmla="*/ 1042326 w 290152"/>
              <a:gd name="T65" fmla="*/ 1516833 h 290151"/>
              <a:gd name="T66" fmla="*/ 438459 w 290152"/>
              <a:gd name="T67" fmla="*/ 1710931 h 290151"/>
              <a:gd name="T68" fmla="*/ 697352 w 290152"/>
              <a:gd name="T69" fmla="*/ 2552025 h 290151"/>
              <a:gd name="T70" fmla="*/ 172546 w 290152"/>
              <a:gd name="T71" fmla="*/ 3098395 h 290151"/>
              <a:gd name="T72" fmla="*/ 819482 w 290152"/>
              <a:gd name="T73" fmla="*/ 3695050 h 290151"/>
              <a:gd name="T74" fmla="*/ 438459 w 290152"/>
              <a:gd name="T75" fmla="*/ 4061708 h 290151"/>
              <a:gd name="T76" fmla="*/ 1042326 w 290152"/>
              <a:gd name="T77" fmla="*/ 4263007 h 290151"/>
              <a:gd name="T78" fmla="*/ 1329881 w 290152"/>
              <a:gd name="T79" fmla="*/ 5060945 h 290151"/>
              <a:gd name="T80" fmla="*/ 1976890 w 290152"/>
              <a:gd name="T81" fmla="*/ 4996250 h 290151"/>
              <a:gd name="T82" fmla="*/ 2623835 w 290152"/>
              <a:gd name="T83" fmla="*/ 5549784 h 290151"/>
              <a:gd name="T84" fmla="*/ 3155859 w 290152"/>
              <a:gd name="T85" fmla="*/ 5290986 h 290151"/>
              <a:gd name="T86" fmla="*/ 3098341 w 290152"/>
              <a:gd name="T87" fmla="*/ 5779816 h 290151"/>
              <a:gd name="T88" fmla="*/ 2091897 w 290152"/>
              <a:gd name="T89" fmla="*/ 5147202 h 290151"/>
              <a:gd name="T90" fmla="*/ 1178965 w 290152"/>
              <a:gd name="T91" fmla="*/ 4981871 h 290151"/>
              <a:gd name="T92" fmla="*/ 632646 w 290152"/>
              <a:gd name="T93" fmla="*/ 4622430 h 290151"/>
              <a:gd name="T94" fmla="*/ 366627 w 290152"/>
              <a:gd name="T95" fmla="*/ 3838836 h 290151"/>
              <a:gd name="T96" fmla="*/ 0 w 290152"/>
              <a:gd name="T97" fmla="*/ 3098395 h 290151"/>
              <a:gd name="T98" fmla="*/ 632646 w 290152"/>
              <a:gd name="T99" fmla="*/ 2091941 h 290151"/>
              <a:gd name="T100" fmla="*/ 632646 w 290152"/>
              <a:gd name="T101" fmla="*/ 1157395 h 290151"/>
              <a:gd name="T102" fmla="*/ 1178965 w 290152"/>
              <a:gd name="T103" fmla="*/ 805131 h 290151"/>
              <a:gd name="T104" fmla="*/ 1940940 w 290152"/>
              <a:gd name="T105" fmla="*/ 359457 h 290151"/>
              <a:gd name="T106" fmla="*/ 2681372 w 290152"/>
              <a:gd name="T107" fmla="*/ 0 h 2901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2" h="290151">
                <a:moveTo>
                  <a:pt x="281039" y="198284"/>
                </a:moveTo>
                <a:cubicBezTo>
                  <a:pt x="282473" y="196850"/>
                  <a:pt x="285341" y="196850"/>
                  <a:pt x="287133" y="198284"/>
                </a:cubicBezTo>
                <a:cubicBezTo>
                  <a:pt x="288567" y="200076"/>
                  <a:pt x="288567" y="202586"/>
                  <a:pt x="287133" y="204378"/>
                </a:cubicBezTo>
                <a:lnTo>
                  <a:pt x="230137" y="261733"/>
                </a:lnTo>
                <a:cubicBezTo>
                  <a:pt x="229061" y="262450"/>
                  <a:pt x="227986" y="263167"/>
                  <a:pt x="226911" y="263167"/>
                </a:cubicBezTo>
                <a:cubicBezTo>
                  <a:pt x="225835" y="263167"/>
                  <a:pt x="224401" y="262450"/>
                  <a:pt x="223684" y="261733"/>
                </a:cubicBezTo>
                <a:lnTo>
                  <a:pt x="190706" y="228754"/>
                </a:lnTo>
                <a:cubicBezTo>
                  <a:pt x="188913" y="226962"/>
                  <a:pt x="188913" y="224094"/>
                  <a:pt x="190706" y="222660"/>
                </a:cubicBezTo>
                <a:cubicBezTo>
                  <a:pt x="192498" y="220868"/>
                  <a:pt x="195366" y="220868"/>
                  <a:pt x="196800" y="222660"/>
                </a:cubicBezTo>
                <a:lnTo>
                  <a:pt x="226911" y="252413"/>
                </a:lnTo>
                <a:lnTo>
                  <a:pt x="281039" y="198284"/>
                </a:lnTo>
                <a:close/>
                <a:moveTo>
                  <a:pt x="119926" y="167217"/>
                </a:moveTo>
                <a:lnTo>
                  <a:pt x="81811" y="194502"/>
                </a:lnTo>
                <a:cubicBezTo>
                  <a:pt x="96554" y="212813"/>
                  <a:pt x="119207" y="224302"/>
                  <a:pt x="144377" y="224302"/>
                </a:cubicBezTo>
                <a:cubicBezTo>
                  <a:pt x="151209" y="224302"/>
                  <a:pt x="157322" y="223584"/>
                  <a:pt x="163434" y="222148"/>
                </a:cubicBezTo>
                <a:cubicBezTo>
                  <a:pt x="164153" y="207787"/>
                  <a:pt x="169907" y="194862"/>
                  <a:pt x="178896" y="184450"/>
                </a:cubicBezTo>
                <a:lnTo>
                  <a:pt x="164873" y="170807"/>
                </a:lnTo>
                <a:cubicBezTo>
                  <a:pt x="159119" y="175115"/>
                  <a:pt x="152288" y="177629"/>
                  <a:pt x="144377" y="177629"/>
                </a:cubicBezTo>
                <a:cubicBezTo>
                  <a:pt x="134669" y="177629"/>
                  <a:pt x="126039" y="173679"/>
                  <a:pt x="119926" y="167217"/>
                </a:cubicBezTo>
                <a:close/>
                <a:moveTo>
                  <a:pt x="144377" y="119467"/>
                </a:moveTo>
                <a:cubicBezTo>
                  <a:pt x="130713" y="119467"/>
                  <a:pt x="119567" y="130597"/>
                  <a:pt x="119567" y="144240"/>
                </a:cubicBezTo>
                <a:cubicBezTo>
                  <a:pt x="119567" y="157882"/>
                  <a:pt x="130713" y="169012"/>
                  <a:pt x="144377" y="169012"/>
                </a:cubicBezTo>
                <a:cubicBezTo>
                  <a:pt x="158041" y="169012"/>
                  <a:pt x="169187" y="157882"/>
                  <a:pt x="169187" y="144240"/>
                </a:cubicBezTo>
                <a:cubicBezTo>
                  <a:pt x="169187" y="130597"/>
                  <a:pt x="158041" y="119467"/>
                  <a:pt x="144377" y="119467"/>
                </a:cubicBezTo>
                <a:close/>
                <a:moveTo>
                  <a:pt x="205505" y="92541"/>
                </a:moveTo>
                <a:lnTo>
                  <a:pt x="171704" y="124494"/>
                </a:lnTo>
                <a:cubicBezTo>
                  <a:pt x="175660" y="129879"/>
                  <a:pt x="178177" y="137059"/>
                  <a:pt x="178177" y="144240"/>
                </a:cubicBezTo>
                <a:cubicBezTo>
                  <a:pt x="178177" y="151779"/>
                  <a:pt x="175300" y="158960"/>
                  <a:pt x="170985" y="164704"/>
                </a:cubicBezTo>
                <a:lnTo>
                  <a:pt x="185009" y="178706"/>
                </a:lnTo>
                <a:cubicBezTo>
                  <a:pt x="195077" y="169730"/>
                  <a:pt x="208022" y="164345"/>
                  <a:pt x="222404" y="163268"/>
                </a:cubicBezTo>
                <a:cubicBezTo>
                  <a:pt x="223843" y="157164"/>
                  <a:pt x="224921" y="151061"/>
                  <a:pt x="224921" y="144240"/>
                </a:cubicBezTo>
                <a:cubicBezTo>
                  <a:pt x="224921" y="124494"/>
                  <a:pt x="217730" y="106543"/>
                  <a:pt x="205505" y="92541"/>
                </a:cubicBezTo>
                <a:close/>
                <a:moveTo>
                  <a:pt x="148692" y="64178"/>
                </a:moveTo>
                <a:lnTo>
                  <a:pt x="148692" y="110851"/>
                </a:lnTo>
                <a:cubicBezTo>
                  <a:pt x="155164" y="111928"/>
                  <a:pt x="160917" y="114441"/>
                  <a:pt x="165592" y="118031"/>
                </a:cubicBezTo>
                <a:lnTo>
                  <a:pt x="199751" y="86078"/>
                </a:lnTo>
                <a:cubicBezTo>
                  <a:pt x="186087" y="73154"/>
                  <a:pt x="168468" y="65255"/>
                  <a:pt x="148692" y="64178"/>
                </a:cubicBezTo>
                <a:close/>
                <a:moveTo>
                  <a:pt x="140062" y="64178"/>
                </a:moveTo>
                <a:cubicBezTo>
                  <a:pt x="97992" y="66691"/>
                  <a:pt x="64192" y="101516"/>
                  <a:pt x="64192" y="144240"/>
                </a:cubicBezTo>
                <a:cubicBezTo>
                  <a:pt x="64192" y="160037"/>
                  <a:pt x="68867" y="175115"/>
                  <a:pt x="76777" y="187322"/>
                </a:cubicBezTo>
                <a:lnTo>
                  <a:pt x="114892" y="160037"/>
                </a:lnTo>
                <a:cubicBezTo>
                  <a:pt x="112375" y="155369"/>
                  <a:pt x="110937" y="149984"/>
                  <a:pt x="110937" y="144240"/>
                </a:cubicBezTo>
                <a:cubicBezTo>
                  <a:pt x="110937" y="127366"/>
                  <a:pt x="123522" y="113005"/>
                  <a:pt x="140062" y="110851"/>
                </a:cubicBezTo>
                <a:lnTo>
                  <a:pt x="140062" y="64178"/>
                </a:lnTo>
                <a:close/>
                <a:moveTo>
                  <a:pt x="144377" y="55562"/>
                </a:moveTo>
                <a:cubicBezTo>
                  <a:pt x="193639" y="55562"/>
                  <a:pt x="233551" y="95413"/>
                  <a:pt x="233551" y="144240"/>
                </a:cubicBezTo>
                <a:cubicBezTo>
                  <a:pt x="233551" y="151061"/>
                  <a:pt x="232472" y="157164"/>
                  <a:pt x="231394" y="163627"/>
                </a:cubicBezTo>
                <a:cubicBezTo>
                  <a:pt x="246136" y="164704"/>
                  <a:pt x="259800" y="170807"/>
                  <a:pt x="270587" y="181578"/>
                </a:cubicBezTo>
                <a:cubicBezTo>
                  <a:pt x="272025" y="183014"/>
                  <a:pt x="272025" y="185886"/>
                  <a:pt x="270587" y="187681"/>
                </a:cubicBezTo>
                <a:cubicBezTo>
                  <a:pt x="268789" y="189117"/>
                  <a:pt x="265553" y="189117"/>
                  <a:pt x="264115" y="187681"/>
                </a:cubicBezTo>
                <a:cubicBezTo>
                  <a:pt x="254047" y="177270"/>
                  <a:pt x="240383" y="171884"/>
                  <a:pt x="226000" y="171884"/>
                </a:cubicBezTo>
                <a:cubicBezTo>
                  <a:pt x="196156" y="171884"/>
                  <a:pt x="172064" y="196298"/>
                  <a:pt x="172064" y="226097"/>
                </a:cubicBezTo>
                <a:cubicBezTo>
                  <a:pt x="172064" y="255895"/>
                  <a:pt x="196156" y="279591"/>
                  <a:pt x="226000" y="279591"/>
                </a:cubicBezTo>
                <a:cubicBezTo>
                  <a:pt x="252968" y="279591"/>
                  <a:pt x="275981" y="259845"/>
                  <a:pt x="279576" y="233277"/>
                </a:cubicBezTo>
                <a:cubicBezTo>
                  <a:pt x="279936" y="231123"/>
                  <a:pt x="282093" y="229328"/>
                  <a:pt x="284610" y="229687"/>
                </a:cubicBezTo>
                <a:cubicBezTo>
                  <a:pt x="286768" y="230046"/>
                  <a:pt x="288566" y="232200"/>
                  <a:pt x="288206" y="234713"/>
                </a:cubicBezTo>
                <a:cubicBezTo>
                  <a:pt x="283891" y="265230"/>
                  <a:pt x="257283" y="288566"/>
                  <a:pt x="226000" y="288566"/>
                </a:cubicBezTo>
                <a:cubicBezTo>
                  <a:pt x="192920" y="288566"/>
                  <a:pt x="165951" y="263435"/>
                  <a:pt x="163434" y="231123"/>
                </a:cubicBezTo>
                <a:cubicBezTo>
                  <a:pt x="157322" y="232559"/>
                  <a:pt x="151209" y="233277"/>
                  <a:pt x="144377" y="233277"/>
                </a:cubicBezTo>
                <a:cubicBezTo>
                  <a:pt x="95475" y="233277"/>
                  <a:pt x="55563" y="193425"/>
                  <a:pt x="55563" y="144240"/>
                </a:cubicBezTo>
                <a:cubicBezTo>
                  <a:pt x="55563" y="95413"/>
                  <a:pt x="95475" y="55562"/>
                  <a:pt x="144377" y="55562"/>
                </a:cubicBezTo>
                <a:close/>
                <a:moveTo>
                  <a:pt x="134610" y="0"/>
                </a:moveTo>
                <a:lnTo>
                  <a:pt x="155542" y="0"/>
                </a:lnTo>
                <a:cubicBezTo>
                  <a:pt x="162037" y="0"/>
                  <a:pt x="167090" y="5052"/>
                  <a:pt x="167090" y="11548"/>
                </a:cubicBezTo>
                <a:lnTo>
                  <a:pt x="167090" y="26705"/>
                </a:lnTo>
                <a:cubicBezTo>
                  <a:pt x="173225" y="27788"/>
                  <a:pt x="179360" y="29592"/>
                  <a:pt x="185495" y="31397"/>
                </a:cubicBezTo>
                <a:lnTo>
                  <a:pt x="193074" y="18044"/>
                </a:lnTo>
                <a:cubicBezTo>
                  <a:pt x="194518" y="15879"/>
                  <a:pt x="197044" y="13713"/>
                  <a:pt x="199931" y="12992"/>
                </a:cubicBezTo>
                <a:cubicBezTo>
                  <a:pt x="202818" y="12270"/>
                  <a:pt x="205705" y="12631"/>
                  <a:pt x="208592" y="14074"/>
                </a:cubicBezTo>
                <a:lnTo>
                  <a:pt x="226636" y="24540"/>
                </a:lnTo>
                <a:cubicBezTo>
                  <a:pt x="229524" y="26344"/>
                  <a:pt x="231328" y="28510"/>
                  <a:pt x="232050" y="31397"/>
                </a:cubicBezTo>
                <a:cubicBezTo>
                  <a:pt x="233132" y="34645"/>
                  <a:pt x="232772" y="37893"/>
                  <a:pt x="230967" y="40419"/>
                </a:cubicBezTo>
                <a:lnTo>
                  <a:pt x="223388" y="53411"/>
                </a:lnTo>
                <a:cubicBezTo>
                  <a:pt x="228080" y="57741"/>
                  <a:pt x="232772" y="62072"/>
                  <a:pt x="236741" y="66763"/>
                </a:cubicBezTo>
                <a:lnTo>
                  <a:pt x="250094" y="59185"/>
                </a:lnTo>
                <a:cubicBezTo>
                  <a:pt x="252620" y="57741"/>
                  <a:pt x="255507" y="57019"/>
                  <a:pt x="258755" y="58102"/>
                </a:cubicBezTo>
                <a:cubicBezTo>
                  <a:pt x="261642" y="58824"/>
                  <a:pt x="263808" y="60628"/>
                  <a:pt x="265612" y="63515"/>
                </a:cubicBezTo>
                <a:lnTo>
                  <a:pt x="276078" y="81560"/>
                </a:lnTo>
                <a:cubicBezTo>
                  <a:pt x="279326" y="86973"/>
                  <a:pt x="277160" y="94191"/>
                  <a:pt x="271747" y="97439"/>
                </a:cubicBezTo>
                <a:lnTo>
                  <a:pt x="258755" y="105017"/>
                </a:lnTo>
                <a:cubicBezTo>
                  <a:pt x="260921" y="110791"/>
                  <a:pt x="262364" y="116926"/>
                  <a:pt x="263447" y="123061"/>
                </a:cubicBezTo>
                <a:lnTo>
                  <a:pt x="278604" y="123061"/>
                </a:lnTo>
                <a:cubicBezTo>
                  <a:pt x="285100" y="123061"/>
                  <a:pt x="290152" y="128114"/>
                  <a:pt x="290152" y="134610"/>
                </a:cubicBezTo>
                <a:lnTo>
                  <a:pt x="290152" y="155541"/>
                </a:lnTo>
                <a:cubicBezTo>
                  <a:pt x="290152" y="162037"/>
                  <a:pt x="285100" y="167089"/>
                  <a:pt x="278604" y="167089"/>
                </a:cubicBezTo>
                <a:lnTo>
                  <a:pt x="265973" y="167089"/>
                </a:lnTo>
                <a:cubicBezTo>
                  <a:pt x="263086" y="167089"/>
                  <a:pt x="261281" y="165285"/>
                  <a:pt x="261281" y="162398"/>
                </a:cubicBezTo>
                <a:cubicBezTo>
                  <a:pt x="261281" y="160232"/>
                  <a:pt x="263086" y="158428"/>
                  <a:pt x="265973" y="158428"/>
                </a:cubicBezTo>
                <a:lnTo>
                  <a:pt x="278604" y="158428"/>
                </a:lnTo>
                <a:cubicBezTo>
                  <a:pt x="280408" y="158428"/>
                  <a:pt x="281491" y="156985"/>
                  <a:pt x="281491" y="155541"/>
                </a:cubicBezTo>
                <a:lnTo>
                  <a:pt x="281491" y="134610"/>
                </a:lnTo>
                <a:cubicBezTo>
                  <a:pt x="281491" y="133166"/>
                  <a:pt x="280408" y="131723"/>
                  <a:pt x="278604" y="131723"/>
                </a:cubicBezTo>
                <a:lnTo>
                  <a:pt x="259838" y="131723"/>
                </a:lnTo>
                <a:cubicBezTo>
                  <a:pt x="257673" y="131723"/>
                  <a:pt x="255868" y="130279"/>
                  <a:pt x="255507" y="128114"/>
                </a:cubicBezTo>
                <a:cubicBezTo>
                  <a:pt x="254425" y="120174"/>
                  <a:pt x="252259" y="112235"/>
                  <a:pt x="249011" y="104656"/>
                </a:cubicBezTo>
                <a:cubicBezTo>
                  <a:pt x="248290" y="102491"/>
                  <a:pt x="249372" y="100326"/>
                  <a:pt x="251177" y="99243"/>
                </a:cubicBezTo>
                <a:lnTo>
                  <a:pt x="267417" y="89499"/>
                </a:lnTo>
                <a:cubicBezTo>
                  <a:pt x="268860" y="89138"/>
                  <a:pt x="269221" y="87334"/>
                  <a:pt x="268499" y="85890"/>
                </a:cubicBezTo>
                <a:lnTo>
                  <a:pt x="258034" y="67846"/>
                </a:lnTo>
                <a:cubicBezTo>
                  <a:pt x="257673" y="67124"/>
                  <a:pt x="256951" y="66763"/>
                  <a:pt x="256229" y="66763"/>
                </a:cubicBezTo>
                <a:cubicBezTo>
                  <a:pt x="255507" y="66402"/>
                  <a:pt x="254786" y="66763"/>
                  <a:pt x="254425" y="66763"/>
                </a:cubicBezTo>
                <a:lnTo>
                  <a:pt x="237824" y="76146"/>
                </a:lnTo>
                <a:cubicBezTo>
                  <a:pt x="236019" y="77229"/>
                  <a:pt x="233493" y="76868"/>
                  <a:pt x="232411" y="75064"/>
                </a:cubicBezTo>
                <a:cubicBezTo>
                  <a:pt x="226997" y="68929"/>
                  <a:pt x="221223" y="63155"/>
                  <a:pt x="215088" y="57741"/>
                </a:cubicBezTo>
                <a:cubicBezTo>
                  <a:pt x="213284" y="56659"/>
                  <a:pt x="212923" y="54132"/>
                  <a:pt x="214005" y="52328"/>
                </a:cubicBezTo>
                <a:lnTo>
                  <a:pt x="223388" y="35727"/>
                </a:lnTo>
                <a:cubicBezTo>
                  <a:pt x="223749" y="35006"/>
                  <a:pt x="223749" y="34645"/>
                  <a:pt x="223749" y="33923"/>
                </a:cubicBezTo>
                <a:cubicBezTo>
                  <a:pt x="223388" y="33201"/>
                  <a:pt x="223028" y="32479"/>
                  <a:pt x="222306" y="32118"/>
                </a:cubicBezTo>
                <a:lnTo>
                  <a:pt x="204262" y="21653"/>
                </a:lnTo>
                <a:cubicBezTo>
                  <a:pt x="203540" y="21292"/>
                  <a:pt x="202818" y="21292"/>
                  <a:pt x="202096" y="21292"/>
                </a:cubicBezTo>
                <a:cubicBezTo>
                  <a:pt x="201374" y="21653"/>
                  <a:pt x="201014" y="22014"/>
                  <a:pt x="200653" y="22735"/>
                </a:cubicBezTo>
                <a:lnTo>
                  <a:pt x="190909" y="38975"/>
                </a:lnTo>
                <a:cubicBezTo>
                  <a:pt x="189826" y="40780"/>
                  <a:pt x="187660" y="41862"/>
                  <a:pt x="185856" y="40780"/>
                </a:cubicBezTo>
                <a:cubicBezTo>
                  <a:pt x="178277" y="37893"/>
                  <a:pt x="169977" y="35727"/>
                  <a:pt x="162037" y="34645"/>
                </a:cubicBezTo>
                <a:cubicBezTo>
                  <a:pt x="159872" y="34284"/>
                  <a:pt x="158429" y="32479"/>
                  <a:pt x="158429" y="30314"/>
                </a:cubicBezTo>
                <a:lnTo>
                  <a:pt x="158429" y="11548"/>
                </a:lnTo>
                <a:cubicBezTo>
                  <a:pt x="158429" y="9744"/>
                  <a:pt x="156985" y="8661"/>
                  <a:pt x="155542" y="8661"/>
                </a:cubicBezTo>
                <a:lnTo>
                  <a:pt x="134610" y="8661"/>
                </a:lnTo>
                <a:cubicBezTo>
                  <a:pt x="133167" y="8661"/>
                  <a:pt x="131723" y="9744"/>
                  <a:pt x="131723" y="11548"/>
                </a:cubicBezTo>
                <a:lnTo>
                  <a:pt x="131723" y="30314"/>
                </a:lnTo>
                <a:cubicBezTo>
                  <a:pt x="131723" y="32479"/>
                  <a:pt x="130279" y="34284"/>
                  <a:pt x="128114" y="34645"/>
                </a:cubicBezTo>
                <a:cubicBezTo>
                  <a:pt x="120175" y="35727"/>
                  <a:pt x="112235" y="37893"/>
                  <a:pt x="104657" y="40780"/>
                </a:cubicBezTo>
                <a:cubicBezTo>
                  <a:pt x="102491" y="41862"/>
                  <a:pt x="100326" y="40780"/>
                  <a:pt x="99243" y="38975"/>
                </a:cubicBezTo>
                <a:lnTo>
                  <a:pt x="89860" y="22735"/>
                </a:lnTo>
                <a:cubicBezTo>
                  <a:pt x="89139" y="21292"/>
                  <a:pt x="87334" y="20931"/>
                  <a:pt x="86251" y="21653"/>
                </a:cubicBezTo>
                <a:lnTo>
                  <a:pt x="67846" y="32118"/>
                </a:lnTo>
                <a:cubicBezTo>
                  <a:pt x="67124" y="32479"/>
                  <a:pt x="66764" y="33201"/>
                  <a:pt x="66764" y="33923"/>
                </a:cubicBezTo>
                <a:cubicBezTo>
                  <a:pt x="66403" y="34645"/>
                  <a:pt x="66764" y="35006"/>
                  <a:pt x="66764" y="35727"/>
                </a:cubicBezTo>
                <a:lnTo>
                  <a:pt x="76508" y="52328"/>
                </a:lnTo>
                <a:cubicBezTo>
                  <a:pt x="77229" y="54132"/>
                  <a:pt x="76868" y="56659"/>
                  <a:pt x="75425" y="57741"/>
                </a:cubicBezTo>
                <a:cubicBezTo>
                  <a:pt x="68929" y="63155"/>
                  <a:pt x="63155" y="68929"/>
                  <a:pt x="57741" y="75064"/>
                </a:cubicBezTo>
                <a:cubicBezTo>
                  <a:pt x="56659" y="76868"/>
                  <a:pt x="54133" y="77229"/>
                  <a:pt x="52328" y="76146"/>
                </a:cubicBezTo>
                <a:lnTo>
                  <a:pt x="36088" y="66763"/>
                </a:lnTo>
                <a:cubicBezTo>
                  <a:pt x="35367" y="66763"/>
                  <a:pt x="34645" y="66402"/>
                  <a:pt x="33923" y="66763"/>
                </a:cubicBezTo>
                <a:cubicBezTo>
                  <a:pt x="33201" y="66763"/>
                  <a:pt x="32840" y="67124"/>
                  <a:pt x="32119" y="67846"/>
                </a:cubicBezTo>
                <a:lnTo>
                  <a:pt x="22014" y="85890"/>
                </a:lnTo>
                <a:cubicBezTo>
                  <a:pt x="20931" y="87334"/>
                  <a:pt x="21292" y="89138"/>
                  <a:pt x="22736" y="89499"/>
                </a:cubicBezTo>
                <a:lnTo>
                  <a:pt x="39336" y="99243"/>
                </a:lnTo>
                <a:cubicBezTo>
                  <a:pt x="40780" y="100326"/>
                  <a:pt x="41862" y="102491"/>
                  <a:pt x="41141" y="104656"/>
                </a:cubicBezTo>
                <a:cubicBezTo>
                  <a:pt x="37893" y="112235"/>
                  <a:pt x="35727" y="120174"/>
                  <a:pt x="35006" y="128114"/>
                </a:cubicBezTo>
                <a:cubicBezTo>
                  <a:pt x="34284" y="130279"/>
                  <a:pt x="32479" y="131723"/>
                  <a:pt x="30314" y="131723"/>
                </a:cubicBezTo>
                <a:lnTo>
                  <a:pt x="11548" y="131723"/>
                </a:lnTo>
                <a:cubicBezTo>
                  <a:pt x="10105" y="131723"/>
                  <a:pt x="8661" y="133166"/>
                  <a:pt x="8661" y="134610"/>
                </a:cubicBezTo>
                <a:lnTo>
                  <a:pt x="8661" y="155541"/>
                </a:lnTo>
                <a:cubicBezTo>
                  <a:pt x="8661" y="156985"/>
                  <a:pt x="10105" y="158428"/>
                  <a:pt x="11548" y="158428"/>
                </a:cubicBezTo>
                <a:lnTo>
                  <a:pt x="30314" y="158428"/>
                </a:lnTo>
                <a:cubicBezTo>
                  <a:pt x="32479" y="158428"/>
                  <a:pt x="34284" y="159872"/>
                  <a:pt x="35006" y="162037"/>
                </a:cubicBezTo>
                <a:cubicBezTo>
                  <a:pt x="35727" y="169976"/>
                  <a:pt x="37893" y="177916"/>
                  <a:pt x="41141" y="185494"/>
                </a:cubicBezTo>
                <a:cubicBezTo>
                  <a:pt x="41862" y="187660"/>
                  <a:pt x="40780" y="189825"/>
                  <a:pt x="39336" y="190908"/>
                </a:cubicBezTo>
                <a:lnTo>
                  <a:pt x="22736" y="200291"/>
                </a:lnTo>
                <a:cubicBezTo>
                  <a:pt x="22014" y="200652"/>
                  <a:pt x="21653" y="201374"/>
                  <a:pt x="21292" y="202096"/>
                </a:cubicBezTo>
                <a:cubicBezTo>
                  <a:pt x="21292" y="202817"/>
                  <a:pt x="21292" y="203539"/>
                  <a:pt x="22014" y="203900"/>
                </a:cubicBezTo>
                <a:lnTo>
                  <a:pt x="32119" y="222305"/>
                </a:lnTo>
                <a:cubicBezTo>
                  <a:pt x="32840" y="223027"/>
                  <a:pt x="33201" y="223388"/>
                  <a:pt x="33923" y="223749"/>
                </a:cubicBezTo>
                <a:cubicBezTo>
                  <a:pt x="34645" y="223749"/>
                  <a:pt x="35367" y="223749"/>
                  <a:pt x="36088" y="223388"/>
                </a:cubicBezTo>
                <a:lnTo>
                  <a:pt x="52328" y="214005"/>
                </a:lnTo>
                <a:cubicBezTo>
                  <a:pt x="54133" y="212922"/>
                  <a:pt x="56659" y="213283"/>
                  <a:pt x="57741" y="214727"/>
                </a:cubicBezTo>
                <a:cubicBezTo>
                  <a:pt x="63155" y="221222"/>
                  <a:pt x="68929" y="226997"/>
                  <a:pt x="75425" y="232049"/>
                </a:cubicBezTo>
                <a:cubicBezTo>
                  <a:pt x="76868" y="233492"/>
                  <a:pt x="77229" y="236019"/>
                  <a:pt x="76508" y="237823"/>
                </a:cubicBezTo>
                <a:lnTo>
                  <a:pt x="66764" y="254063"/>
                </a:lnTo>
                <a:cubicBezTo>
                  <a:pt x="66042" y="255506"/>
                  <a:pt x="66764" y="257311"/>
                  <a:pt x="67846" y="257672"/>
                </a:cubicBezTo>
                <a:lnTo>
                  <a:pt x="86251" y="268498"/>
                </a:lnTo>
                <a:cubicBezTo>
                  <a:pt x="87334" y="269220"/>
                  <a:pt x="89139" y="268859"/>
                  <a:pt x="89860" y="267416"/>
                </a:cubicBezTo>
                <a:lnTo>
                  <a:pt x="99243" y="250815"/>
                </a:lnTo>
                <a:cubicBezTo>
                  <a:pt x="100326" y="249011"/>
                  <a:pt x="102491" y="248289"/>
                  <a:pt x="104657" y="249011"/>
                </a:cubicBezTo>
                <a:cubicBezTo>
                  <a:pt x="112235" y="251898"/>
                  <a:pt x="120175" y="254424"/>
                  <a:pt x="128114" y="255506"/>
                </a:cubicBezTo>
                <a:cubicBezTo>
                  <a:pt x="130279" y="255867"/>
                  <a:pt x="131723" y="257672"/>
                  <a:pt x="131723" y="259837"/>
                </a:cubicBezTo>
                <a:lnTo>
                  <a:pt x="131723" y="278603"/>
                </a:lnTo>
                <a:cubicBezTo>
                  <a:pt x="131723" y="280047"/>
                  <a:pt x="133167" y="281129"/>
                  <a:pt x="134610" y="281129"/>
                </a:cubicBezTo>
                <a:lnTo>
                  <a:pt x="155542" y="281129"/>
                </a:lnTo>
                <a:cubicBezTo>
                  <a:pt x="156985" y="281129"/>
                  <a:pt x="158429" y="280047"/>
                  <a:pt x="158429" y="278603"/>
                </a:cubicBezTo>
                <a:lnTo>
                  <a:pt x="158429" y="265611"/>
                </a:lnTo>
                <a:cubicBezTo>
                  <a:pt x="158429" y="263085"/>
                  <a:pt x="160233" y="261281"/>
                  <a:pt x="162759" y="261281"/>
                </a:cubicBezTo>
                <a:cubicBezTo>
                  <a:pt x="165285" y="261281"/>
                  <a:pt x="167090" y="263085"/>
                  <a:pt x="167090" y="265611"/>
                </a:cubicBezTo>
                <a:lnTo>
                  <a:pt x="167090" y="278603"/>
                </a:lnTo>
                <a:cubicBezTo>
                  <a:pt x="167090" y="285099"/>
                  <a:pt x="162037" y="290151"/>
                  <a:pt x="155542" y="290151"/>
                </a:cubicBezTo>
                <a:lnTo>
                  <a:pt x="134610" y="290151"/>
                </a:lnTo>
                <a:cubicBezTo>
                  <a:pt x="128114" y="290151"/>
                  <a:pt x="123062" y="285099"/>
                  <a:pt x="123062" y="278603"/>
                </a:cubicBezTo>
                <a:lnTo>
                  <a:pt x="123062" y="263446"/>
                </a:lnTo>
                <a:cubicBezTo>
                  <a:pt x="116927" y="262363"/>
                  <a:pt x="110792" y="260920"/>
                  <a:pt x="105017" y="258394"/>
                </a:cubicBezTo>
                <a:lnTo>
                  <a:pt x="97439" y="271746"/>
                </a:lnTo>
                <a:cubicBezTo>
                  <a:pt x="94191" y="277160"/>
                  <a:pt x="87334" y="279325"/>
                  <a:pt x="81560" y="276077"/>
                </a:cubicBezTo>
                <a:lnTo>
                  <a:pt x="63516" y="265250"/>
                </a:lnTo>
                <a:cubicBezTo>
                  <a:pt x="57741" y="262002"/>
                  <a:pt x="56298" y="255146"/>
                  <a:pt x="59185" y="250093"/>
                </a:cubicBezTo>
                <a:lnTo>
                  <a:pt x="66764" y="236380"/>
                </a:lnTo>
                <a:cubicBezTo>
                  <a:pt x="62072" y="232410"/>
                  <a:pt x="57741" y="228079"/>
                  <a:pt x="53772" y="223388"/>
                </a:cubicBezTo>
                <a:lnTo>
                  <a:pt x="40419" y="230966"/>
                </a:lnTo>
                <a:cubicBezTo>
                  <a:pt x="37893" y="232410"/>
                  <a:pt x="34645" y="232771"/>
                  <a:pt x="31758" y="232049"/>
                </a:cubicBezTo>
                <a:cubicBezTo>
                  <a:pt x="28510" y="231327"/>
                  <a:pt x="26344" y="229162"/>
                  <a:pt x="24901" y="226636"/>
                </a:cubicBezTo>
                <a:lnTo>
                  <a:pt x="14074" y="208591"/>
                </a:lnTo>
                <a:cubicBezTo>
                  <a:pt x="12992" y="205704"/>
                  <a:pt x="12270" y="202817"/>
                  <a:pt x="12992" y="199930"/>
                </a:cubicBezTo>
                <a:cubicBezTo>
                  <a:pt x="13713" y="197043"/>
                  <a:pt x="15879" y="194516"/>
                  <a:pt x="18405" y="192712"/>
                </a:cubicBezTo>
                <a:lnTo>
                  <a:pt x="31758" y="185133"/>
                </a:lnTo>
                <a:cubicBezTo>
                  <a:pt x="29592" y="179359"/>
                  <a:pt x="27788" y="173224"/>
                  <a:pt x="26705" y="167089"/>
                </a:cubicBezTo>
                <a:lnTo>
                  <a:pt x="11548" y="167089"/>
                </a:lnTo>
                <a:cubicBezTo>
                  <a:pt x="5052" y="167089"/>
                  <a:pt x="0" y="162037"/>
                  <a:pt x="0" y="155541"/>
                </a:cubicBezTo>
                <a:lnTo>
                  <a:pt x="0" y="134610"/>
                </a:lnTo>
                <a:cubicBezTo>
                  <a:pt x="0" y="128114"/>
                  <a:pt x="5052" y="123061"/>
                  <a:pt x="11548" y="123061"/>
                </a:cubicBezTo>
                <a:lnTo>
                  <a:pt x="26705" y="123061"/>
                </a:lnTo>
                <a:cubicBezTo>
                  <a:pt x="27788" y="116926"/>
                  <a:pt x="29592" y="110791"/>
                  <a:pt x="31758" y="105017"/>
                </a:cubicBezTo>
                <a:lnTo>
                  <a:pt x="18405" y="97439"/>
                </a:lnTo>
                <a:cubicBezTo>
                  <a:pt x="12992" y="94191"/>
                  <a:pt x="11187" y="86973"/>
                  <a:pt x="14074" y="81560"/>
                </a:cubicBezTo>
                <a:lnTo>
                  <a:pt x="24901" y="63515"/>
                </a:lnTo>
                <a:cubicBezTo>
                  <a:pt x="26344" y="60628"/>
                  <a:pt x="28510" y="58824"/>
                  <a:pt x="31758" y="58102"/>
                </a:cubicBezTo>
                <a:cubicBezTo>
                  <a:pt x="34645" y="57019"/>
                  <a:pt x="37893" y="57741"/>
                  <a:pt x="40419" y="59185"/>
                </a:cubicBezTo>
                <a:lnTo>
                  <a:pt x="53772" y="66763"/>
                </a:lnTo>
                <a:cubicBezTo>
                  <a:pt x="57741" y="62072"/>
                  <a:pt x="62072" y="57741"/>
                  <a:pt x="66764" y="53411"/>
                </a:cubicBezTo>
                <a:lnTo>
                  <a:pt x="59185" y="40419"/>
                </a:lnTo>
                <a:cubicBezTo>
                  <a:pt x="57741" y="37893"/>
                  <a:pt x="57381" y="34645"/>
                  <a:pt x="58102" y="31397"/>
                </a:cubicBezTo>
                <a:cubicBezTo>
                  <a:pt x="58824" y="28510"/>
                  <a:pt x="60989" y="26344"/>
                  <a:pt x="63516" y="24540"/>
                </a:cubicBezTo>
                <a:lnTo>
                  <a:pt x="81560" y="14074"/>
                </a:lnTo>
                <a:cubicBezTo>
                  <a:pt x="87334" y="11187"/>
                  <a:pt x="94191" y="12992"/>
                  <a:pt x="97439" y="18044"/>
                </a:cubicBezTo>
                <a:lnTo>
                  <a:pt x="105017" y="31397"/>
                </a:lnTo>
                <a:cubicBezTo>
                  <a:pt x="110792" y="29592"/>
                  <a:pt x="116927" y="27788"/>
                  <a:pt x="123062" y="26705"/>
                </a:cubicBezTo>
                <a:lnTo>
                  <a:pt x="123062" y="11548"/>
                </a:lnTo>
                <a:cubicBezTo>
                  <a:pt x="123062" y="5052"/>
                  <a:pt x="128114" y="0"/>
                  <a:pt x="134610" y="0"/>
                </a:cubicBezTo>
                <a:close/>
              </a:path>
            </a:pathLst>
          </a:custGeom>
          <a:solidFill>
            <a:schemeClr val="accent1"/>
          </a:solidFill>
          <a:ln w="6350" cap="flat" cmpd="sng" algn="ctr">
            <a:solidFill>
              <a:schemeClr val="tx2"/>
            </a:solidFill>
            <a:prstDash val="solid"/>
            <a:round/>
            <a:headEnd type="none" w="med" len="med"/>
            <a:tailEnd type="none" w="med" len="med"/>
          </a:ln>
          <a:effectLst/>
        </p:spPr>
        <p:txBody>
          <a:bodyPr vert="horz" wrap="none" lIns="87907" tIns="43954" rIns="87907" bIns="43954" numCol="1" rtlCol="0" anchor="ctr" anchorCtr="0" compatLnSpc="1">
            <a:prstTxWarp prst="textNoShape">
              <a:avLst/>
            </a:prstTxWarp>
          </a:bodyPr>
          <a:lstStyle/>
          <a:p>
            <a:endParaRPr lang="en-US" sz="1555">
              <a:ea typeface="+mj-ea"/>
            </a:endParaRPr>
          </a:p>
        </p:txBody>
      </p:sp>
      <p:cxnSp>
        <p:nvCxnSpPr>
          <p:cNvPr id="30" name="Straight Arrow Connector 29">
            <a:extLst>
              <a:ext uri="{FF2B5EF4-FFF2-40B4-BE49-F238E27FC236}">
                <a16:creationId xmlns:a16="http://schemas.microsoft.com/office/drawing/2014/main" id="{E042110A-B2AB-E944-8F75-71B6EF4A73C9}"/>
              </a:ext>
            </a:extLst>
          </p:cNvPr>
          <p:cNvCxnSpPr>
            <a:cxnSpLocks/>
            <a:endCxn id="25" idx="1"/>
          </p:cNvCxnSpPr>
          <p:nvPr/>
        </p:nvCxnSpPr>
        <p:spPr>
          <a:xfrm>
            <a:off x="6086275" y="4613510"/>
            <a:ext cx="1446881" cy="472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0B7895E-1E4A-6C4C-B5FD-142326672027}"/>
              </a:ext>
            </a:extLst>
          </p:cNvPr>
          <p:cNvSpPr txBox="1"/>
          <p:nvPr/>
        </p:nvSpPr>
        <p:spPr>
          <a:xfrm>
            <a:off x="4212833" y="2601685"/>
            <a:ext cx="1558454" cy="299584"/>
          </a:xfrm>
          <a:prstGeom prst="rect">
            <a:avLst/>
          </a:prstGeom>
          <a:noFill/>
        </p:spPr>
        <p:txBody>
          <a:bodyPr wrap="square" rtlCol="0">
            <a:spAutoFit/>
          </a:bodyPr>
          <a:lstStyle/>
          <a:p>
            <a:pPr defTabSz="793250">
              <a:defRPr/>
            </a:pPr>
            <a:r>
              <a:rPr lang="en-US" sz="1363" b="1" dirty="0">
                <a:solidFill>
                  <a:schemeClr val="accent1"/>
                </a:solidFill>
                <a:ea typeface="STKaiti"/>
                <a:cs typeface="Arial" panose="020B0604020202020204" pitchFamily="34" charset="0"/>
              </a:rPr>
              <a:t>Access Request</a:t>
            </a:r>
          </a:p>
        </p:txBody>
      </p:sp>
      <p:sp>
        <p:nvSpPr>
          <p:cNvPr id="35" name="Title 28">
            <a:extLst>
              <a:ext uri="{FF2B5EF4-FFF2-40B4-BE49-F238E27FC236}">
                <a16:creationId xmlns:a16="http://schemas.microsoft.com/office/drawing/2014/main" id="{8910AD47-0F1E-4A4A-AB2F-CDC68D1ADC7A}"/>
              </a:ext>
            </a:extLst>
          </p:cNvPr>
          <p:cNvSpPr>
            <a:spLocks noGrp="1"/>
          </p:cNvSpPr>
          <p:nvPr>
            <p:ph type="title"/>
          </p:nvPr>
        </p:nvSpPr>
        <p:spPr>
          <a:xfrm>
            <a:off x="974085" y="-30036"/>
            <a:ext cx="3098630" cy="499367"/>
          </a:xfrm>
        </p:spPr>
        <p:txBody>
          <a:bodyPr/>
          <a:lstStyle/>
          <a:p>
            <a:pPr>
              <a:spcBef>
                <a:spcPts val="0"/>
              </a:spcBef>
              <a:spcAft>
                <a:spcPts val="0"/>
              </a:spcAft>
            </a:pPr>
            <a:r>
              <a:rPr lang="en-US" dirty="0">
                <a:latin typeface="Arial" panose="020B0604020202020204" pitchFamily="34" charset="0"/>
                <a:ea typeface="Times New Roman" panose="02020603050405020304" pitchFamily="18" charset="0"/>
                <a:cs typeface="Arial" panose="020B0604020202020204" pitchFamily="34" charset="0"/>
              </a:rPr>
              <a:t>Single Sign On</a:t>
            </a:r>
          </a:p>
        </p:txBody>
      </p:sp>
      <p:sp>
        <p:nvSpPr>
          <p:cNvPr id="40" name="TextBox 39">
            <a:extLst>
              <a:ext uri="{FF2B5EF4-FFF2-40B4-BE49-F238E27FC236}">
                <a16:creationId xmlns:a16="http://schemas.microsoft.com/office/drawing/2014/main" id="{262ACDA5-2A0E-C94C-86EE-052EC1288092}"/>
              </a:ext>
            </a:extLst>
          </p:cNvPr>
          <p:cNvSpPr txBox="1"/>
          <p:nvPr/>
        </p:nvSpPr>
        <p:spPr>
          <a:xfrm>
            <a:off x="3941447" y="4369984"/>
            <a:ext cx="1297685" cy="509292"/>
          </a:xfrm>
          <a:prstGeom prst="rect">
            <a:avLst/>
          </a:prstGeom>
          <a:noFill/>
        </p:spPr>
        <p:txBody>
          <a:bodyPr wrap="square" rtlCol="0">
            <a:spAutoFit/>
          </a:bodyPr>
          <a:lstStyle/>
          <a:p>
            <a:pPr defTabSz="793250">
              <a:defRPr/>
            </a:pPr>
            <a:r>
              <a:rPr lang="en-US" sz="1363" b="1" dirty="0">
                <a:solidFill>
                  <a:schemeClr val="accent1"/>
                </a:solidFill>
                <a:ea typeface="STKaiti"/>
                <a:cs typeface="Arial" panose="020B0604020202020204" pitchFamily="34" charset="0"/>
              </a:rPr>
              <a:t>Successful Login</a:t>
            </a:r>
          </a:p>
        </p:txBody>
      </p:sp>
      <p:sp>
        <p:nvSpPr>
          <p:cNvPr id="2" name="Rectangle 1">
            <a:extLst>
              <a:ext uri="{FF2B5EF4-FFF2-40B4-BE49-F238E27FC236}">
                <a16:creationId xmlns:a16="http://schemas.microsoft.com/office/drawing/2014/main" id="{B2959C08-AFDE-B447-BE66-33B7446F0CF3}"/>
              </a:ext>
            </a:extLst>
          </p:cNvPr>
          <p:cNvSpPr/>
          <p:nvPr/>
        </p:nvSpPr>
        <p:spPr>
          <a:xfrm>
            <a:off x="2401675" y="3891838"/>
            <a:ext cx="1846560" cy="461665"/>
          </a:xfrm>
          <a:prstGeom prst="rect">
            <a:avLst/>
          </a:prstGeom>
          <a:noFill/>
        </p:spPr>
        <p:txBody>
          <a:bodyPr wrap="square" lIns="91440" tIns="45720" rIns="91440" bIns="45720">
            <a:spAutoFit/>
          </a:bodyPr>
          <a:lstStyle/>
          <a:p>
            <a:pPr algn="ctr"/>
            <a:r>
              <a:rPr lang="en-GB"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SSO</a:t>
            </a:r>
          </a:p>
        </p:txBody>
      </p:sp>
      <p:grpSp>
        <p:nvGrpSpPr>
          <p:cNvPr id="36" name="Group 35">
            <a:extLst>
              <a:ext uri="{FF2B5EF4-FFF2-40B4-BE49-F238E27FC236}">
                <a16:creationId xmlns:a16="http://schemas.microsoft.com/office/drawing/2014/main" id="{C308971F-CEC0-384C-A750-8F16C58DA996}"/>
              </a:ext>
            </a:extLst>
          </p:cNvPr>
          <p:cNvGrpSpPr/>
          <p:nvPr/>
        </p:nvGrpSpPr>
        <p:grpSpPr>
          <a:xfrm>
            <a:off x="139176" y="787417"/>
            <a:ext cx="2848517" cy="1314049"/>
            <a:chOff x="2052857" y="5137645"/>
            <a:chExt cx="2848517" cy="1314049"/>
          </a:xfrm>
        </p:grpSpPr>
        <p:grpSp>
          <p:nvGrpSpPr>
            <p:cNvPr id="37" name="Group 36">
              <a:extLst>
                <a:ext uri="{FF2B5EF4-FFF2-40B4-BE49-F238E27FC236}">
                  <a16:creationId xmlns:a16="http://schemas.microsoft.com/office/drawing/2014/main" id="{52ECFF2F-EB5D-0443-AE39-9132B671C41D}"/>
                </a:ext>
              </a:extLst>
            </p:cNvPr>
            <p:cNvGrpSpPr/>
            <p:nvPr/>
          </p:nvGrpSpPr>
          <p:grpSpPr>
            <a:xfrm>
              <a:off x="2052857" y="5363994"/>
              <a:ext cx="2766542" cy="1087700"/>
              <a:chOff x="1750277" y="5346019"/>
              <a:chExt cx="2766542" cy="1087700"/>
            </a:xfrm>
          </p:grpSpPr>
          <p:pic>
            <p:nvPicPr>
              <p:cNvPr id="39" name="Picture 38">
                <a:extLst>
                  <a:ext uri="{FF2B5EF4-FFF2-40B4-BE49-F238E27FC236}">
                    <a16:creationId xmlns:a16="http://schemas.microsoft.com/office/drawing/2014/main" id="{EC3ECCF8-104B-7142-A44A-0463EB86EE35}"/>
                  </a:ext>
                </a:extLst>
              </p:cNvPr>
              <p:cNvPicPr>
                <a:picLocks noChangeAspect="1"/>
              </p:cNvPicPr>
              <p:nvPr/>
            </p:nvPicPr>
            <p:blipFill>
              <a:blip r:embed="rId7"/>
              <a:stretch>
                <a:fillRect/>
              </a:stretch>
            </p:blipFill>
            <p:spPr>
              <a:xfrm>
                <a:off x="1750277" y="5346019"/>
                <a:ext cx="1109248" cy="1044000"/>
              </a:xfrm>
              <a:prstGeom prst="ellipse">
                <a:avLst/>
              </a:prstGeom>
            </p:spPr>
          </p:pic>
          <p:pic>
            <p:nvPicPr>
              <p:cNvPr id="41" name="Picture 4">
                <a:extLst>
                  <a:ext uri="{FF2B5EF4-FFF2-40B4-BE49-F238E27FC236}">
                    <a16:creationId xmlns:a16="http://schemas.microsoft.com/office/drawing/2014/main" id="{0629F991-5C26-5949-A588-542A098D86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9618" y="5810919"/>
                <a:ext cx="584631" cy="6228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picture containing shape&#10;&#10;Description automatically generated">
                <a:extLst>
                  <a:ext uri="{FF2B5EF4-FFF2-40B4-BE49-F238E27FC236}">
                    <a16:creationId xmlns:a16="http://schemas.microsoft.com/office/drawing/2014/main" id="{61979D2D-356E-D749-8942-1B72F6FDD5E0}"/>
                  </a:ext>
                </a:extLst>
              </p:cNvPr>
              <p:cNvPicPr>
                <a:picLocks noChangeAspect="1"/>
              </p:cNvPicPr>
              <p:nvPr/>
            </p:nvPicPr>
            <p:blipFill>
              <a:blip r:embed="rId9"/>
              <a:stretch>
                <a:fillRect/>
              </a:stretch>
            </p:blipFill>
            <p:spPr>
              <a:xfrm>
                <a:off x="2708099" y="5452545"/>
                <a:ext cx="1173760" cy="427290"/>
              </a:xfrm>
              <a:prstGeom prst="roundRect">
                <a:avLst/>
              </a:prstGeom>
            </p:spPr>
          </p:pic>
          <p:pic>
            <p:nvPicPr>
              <p:cNvPr id="43" name="Graphic 42" descr="Group of people">
                <a:extLst>
                  <a:ext uri="{FF2B5EF4-FFF2-40B4-BE49-F238E27FC236}">
                    <a16:creationId xmlns:a16="http://schemas.microsoft.com/office/drawing/2014/main" id="{4E92202B-2BBA-5F43-90F7-2190659E680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52184" y="5452544"/>
                <a:ext cx="764635" cy="764635"/>
              </a:xfrm>
              <a:prstGeom prst="rect">
                <a:avLst/>
              </a:prstGeom>
            </p:spPr>
          </p:pic>
        </p:grpSp>
        <p:sp>
          <p:nvSpPr>
            <p:cNvPr id="38" name="TextBox 37">
              <a:extLst>
                <a:ext uri="{FF2B5EF4-FFF2-40B4-BE49-F238E27FC236}">
                  <a16:creationId xmlns:a16="http://schemas.microsoft.com/office/drawing/2014/main" id="{B7FD7C81-1BEA-0440-827A-4BC7A230978F}"/>
                </a:ext>
              </a:extLst>
            </p:cNvPr>
            <p:cNvSpPr txBox="1"/>
            <p:nvPr/>
          </p:nvSpPr>
          <p:spPr>
            <a:xfrm>
              <a:off x="2788103" y="5137645"/>
              <a:ext cx="2113271" cy="331629"/>
            </a:xfrm>
            <a:prstGeom prst="rect">
              <a:avLst/>
            </a:prstGeom>
            <a:noFill/>
          </p:spPr>
          <p:txBody>
            <a:bodyPr wrap="square" rtlCol="0">
              <a:spAutoFit/>
            </a:bodyPr>
            <a:lstStyle>
              <a:defPPr>
                <a:defRPr lang="en-US"/>
              </a:defPPr>
              <a:lvl1pPr marL="0" algn="l"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r>
                <a:rPr lang="en-US" dirty="0"/>
                <a:t>HR Source of Truth</a:t>
              </a:r>
            </a:p>
          </p:txBody>
        </p:sp>
      </p:grpSp>
      <p:pic>
        <p:nvPicPr>
          <p:cNvPr id="3" name="Picture 2">
            <a:extLst>
              <a:ext uri="{FF2B5EF4-FFF2-40B4-BE49-F238E27FC236}">
                <a16:creationId xmlns:a16="http://schemas.microsoft.com/office/drawing/2014/main" id="{3270683E-1AD5-7C4A-9359-B30C9EDA4AF8}"/>
              </a:ext>
            </a:extLst>
          </p:cNvPr>
          <p:cNvPicPr>
            <a:picLocks noChangeAspect="1"/>
          </p:cNvPicPr>
          <p:nvPr/>
        </p:nvPicPr>
        <p:blipFill>
          <a:blip r:embed="rId12"/>
          <a:stretch>
            <a:fillRect/>
          </a:stretch>
        </p:blipFill>
        <p:spPr>
          <a:xfrm>
            <a:off x="7462259" y="870231"/>
            <a:ext cx="2448450" cy="2810777"/>
          </a:xfrm>
          <a:prstGeom prst="rect">
            <a:avLst/>
          </a:prstGeom>
        </p:spPr>
      </p:pic>
    </p:spTree>
    <p:extLst>
      <p:ext uri="{BB962C8B-B14F-4D97-AF65-F5344CB8AC3E}">
        <p14:creationId xmlns:p14="http://schemas.microsoft.com/office/powerpoint/2010/main" val="44577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08">
            <a:extLst>
              <a:ext uri="{FF2B5EF4-FFF2-40B4-BE49-F238E27FC236}">
                <a16:creationId xmlns:a16="http://schemas.microsoft.com/office/drawing/2014/main" id="{79A36B1E-F11C-7549-BFC7-324770F85D80}"/>
              </a:ext>
            </a:extLst>
          </p:cNvPr>
          <p:cNvSpPr/>
          <p:nvPr/>
        </p:nvSpPr>
        <p:spPr>
          <a:xfrm>
            <a:off x="626337" y="732973"/>
            <a:ext cx="11134129" cy="5108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04"/>
          </a:p>
        </p:txBody>
      </p:sp>
      <p:sp>
        <p:nvSpPr>
          <p:cNvPr id="157" name="TextBox 156">
            <a:extLst>
              <a:ext uri="{FF2B5EF4-FFF2-40B4-BE49-F238E27FC236}">
                <a16:creationId xmlns:a16="http://schemas.microsoft.com/office/drawing/2014/main" id="{BCFD275E-0F7F-DB44-B4A6-6C5B73135137}"/>
              </a:ext>
            </a:extLst>
          </p:cNvPr>
          <p:cNvSpPr txBox="1"/>
          <p:nvPr/>
        </p:nvSpPr>
        <p:spPr>
          <a:xfrm>
            <a:off x="657494" y="2076942"/>
            <a:ext cx="1508701" cy="419417"/>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FTE/FTC Users terminated on SOT</a:t>
            </a:r>
          </a:p>
        </p:txBody>
      </p:sp>
      <p:cxnSp>
        <p:nvCxnSpPr>
          <p:cNvPr id="162" name="Elbow Connector 161">
            <a:extLst>
              <a:ext uri="{FF2B5EF4-FFF2-40B4-BE49-F238E27FC236}">
                <a16:creationId xmlns:a16="http://schemas.microsoft.com/office/drawing/2014/main" id="{029357A0-8EBC-204D-B717-4B371EE8F43C}"/>
              </a:ext>
            </a:extLst>
          </p:cNvPr>
          <p:cNvCxnSpPr>
            <a:cxnSpLocks/>
            <a:endCxn id="171" idx="2"/>
          </p:cNvCxnSpPr>
          <p:nvPr/>
        </p:nvCxnSpPr>
        <p:spPr>
          <a:xfrm flipV="1">
            <a:off x="2071965" y="1962987"/>
            <a:ext cx="1452551" cy="208"/>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26203D8-4E6A-BB49-BE8C-B6B95D25202C}"/>
              </a:ext>
            </a:extLst>
          </p:cNvPr>
          <p:cNvSpPr txBox="1"/>
          <p:nvPr/>
        </p:nvSpPr>
        <p:spPr>
          <a:xfrm>
            <a:off x="583934" y="4842692"/>
            <a:ext cx="1109329" cy="751488"/>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HR submits JIRA ticket to terminate user </a:t>
            </a:r>
          </a:p>
        </p:txBody>
      </p:sp>
      <p:pic>
        <p:nvPicPr>
          <p:cNvPr id="52" name="Picture 51">
            <a:extLst>
              <a:ext uri="{FF2B5EF4-FFF2-40B4-BE49-F238E27FC236}">
                <a16:creationId xmlns:a16="http://schemas.microsoft.com/office/drawing/2014/main" id="{B55A1C20-6B0C-8F40-BF66-7348DFAEF18F}"/>
              </a:ext>
            </a:extLst>
          </p:cNvPr>
          <p:cNvPicPr>
            <a:picLocks noChangeAspect="1"/>
          </p:cNvPicPr>
          <p:nvPr/>
        </p:nvPicPr>
        <p:blipFill>
          <a:blip r:embed="rId2"/>
          <a:stretch>
            <a:fillRect/>
          </a:stretch>
        </p:blipFill>
        <p:spPr>
          <a:xfrm>
            <a:off x="838252" y="4346040"/>
            <a:ext cx="500411" cy="464467"/>
          </a:xfrm>
          <a:prstGeom prst="rect">
            <a:avLst/>
          </a:prstGeom>
        </p:spPr>
      </p:pic>
      <p:pic>
        <p:nvPicPr>
          <p:cNvPr id="175" name="Picture 174">
            <a:extLst>
              <a:ext uri="{FF2B5EF4-FFF2-40B4-BE49-F238E27FC236}">
                <a16:creationId xmlns:a16="http://schemas.microsoft.com/office/drawing/2014/main" id="{F389C152-FB0D-1946-9996-5D3672BC418E}"/>
              </a:ext>
            </a:extLst>
          </p:cNvPr>
          <p:cNvPicPr>
            <a:picLocks noChangeAspect="1"/>
          </p:cNvPicPr>
          <p:nvPr/>
        </p:nvPicPr>
        <p:blipFill>
          <a:blip r:embed="rId3"/>
          <a:stretch>
            <a:fillRect/>
          </a:stretch>
        </p:blipFill>
        <p:spPr>
          <a:xfrm>
            <a:off x="1858682" y="4194333"/>
            <a:ext cx="615027" cy="767882"/>
          </a:xfrm>
          <a:prstGeom prst="rect">
            <a:avLst/>
          </a:prstGeom>
        </p:spPr>
      </p:pic>
      <p:cxnSp>
        <p:nvCxnSpPr>
          <p:cNvPr id="57" name="Straight Arrow Connector 56">
            <a:extLst>
              <a:ext uri="{FF2B5EF4-FFF2-40B4-BE49-F238E27FC236}">
                <a16:creationId xmlns:a16="http://schemas.microsoft.com/office/drawing/2014/main" id="{DC450025-8879-8D41-80F5-50B9839FE507}"/>
              </a:ext>
            </a:extLst>
          </p:cNvPr>
          <p:cNvCxnSpPr>
            <a:cxnSpLocks/>
            <a:stCxn id="52" idx="3"/>
            <a:endCxn id="175" idx="1"/>
          </p:cNvCxnSpPr>
          <p:nvPr/>
        </p:nvCxnSpPr>
        <p:spPr>
          <a:xfrm>
            <a:off x="1338663" y="4578274"/>
            <a:ext cx="520019"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2F2FDE7A-13B7-C444-BC45-1EB102C1B974}"/>
              </a:ext>
            </a:extLst>
          </p:cNvPr>
          <p:cNvGrpSpPr/>
          <p:nvPr/>
        </p:nvGrpSpPr>
        <p:grpSpPr>
          <a:xfrm>
            <a:off x="4101019" y="3267471"/>
            <a:ext cx="1735636" cy="1128588"/>
            <a:chOff x="1251911" y="4221414"/>
            <a:chExt cx="692831" cy="444956"/>
          </a:xfrm>
        </p:grpSpPr>
        <p:pic>
          <p:nvPicPr>
            <p:cNvPr id="177" name="Picture 176">
              <a:extLst>
                <a:ext uri="{FF2B5EF4-FFF2-40B4-BE49-F238E27FC236}">
                  <a16:creationId xmlns:a16="http://schemas.microsoft.com/office/drawing/2014/main" id="{7709347C-FF81-584E-A2A3-CB342B24E5AF}"/>
                </a:ext>
              </a:extLst>
            </p:cNvPr>
            <p:cNvPicPr>
              <a:picLocks noChangeAspect="1"/>
            </p:cNvPicPr>
            <p:nvPr/>
          </p:nvPicPr>
          <p:blipFill>
            <a:blip r:embed="rId4"/>
            <a:stretch>
              <a:fillRect/>
            </a:stretch>
          </p:blipFill>
          <p:spPr>
            <a:xfrm>
              <a:off x="1251911" y="4221414"/>
              <a:ext cx="692831" cy="444956"/>
            </a:xfrm>
            <a:prstGeom prst="ellipse">
              <a:avLst/>
            </a:prstGeom>
          </p:spPr>
        </p:pic>
        <p:sp>
          <p:nvSpPr>
            <p:cNvPr id="178" name="TextBox 177">
              <a:extLst>
                <a:ext uri="{FF2B5EF4-FFF2-40B4-BE49-F238E27FC236}">
                  <a16:creationId xmlns:a16="http://schemas.microsoft.com/office/drawing/2014/main" id="{59D0132C-10AA-D548-B41A-D41A7D122C33}"/>
                </a:ext>
              </a:extLst>
            </p:cNvPr>
            <p:cNvSpPr txBox="1"/>
            <p:nvPr/>
          </p:nvSpPr>
          <p:spPr>
            <a:xfrm>
              <a:off x="1475252" y="4344513"/>
              <a:ext cx="250963" cy="154537"/>
            </a:xfrm>
            <a:prstGeom prst="rect">
              <a:avLst/>
            </a:prstGeom>
            <a:noFill/>
          </p:spPr>
          <p:txBody>
            <a:bodyPr wrap="none" rtlCol="0">
              <a:spAutoFit/>
            </a:bodyPr>
            <a:lstStyle/>
            <a:p>
              <a:r>
                <a:rPr lang="en-US" sz="1947" dirty="0">
                  <a:solidFill>
                    <a:srgbClr val="FF0000"/>
                  </a:solidFill>
                  <a:ea typeface="+mj-ea"/>
                </a:rPr>
                <a:t>IAM</a:t>
              </a:r>
            </a:p>
          </p:txBody>
        </p:sp>
      </p:grpSp>
      <p:cxnSp>
        <p:nvCxnSpPr>
          <p:cNvPr id="68" name="Elbow Connector 67">
            <a:extLst>
              <a:ext uri="{FF2B5EF4-FFF2-40B4-BE49-F238E27FC236}">
                <a16:creationId xmlns:a16="http://schemas.microsoft.com/office/drawing/2014/main" id="{64F4368E-0BC1-FD4B-B045-082358F00924}"/>
              </a:ext>
            </a:extLst>
          </p:cNvPr>
          <p:cNvCxnSpPr>
            <a:stCxn id="175" idx="3"/>
            <a:endCxn id="177" idx="2"/>
          </p:cNvCxnSpPr>
          <p:nvPr/>
        </p:nvCxnSpPr>
        <p:spPr>
          <a:xfrm flipV="1">
            <a:off x="2473709" y="3831765"/>
            <a:ext cx="1627310" cy="746509"/>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0565DAF-A4BE-1746-9A77-D52B5C3D2757}"/>
              </a:ext>
            </a:extLst>
          </p:cNvPr>
          <p:cNvSpPr txBox="1"/>
          <p:nvPr/>
        </p:nvSpPr>
        <p:spPr>
          <a:xfrm>
            <a:off x="2503118" y="4323627"/>
            <a:ext cx="885170" cy="254646"/>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Approval</a:t>
            </a:r>
          </a:p>
        </p:txBody>
      </p:sp>
      <p:sp>
        <p:nvSpPr>
          <p:cNvPr id="180" name="TextBox 179">
            <a:extLst>
              <a:ext uri="{FF2B5EF4-FFF2-40B4-BE49-F238E27FC236}">
                <a16:creationId xmlns:a16="http://schemas.microsoft.com/office/drawing/2014/main" id="{21CCD1EB-5C59-074F-90F5-61FECCFA29AA}"/>
              </a:ext>
            </a:extLst>
          </p:cNvPr>
          <p:cNvSpPr txBox="1"/>
          <p:nvPr/>
        </p:nvSpPr>
        <p:spPr>
          <a:xfrm>
            <a:off x="3365836" y="3912526"/>
            <a:ext cx="1230567" cy="586699"/>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IAM Manager</a:t>
            </a:r>
          </a:p>
          <a:p>
            <a:pPr defTabSz="793250">
              <a:defRPr/>
            </a:pPr>
            <a:r>
              <a:rPr lang="en-US" sz="1071" b="1" dirty="0">
                <a:solidFill>
                  <a:schemeClr val="accent1"/>
                </a:solidFill>
                <a:ea typeface="STKaiti"/>
                <a:cs typeface="Arial" panose="020B0604020202020204" pitchFamily="34" charset="0"/>
              </a:rPr>
              <a:t>Assign ticket to IAM Admin</a:t>
            </a:r>
          </a:p>
        </p:txBody>
      </p:sp>
      <p:grpSp>
        <p:nvGrpSpPr>
          <p:cNvPr id="69" name="Group 68">
            <a:extLst>
              <a:ext uri="{FF2B5EF4-FFF2-40B4-BE49-F238E27FC236}">
                <a16:creationId xmlns:a16="http://schemas.microsoft.com/office/drawing/2014/main" id="{42F92091-67F5-814A-A662-A85212E4C49D}"/>
              </a:ext>
            </a:extLst>
          </p:cNvPr>
          <p:cNvGrpSpPr/>
          <p:nvPr/>
        </p:nvGrpSpPr>
        <p:grpSpPr>
          <a:xfrm>
            <a:off x="7167497" y="3407811"/>
            <a:ext cx="930900" cy="826982"/>
            <a:chOff x="2881134" y="4934482"/>
            <a:chExt cx="792762" cy="596795"/>
          </a:xfrm>
        </p:grpSpPr>
        <p:pic>
          <p:nvPicPr>
            <p:cNvPr id="181" name="Picture 20" descr="database process icon">
              <a:extLst>
                <a:ext uri="{FF2B5EF4-FFF2-40B4-BE49-F238E27FC236}">
                  <a16:creationId xmlns:a16="http://schemas.microsoft.com/office/drawing/2014/main" id="{7C700BB0-8F3B-574C-9D48-5E984B93E2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05627" y="4934482"/>
              <a:ext cx="568269" cy="596795"/>
            </a:xfrm>
            <a:prstGeom prst="rect">
              <a:avLst/>
            </a:prstGeom>
            <a:noFill/>
          </p:spPr>
        </p:pic>
        <p:pic>
          <p:nvPicPr>
            <p:cNvPr id="182" name="Picture 181">
              <a:extLst>
                <a:ext uri="{FF2B5EF4-FFF2-40B4-BE49-F238E27FC236}">
                  <a16:creationId xmlns:a16="http://schemas.microsoft.com/office/drawing/2014/main" id="{1972679F-102A-7149-945D-FC78704121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1134" y="5069627"/>
              <a:ext cx="352875" cy="343797"/>
            </a:xfrm>
            <a:prstGeom prst="rect">
              <a:avLst/>
            </a:prstGeom>
          </p:spPr>
        </p:pic>
      </p:grpSp>
      <p:cxnSp>
        <p:nvCxnSpPr>
          <p:cNvPr id="184" name="Elbow Connector 183">
            <a:extLst>
              <a:ext uri="{FF2B5EF4-FFF2-40B4-BE49-F238E27FC236}">
                <a16:creationId xmlns:a16="http://schemas.microsoft.com/office/drawing/2014/main" id="{C1A3E2AF-FEEE-1543-AE2C-24CC615448FD}"/>
              </a:ext>
            </a:extLst>
          </p:cNvPr>
          <p:cNvCxnSpPr>
            <a:stCxn id="177" idx="6"/>
            <a:endCxn id="182" idx="1"/>
          </p:cNvCxnSpPr>
          <p:nvPr/>
        </p:nvCxnSpPr>
        <p:spPr>
          <a:xfrm>
            <a:off x="5836654" y="3831765"/>
            <a:ext cx="1330842" cy="1517"/>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E7680838-DA05-BA4D-ACAA-72684CD1911F}"/>
              </a:ext>
            </a:extLst>
          </p:cNvPr>
          <p:cNvSpPr txBox="1"/>
          <p:nvPr/>
        </p:nvSpPr>
        <p:spPr>
          <a:xfrm>
            <a:off x="5556016" y="3908546"/>
            <a:ext cx="1892118" cy="419417"/>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IAM Admin Performs user termination from IAM </a:t>
            </a:r>
          </a:p>
        </p:txBody>
      </p:sp>
      <p:sp>
        <p:nvSpPr>
          <p:cNvPr id="201" name="TextBox 200">
            <a:extLst>
              <a:ext uri="{FF2B5EF4-FFF2-40B4-BE49-F238E27FC236}">
                <a16:creationId xmlns:a16="http://schemas.microsoft.com/office/drawing/2014/main" id="{33DAFF1D-B062-8B46-9EFC-8F87F12E7609}"/>
              </a:ext>
            </a:extLst>
          </p:cNvPr>
          <p:cNvSpPr txBox="1"/>
          <p:nvPr/>
        </p:nvSpPr>
        <p:spPr>
          <a:xfrm>
            <a:off x="2113338" y="1967672"/>
            <a:ext cx="1421851" cy="254646"/>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Daily Sync</a:t>
            </a:r>
          </a:p>
        </p:txBody>
      </p:sp>
      <p:grpSp>
        <p:nvGrpSpPr>
          <p:cNvPr id="205" name="Group 204">
            <a:extLst>
              <a:ext uri="{FF2B5EF4-FFF2-40B4-BE49-F238E27FC236}">
                <a16:creationId xmlns:a16="http://schemas.microsoft.com/office/drawing/2014/main" id="{03FD19F6-705C-4344-B000-6543549D853B}"/>
              </a:ext>
            </a:extLst>
          </p:cNvPr>
          <p:cNvGrpSpPr/>
          <p:nvPr/>
        </p:nvGrpSpPr>
        <p:grpSpPr>
          <a:xfrm>
            <a:off x="3524516" y="1485422"/>
            <a:ext cx="1995125" cy="891055"/>
            <a:chOff x="1550741" y="3574545"/>
            <a:chExt cx="1067540" cy="479431"/>
          </a:xfrm>
        </p:grpSpPr>
        <p:grpSp>
          <p:nvGrpSpPr>
            <p:cNvPr id="158" name="Group 157">
              <a:extLst>
                <a:ext uri="{FF2B5EF4-FFF2-40B4-BE49-F238E27FC236}">
                  <a16:creationId xmlns:a16="http://schemas.microsoft.com/office/drawing/2014/main" id="{9817C558-7AF5-8E4B-8D4E-9431AE975B2F}"/>
                </a:ext>
              </a:extLst>
            </p:cNvPr>
            <p:cNvGrpSpPr/>
            <p:nvPr/>
          </p:nvGrpSpPr>
          <p:grpSpPr>
            <a:xfrm>
              <a:off x="1550741" y="3609020"/>
              <a:ext cx="692831" cy="444956"/>
              <a:chOff x="1251911" y="4221414"/>
              <a:chExt cx="692831" cy="444956"/>
            </a:xfrm>
          </p:grpSpPr>
          <p:pic>
            <p:nvPicPr>
              <p:cNvPr id="171" name="Picture 170">
                <a:extLst>
                  <a:ext uri="{FF2B5EF4-FFF2-40B4-BE49-F238E27FC236}">
                    <a16:creationId xmlns:a16="http://schemas.microsoft.com/office/drawing/2014/main" id="{43976266-D40C-344E-A75A-3E056D933CF1}"/>
                  </a:ext>
                </a:extLst>
              </p:cNvPr>
              <p:cNvPicPr>
                <a:picLocks noChangeAspect="1"/>
              </p:cNvPicPr>
              <p:nvPr/>
            </p:nvPicPr>
            <p:blipFill>
              <a:blip r:embed="rId4"/>
              <a:stretch>
                <a:fillRect/>
              </a:stretch>
            </p:blipFill>
            <p:spPr>
              <a:xfrm>
                <a:off x="1251911" y="4221414"/>
                <a:ext cx="692831" cy="444956"/>
              </a:xfrm>
              <a:prstGeom prst="ellipse">
                <a:avLst/>
              </a:prstGeom>
            </p:spPr>
          </p:pic>
          <p:sp>
            <p:nvSpPr>
              <p:cNvPr id="172" name="TextBox 171">
                <a:extLst>
                  <a:ext uri="{FF2B5EF4-FFF2-40B4-BE49-F238E27FC236}">
                    <a16:creationId xmlns:a16="http://schemas.microsoft.com/office/drawing/2014/main" id="{D90451CD-6BAF-BA4D-9BC0-7E65C88F2D01}"/>
                  </a:ext>
                </a:extLst>
              </p:cNvPr>
              <p:cNvSpPr txBox="1"/>
              <p:nvPr/>
            </p:nvSpPr>
            <p:spPr>
              <a:xfrm>
                <a:off x="1466927" y="4337157"/>
                <a:ext cx="265209" cy="162528"/>
              </a:xfrm>
              <a:prstGeom prst="rect">
                <a:avLst/>
              </a:prstGeom>
              <a:noFill/>
            </p:spPr>
            <p:txBody>
              <a:bodyPr wrap="none" rtlCol="0">
                <a:spAutoFit/>
              </a:bodyPr>
              <a:lstStyle>
                <a:defPPr>
                  <a:defRPr lang="en-US"/>
                </a:defPPr>
                <a:lvl1pPr>
                  <a:defRPr sz="1600">
                    <a:solidFill>
                      <a:srgbClr val="FF0000"/>
                    </a:solidFill>
                    <a:ea typeface="+mj-ea"/>
                  </a:defRPr>
                </a:lvl1pPr>
              </a:lstStyle>
              <a:p>
                <a:r>
                  <a:rPr lang="en-US" sz="1363" dirty="0"/>
                  <a:t>IAM</a:t>
                </a:r>
              </a:p>
            </p:txBody>
          </p:sp>
        </p:grpSp>
        <p:grpSp>
          <p:nvGrpSpPr>
            <p:cNvPr id="202" name="Group 201">
              <a:extLst>
                <a:ext uri="{FF2B5EF4-FFF2-40B4-BE49-F238E27FC236}">
                  <a16:creationId xmlns:a16="http://schemas.microsoft.com/office/drawing/2014/main" id="{5EBA6BF5-81D2-5248-821E-40768657647A}"/>
                </a:ext>
              </a:extLst>
            </p:cNvPr>
            <p:cNvGrpSpPr/>
            <p:nvPr/>
          </p:nvGrpSpPr>
          <p:grpSpPr>
            <a:xfrm>
              <a:off x="2120180" y="3574545"/>
              <a:ext cx="498101" cy="444957"/>
              <a:chOff x="2881134" y="4934482"/>
              <a:chExt cx="792762" cy="596795"/>
            </a:xfrm>
          </p:grpSpPr>
          <p:pic>
            <p:nvPicPr>
              <p:cNvPr id="203" name="Picture 20" descr="database process icon">
                <a:extLst>
                  <a:ext uri="{FF2B5EF4-FFF2-40B4-BE49-F238E27FC236}">
                    <a16:creationId xmlns:a16="http://schemas.microsoft.com/office/drawing/2014/main" id="{3C1EB933-5BCE-3045-8FB8-52D34B9E77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05627" y="4934482"/>
                <a:ext cx="568269" cy="596795"/>
              </a:xfrm>
              <a:prstGeom prst="rect">
                <a:avLst/>
              </a:prstGeom>
              <a:noFill/>
            </p:spPr>
          </p:pic>
          <p:pic>
            <p:nvPicPr>
              <p:cNvPr id="204" name="Picture 203">
                <a:extLst>
                  <a:ext uri="{FF2B5EF4-FFF2-40B4-BE49-F238E27FC236}">
                    <a16:creationId xmlns:a16="http://schemas.microsoft.com/office/drawing/2014/main" id="{4285025E-F181-A740-A70A-1726E5833A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1134" y="5069627"/>
                <a:ext cx="352875" cy="343797"/>
              </a:xfrm>
              <a:prstGeom prst="rect">
                <a:avLst/>
              </a:prstGeom>
            </p:spPr>
          </p:pic>
        </p:grpSp>
      </p:grpSp>
      <p:sp>
        <p:nvSpPr>
          <p:cNvPr id="212" name="Multiply 53">
            <a:extLst>
              <a:ext uri="{FF2B5EF4-FFF2-40B4-BE49-F238E27FC236}">
                <a16:creationId xmlns:a16="http://schemas.microsoft.com/office/drawing/2014/main" id="{3FC54F92-EFAA-7E44-BB92-5BDB570E69C0}"/>
              </a:ext>
            </a:extLst>
          </p:cNvPr>
          <p:cNvSpPr/>
          <p:nvPr/>
        </p:nvSpPr>
        <p:spPr bwMode="auto">
          <a:xfrm>
            <a:off x="6314984" y="926691"/>
            <a:ext cx="269800"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13" name="Multiply 53">
            <a:extLst>
              <a:ext uri="{FF2B5EF4-FFF2-40B4-BE49-F238E27FC236}">
                <a16:creationId xmlns:a16="http://schemas.microsoft.com/office/drawing/2014/main" id="{A07199A7-0E1E-BA4F-9D89-4984A308C9C5}"/>
              </a:ext>
            </a:extLst>
          </p:cNvPr>
          <p:cNvSpPr/>
          <p:nvPr/>
        </p:nvSpPr>
        <p:spPr bwMode="auto">
          <a:xfrm>
            <a:off x="6287578" y="1311722"/>
            <a:ext cx="296917"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14" name="Multiply 53">
            <a:extLst>
              <a:ext uri="{FF2B5EF4-FFF2-40B4-BE49-F238E27FC236}">
                <a16:creationId xmlns:a16="http://schemas.microsoft.com/office/drawing/2014/main" id="{E20C7903-73F5-F442-B9F0-34CC0B34FCA1}"/>
              </a:ext>
            </a:extLst>
          </p:cNvPr>
          <p:cNvSpPr/>
          <p:nvPr/>
        </p:nvSpPr>
        <p:spPr bwMode="auto">
          <a:xfrm>
            <a:off x="6323137" y="1923396"/>
            <a:ext cx="333217" cy="446982"/>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endParaRPr lang="nb-NO" sz="3504" kern="0" dirty="0">
              <a:solidFill>
                <a:srgbClr val="FF0000"/>
              </a:solidFill>
              <a:latin typeface="Times New Roman" pitchFamily="48" charset="0"/>
              <a:cs typeface="Arial" charset="0"/>
            </a:endParaRPr>
          </a:p>
        </p:txBody>
      </p:sp>
      <p:sp>
        <p:nvSpPr>
          <p:cNvPr id="216" name="Multiply 53">
            <a:extLst>
              <a:ext uri="{FF2B5EF4-FFF2-40B4-BE49-F238E27FC236}">
                <a16:creationId xmlns:a16="http://schemas.microsoft.com/office/drawing/2014/main" id="{9F4EBB45-5493-9745-9F3D-08DFE9F4378F}"/>
              </a:ext>
            </a:extLst>
          </p:cNvPr>
          <p:cNvSpPr/>
          <p:nvPr/>
        </p:nvSpPr>
        <p:spPr bwMode="auto">
          <a:xfrm>
            <a:off x="6358889" y="2392162"/>
            <a:ext cx="297465" cy="446983"/>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cxnSp>
        <p:nvCxnSpPr>
          <p:cNvPr id="218" name="Elbow Connector 217">
            <a:extLst>
              <a:ext uri="{FF2B5EF4-FFF2-40B4-BE49-F238E27FC236}">
                <a16:creationId xmlns:a16="http://schemas.microsoft.com/office/drawing/2014/main" id="{2D5A6E50-71C5-1749-BC7F-68AF0B4C843B}"/>
              </a:ext>
            </a:extLst>
          </p:cNvPr>
          <p:cNvCxnSpPr>
            <a:cxnSpLocks/>
            <a:stCxn id="203" idx="3"/>
          </p:cNvCxnSpPr>
          <p:nvPr/>
        </p:nvCxnSpPr>
        <p:spPr>
          <a:xfrm flipV="1">
            <a:off x="5519640" y="1136150"/>
            <a:ext cx="820203" cy="762765"/>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Elbow Connector 219">
            <a:extLst>
              <a:ext uri="{FF2B5EF4-FFF2-40B4-BE49-F238E27FC236}">
                <a16:creationId xmlns:a16="http://schemas.microsoft.com/office/drawing/2014/main" id="{104AF7B5-9318-F347-9225-8D6CAEF5A4F9}"/>
              </a:ext>
            </a:extLst>
          </p:cNvPr>
          <p:cNvCxnSpPr>
            <a:cxnSpLocks/>
            <a:stCxn id="203" idx="3"/>
            <a:endCxn id="213" idx="0"/>
          </p:cNvCxnSpPr>
          <p:nvPr/>
        </p:nvCxnSpPr>
        <p:spPr>
          <a:xfrm flipV="1">
            <a:off x="5519641" y="1419076"/>
            <a:ext cx="839249" cy="479838"/>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lbow Connector 221">
            <a:extLst>
              <a:ext uri="{FF2B5EF4-FFF2-40B4-BE49-F238E27FC236}">
                <a16:creationId xmlns:a16="http://schemas.microsoft.com/office/drawing/2014/main" id="{878E3EB9-E614-CC49-AC83-8F09B9FE290F}"/>
              </a:ext>
            </a:extLst>
          </p:cNvPr>
          <p:cNvCxnSpPr>
            <a:cxnSpLocks/>
            <a:stCxn id="203" idx="3"/>
          </p:cNvCxnSpPr>
          <p:nvPr/>
        </p:nvCxnSpPr>
        <p:spPr>
          <a:xfrm>
            <a:off x="5519641" y="1898914"/>
            <a:ext cx="773708" cy="314119"/>
          </a:xfrm>
          <a:prstGeom prst="bentConnector3">
            <a:avLst>
              <a:gd name="adj1" fmla="val 53195"/>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a:extLst>
              <a:ext uri="{FF2B5EF4-FFF2-40B4-BE49-F238E27FC236}">
                <a16:creationId xmlns:a16="http://schemas.microsoft.com/office/drawing/2014/main" id="{40A5D720-FBB1-9E4E-9155-07AE9E241EE4}"/>
              </a:ext>
            </a:extLst>
          </p:cNvPr>
          <p:cNvCxnSpPr>
            <a:cxnSpLocks/>
            <a:stCxn id="203" idx="3"/>
            <a:endCxn id="216" idx="0"/>
          </p:cNvCxnSpPr>
          <p:nvPr/>
        </p:nvCxnSpPr>
        <p:spPr>
          <a:xfrm>
            <a:off x="5519640" y="1898914"/>
            <a:ext cx="910692" cy="600602"/>
          </a:xfrm>
          <a:prstGeom prst="bentConnector3">
            <a:avLst>
              <a:gd name="adj1" fmla="val 45928"/>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6" name="Multiply 53">
            <a:extLst>
              <a:ext uri="{FF2B5EF4-FFF2-40B4-BE49-F238E27FC236}">
                <a16:creationId xmlns:a16="http://schemas.microsoft.com/office/drawing/2014/main" id="{DAA5CFFA-26CD-8F4D-A5A7-C42E0351E882}"/>
              </a:ext>
            </a:extLst>
          </p:cNvPr>
          <p:cNvSpPr/>
          <p:nvPr/>
        </p:nvSpPr>
        <p:spPr bwMode="auto">
          <a:xfrm>
            <a:off x="8901760" y="2927062"/>
            <a:ext cx="274108" cy="436379"/>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27" name="Multiply 53">
            <a:extLst>
              <a:ext uri="{FF2B5EF4-FFF2-40B4-BE49-F238E27FC236}">
                <a16:creationId xmlns:a16="http://schemas.microsoft.com/office/drawing/2014/main" id="{7B3F2D5F-103F-8646-A2E0-6569C5A2D9A6}"/>
              </a:ext>
            </a:extLst>
          </p:cNvPr>
          <p:cNvSpPr/>
          <p:nvPr/>
        </p:nvSpPr>
        <p:spPr bwMode="auto">
          <a:xfrm>
            <a:off x="8861873" y="3445972"/>
            <a:ext cx="325143" cy="436379"/>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28" name="Multiply 53">
            <a:extLst>
              <a:ext uri="{FF2B5EF4-FFF2-40B4-BE49-F238E27FC236}">
                <a16:creationId xmlns:a16="http://schemas.microsoft.com/office/drawing/2014/main" id="{A84666A4-74D4-C04C-9640-7172CD48C01B}"/>
              </a:ext>
            </a:extLst>
          </p:cNvPr>
          <p:cNvSpPr/>
          <p:nvPr/>
        </p:nvSpPr>
        <p:spPr bwMode="auto">
          <a:xfrm>
            <a:off x="8861184" y="4156123"/>
            <a:ext cx="316511" cy="47987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29" name="Multiply 53">
            <a:extLst>
              <a:ext uri="{FF2B5EF4-FFF2-40B4-BE49-F238E27FC236}">
                <a16:creationId xmlns:a16="http://schemas.microsoft.com/office/drawing/2014/main" id="{9AE283CC-28E9-7344-862A-EDBA3E7BD1FC}"/>
              </a:ext>
            </a:extLst>
          </p:cNvPr>
          <p:cNvSpPr/>
          <p:nvPr/>
        </p:nvSpPr>
        <p:spPr bwMode="auto">
          <a:xfrm>
            <a:off x="8875801" y="4559523"/>
            <a:ext cx="297688" cy="501968"/>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cxnSp>
        <p:nvCxnSpPr>
          <p:cNvPr id="230" name="Elbow Connector 229">
            <a:extLst>
              <a:ext uri="{FF2B5EF4-FFF2-40B4-BE49-F238E27FC236}">
                <a16:creationId xmlns:a16="http://schemas.microsoft.com/office/drawing/2014/main" id="{7CCAAB0F-47D8-1B4B-9661-49ED1807C9AA}"/>
              </a:ext>
            </a:extLst>
          </p:cNvPr>
          <p:cNvCxnSpPr>
            <a:cxnSpLocks/>
            <a:stCxn id="181" idx="3"/>
          </p:cNvCxnSpPr>
          <p:nvPr/>
        </p:nvCxnSpPr>
        <p:spPr>
          <a:xfrm flipV="1">
            <a:off x="8098397" y="3181509"/>
            <a:ext cx="760960" cy="639793"/>
          </a:xfrm>
          <a:prstGeom prst="bentConnector3">
            <a:avLst>
              <a:gd name="adj1" fmla="val 54874"/>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Elbow Connector 230">
            <a:extLst>
              <a:ext uri="{FF2B5EF4-FFF2-40B4-BE49-F238E27FC236}">
                <a16:creationId xmlns:a16="http://schemas.microsoft.com/office/drawing/2014/main" id="{7C41485E-F9D9-9041-A6AA-E2B954EF46CB}"/>
              </a:ext>
            </a:extLst>
          </p:cNvPr>
          <p:cNvCxnSpPr>
            <a:cxnSpLocks/>
            <a:stCxn id="181" idx="3"/>
            <a:endCxn id="227" idx="0"/>
          </p:cNvCxnSpPr>
          <p:nvPr/>
        </p:nvCxnSpPr>
        <p:spPr>
          <a:xfrm flipV="1">
            <a:off x="8098397" y="3550779"/>
            <a:ext cx="841567" cy="270523"/>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Elbow Connector 231">
            <a:extLst>
              <a:ext uri="{FF2B5EF4-FFF2-40B4-BE49-F238E27FC236}">
                <a16:creationId xmlns:a16="http://schemas.microsoft.com/office/drawing/2014/main" id="{F7178000-B5BC-FF45-A137-F28BF232E645}"/>
              </a:ext>
            </a:extLst>
          </p:cNvPr>
          <p:cNvCxnSpPr>
            <a:cxnSpLocks/>
            <a:stCxn id="181" idx="3"/>
            <a:endCxn id="228" idx="0"/>
          </p:cNvCxnSpPr>
          <p:nvPr/>
        </p:nvCxnSpPr>
        <p:spPr>
          <a:xfrm>
            <a:off x="8098397" y="3821302"/>
            <a:ext cx="838805" cy="450073"/>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Elbow Connector 232">
            <a:extLst>
              <a:ext uri="{FF2B5EF4-FFF2-40B4-BE49-F238E27FC236}">
                <a16:creationId xmlns:a16="http://schemas.microsoft.com/office/drawing/2014/main" id="{AE732D7A-B977-784A-94D4-A2D02CBE6209}"/>
              </a:ext>
            </a:extLst>
          </p:cNvPr>
          <p:cNvCxnSpPr>
            <a:cxnSpLocks/>
            <a:stCxn id="181" idx="3"/>
            <a:endCxn id="229" idx="0"/>
          </p:cNvCxnSpPr>
          <p:nvPr/>
        </p:nvCxnSpPr>
        <p:spPr>
          <a:xfrm>
            <a:off x="8098397" y="3821302"/>
            <a:ext cx="848901" cy="858781"/>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D2C1B1D3-E729-E041-8FC3-D23A7F112C45}"/>
              </a:ext>
            </a:extLst>
          </p:cNvPr>
          <p:cNvSpPr txBox="1"/>
          <p:nvPr/>
        </p:nvSpPr>
        <p:spPr>
          <a:xfrm>
            <a:off x="3287363" y="2284918"/>
            <a:ext cx="1627310" cy="419000"/>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Automatic Processing of Termination</a:t>
            </a:r>
          </a:p>
        </p:txBody>
      </p:sp>
      <p:grpSp>
        <p:nvGrpSpPr>
          <p:cNvPr id="264" name="Group 263">
            <a:extLst>
              <a:ext uri="{FF2B5EF4-FFF2-40B4-BE49-F238E27FC236}">
                <a16:creationId xmlns:a16="http://schemas.microsoft.com/office/drawing/2014/main" id="{E8D88AB2-A7E3-AB48-A7EC-20129E5AA234}"/>
              </a:ext>
            </a:extLst>
          </p:cNvPr>
          <p:cNvGrpSpPr/>
          <p:nvPr/>
        </p:nvGrpSpPr>
        <p:grpSpPr>
          <a:xfrm>
            <a:off x="9045936" y="1517890"/>
            <a:ext cx="1083219" cy="794514"/>
            <a:chOff x="4775119" y="3428005"/>
            <a:chExt cx="611364" cy="519803"/>
          </a:xfrm>
        </p:grpSpPr>
        <p:pic>
          <p:nvPicPr>
            <p:cNvPr id="260" name="Picture 259" descr="Icon&#10;&#10;Description automatically generated">
              <a:extLst>
                <a:ext uri="{FF2B5EF4-FFF2-40B4-BE49-F238E27FC236}">
                  <a16:creationId xmlns:a16="http://schemas.microsoft.com/office/drawing/2014/main" id="{45B507A9-C876-8E46-874F-7926885D8B91}"/>
                </a:ext>
              </a:extLst>
            </p:cNvPr>
            <p:cNvPicPr>
              <a:picLocks noChangeAspect="1"/>
            </p:cNvPicPr>
            <p:nvPr/>
          </p:nvPicPr>
          <p:blipFill>
            <a:blip r:embed="rId7"/>
            <a:stretch>
              <a:fillRect/>
            </a:stretch>
          </p:blipFill>
          <p:spPr>
            <a:xfrm>
              <a:off x="4872852" y="3755915"/>
              <a:ext cx="420184" cy="191893"/>
            </a:xfrm>
            <a:prstGeom prst="rect">
              <a:avLst/>
            </a:prstGeom>
          </p:spPr>
        </p:pic>
        <p:pic>
          <p:nvPicPr>
            <p:cNvPr id="261" name="Picture 16" descr="Image result for computer user icon">
              <a:extLst>
                <a:ext uri="{FF2B5EF4-FFF2-40B4-BE49-F238E27FC236}">
                  <a16:creationId xmlns:a16="http://schemas.microsoft.com/office/drawing/2014/main" id="{DB977FA8-5496-7147-9F91-B2B86FAB9BC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75119" y="3428005"/>
              <a:ext cx="375526" cy="294692"/>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62">
              <a:extLst>
                <a:ext uri="{FF2B5EF4-FFF2-40B4-BE49-F238E27FC236}">
                  <a16:creationId xmlns:a16="http://schemas.microsoft.com/office/drawing/2014/main" id="{90D47D90-B218-B946-A628-095F805E0254}"/>
                </a:ext>
              </a:extLst>
            </p:cNvPr>
            <p:cNvPicPr>
              <a:picLocks noChangeAspect="1"/>
            </p:cNvPicPr>
            <p:nvPr/>
          </p:nvPicPr>
          <p:blipFill>
            <a:blip r:embed="rId2"/>
            <a:stretch>
              <a:fillRect/>
            </a:stretch>
          </p:blipFill>
          <p:spPr>
            <a:xfrm>
              <a:off x="5118726" y="3462798"/>
              <a:ext cx="267757" cy="249906"/>
            </a:xfrm>
            <a:prstGeom prst="rect">
              <a:avLst/>
            </a:prstGeom>
          </p:spPr>
        </p:pic>
      </p:grpSp>
      <p:cxnSp>
        <p:nvCxnSpPr>
          <p:cNvPr id="269" name="Elbow Connector 268">
            <a:extLst>
              <a:ext uri="{FF2B5EF4-FFF2-40B4-BE49-F238E27FC236}">
                <a16:creationId xmlns:a16="http://schemas.microsoft.com/office/drawing/2014/main" id="{CD3F45FE-73A8-3742-B19C-B4CBAAF498CE}"/>
              </a:ext>
            </a:extLst>
          </p:cNvPr>
          <p:cNvCxnSpPr>
            <a:cxnSpLocks/>
            <a:stCxn id="63" idx="3"/>
            <a:endCxn id="260" idx="1"/>
          </p:cNvCxnSpPr>
          <p:nvPr/>
        </p:nvCxnSpPr>
        <p:spPr>
          <a:xfrm>
            <a:off x="8491580" y="1938452"/>
            <a:ext cx="727520" cy="227299"/>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Elbow Connector 270">
            <a:extLst>
              <a:ext uri="{FF2B5EF4-FFF2-40B4-BE49-F238E27FC236}">
                <a16:creationId xmlns:a16="http://schemas.microsoft.com/office/drawing/2014/main" id="{ACE2DBA6-B0A0-6E42-A266-51D7877553A3}"/>
              </a:ext>
            </a:extLst>
          </p:cNvPr>
          <p:cNvCxnSpPr>
            <a:cxnSpLocks/>
            <a:endCxn id="260" idx="2"/>
          </p:cNvCxnSpPr>
          <p:nvPr/>
        </p:nvCxnSpPr>
        <p:spPr>
          <a:xfrm rot="16200000" flipV="1">
            <a:off x="9519748" y="2384000"/>
            <a:ext cx="543764" cy="400573"/>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5" name="Title 28">
            <a:extLst>
              <a:ext uri="{FF2B5EF4-FFF2-40B4-BE49-F238E27FC236}">
                <a16:creationId xmlns:a16="http://schemas.microsoft.com/office/drawing/2014/main" id="{CDA47F91-1ADB-424F-BDA2-4D0041875A1B}"/>
              </a:ext>
            </a:extLst>
          </p:cNvPr>
          <p:cNvSpPr>
            <a:spLocks noGrp="1"/>
          </p:cNvSpPr>
          <p:nvPr>
            <p:ph type="title"/>
          </p:nvPr>
        </p:nvSpPr>
        <p:spPr>
          <a:xfrm>
            <a:off x="681090" y="-64199"/>
            <a:ext cx="6900769" cy="998735"/>
          </a:xfrm>
        </p:spPr>
        <p:txBody>
          <a:bodyPr/>
          <a:lstStyle/>
          <a:p>
            <a:pPr>
              <a:spcBef>
                <a:spcPts val="0"/>
              </a:spcBef>
              <a:spcAft>
                <a:spcPts val="0"/>
              </a:spcAft>
            </a:pPr>
            <a:r>
              <a:rPr lang="en-US" dirty="0">
                <a:latin typeface="Arial" panose="020B0604020202020204" pitchFamily="34" charset="0"/>
                <a:ea typeface="Times New Roman" panose="02020603050405020304" pitchFamily="18" charset="0"/>
                <a:cs typeface="Arial" panose="020B0604020202020204" pitchFamily="34" charset="0"/>
              </a:rPr>
              <a:t>Leavers/Termination Process</a:t>
            </a:r>
          </a:p>
        </p:txBody>
      </p:sp>
      <p:grpSp>
        <p:nvGrpSpPr>
          <p:cNvPr id="55" name="Group 54">
            <a:extLst>
              <a:ext uri="{FF2B5EF4-FFF2-40B4-BE49-F238E27FC236}">
                <a16:creationId xmlns:a16="http://schemas.microsoft.com/office/drawing/2014/main" id="{30EFBD08-4DB0-AB44-9898-EA7B9D47431D}"/>
              </a:ext>
            </a:extLst>
          </p:cNvPr>
          <p:cNvGrpSpPr/>
          <p:nvPr/>
        </p:nvGrpSpPr>
        <p:grpSpPr>
          <a:xfrm>
            <a:off x="131513" y="683582"/>
            <a:ext cx="2817228" cy="1523371"/>
            <a:chOff x="2191094" y="5137645"/>
            <a:chExt cx="2710280" cy="1314049"/>
          </a:xfrm>
        </p:grpSpPr>
        <p:grpSp>
          <p:nvGrpSpPr>
            <p:cNvPr id="56" name="Group 55">
              <a:extLst>
                <a:ext uri="{FF2B5EF4-FFF2-40B4-BE49-F238E27FC236}">
                  <a16:creationId xmlns:a16="http://schemas.microsoft.com/office/drawing/2014/main" id="{5E597982-B144-6846-B15E-276A96AB3BDE}"/>
                </a:ext>
              </a:extLst>
            </p:cNvPr>
            <p:cNvGrpSpPr/>
            <p:nvPr/>
          </p:nvGrpSpPr>
          <p:grpSpPr>
            <a:xfrm>
              <a:off x="2191094" y="5363994"/>
              <a:ext cx="2527769" cy="1087700"/>
              <a:chOff x="1888514" y="5346019"/>
              <a:chExt cx="2527769" cy="1087700"/>
            </a:xfrm>
          </p:grpSpPr>
          <p:pic>
            <p:nvPicPr>
              <p:cNvPr id="59" name="Picture 58">
                <a:extLst>
                  <a:ext uri="{FF2B5EF4-FFF2-40B4-BE49-F238E27FC236}">
                    <a16:creationId xmlns:a16="http://schemas.microsoft.com/office/drawing/2014/main" id="{FA9BDB32-7402-5E4F-9A83-CCA35CE5B676}"/>
                  </a:ext>
                </a:extLst>
              </p:cNvPr>
              <p:cNvPicPr>
                <a:picLocks noChangeAspect="1"/>
              </p:cNvPicPr>
              <p:nvPr/>
            </p:nvPicPr>
            <p:blipFill>
              <a:blip r:embed="rId9"/>
              <a:stretch>
                <a:fillRect/>
              </a:stretch>
            </p:blipFill>
            <p:spPr>
              <a:xfrm>
                <a:off x="1888514" y="5346019"/>
                <a:ext cx="1109248" cy="1044000"/>
              </a:xfrm>
              <a:prstGeom prst="ellipse">
                <a:avLst/>
              </a:prstGeom>
            </p:spPr>
          </p:pic>
          <p:pic>
            <p:nvPicPr>
              <p:cNvPr id="60" name="Picture 4">
                <a:extLst>
                  <a:ext uri="{FF2B5EF4-FFF2-40B4-BE49-F238E27FC236}">
                    <a16:creationId xmlns:a16="http://schemas.microsoft.com/office/drawing/2014/main" id="{95B64018-64BF-704E-A4BC-06C101C343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9618" y="5810919"/>
                <a:ext cx="584631" cy="6228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A picture containing shape&#10;&#10;Description automatically generated">
                <a:extLst>
                  <a:ext uri="{FF2B5EF4-FFF2-40B4-BE49-F238E27FC236}">
                    <a16:creationId xmlns:a16="http://schemas.microsoft.com/office/drawing/2014/main" id="{EDC51E56-D610-7A42-99BB-0F3740580952}"/>
                  </a:ext>
                </a:extLst>
              </p:cNvPr>
              <p:cNvPicPr>
                <a:picLocks noChangeAspect="1"/>
              </p:cNvPicPr>
              <p:nvPr/>
            </p:nvPicPr>
            <p:blipFill>
              <a:blip r:embed="rId11"/>
              <a:stretch>
                <a:fillRect/>
              </a:stretch>
            </p:blipFill>
            <p:spPr>
              <a:xfrm>
                <a:off x="2708099" y="5452545"/>
                <a:ext cx="1173760" cy="427290"/>
              </a:xfrm>
              <a:prstGeom prst="roundRect">
                <a:avLst/>
              </a:prstGeom>
            </p:spPr>
          </p:pic>
          <p:pic>
            <p:nvPicPr>
              <p:cNvPr id="62" name="Graphic 61" descr="Group of people">
                <a:extLst>
                  <a:ext uri="{FF2B5EF4-FFF2-40B4-BE49-F238E27FC236}">
                    <a16:creationId xmlns:a16="http://schemas.microsoft.com/office/drawing/2014/main" id="{D8135B28-F160-BA42-8784-37ED9270AE2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51648" y="5452544"/>
                <a:ext cx="764635" cy="764635"/>
              </a:xfrm>
              <a:prstGeom prst="rect">
                <a:avLst/>
              </a:prstGeom>
            </p:spPr>
          </p:pic>
        </p:grpSp>
        <p:sp>
          <p:nvSpPr>
            <p:cNvPr id="58" name="TextBox 57">
              <a:extLst>
                <a:ext uri="{FF2B5EF4-FFF2-40B4-BE49-F238E27FC236}">
                  <a16:creationId xmlns:a16="http://schemas.microsoft.com/office/drawing/2014/main" id="{B1DEEDA4-931C-184C-8344-7276815D3EFB}"/>
                </a:ext>
              </a:extLst>
            </p:cNvPr>
            <p:cNvSpPr txBox="1"/>
            <p:nvPr/>
          </p:nvSpPr>
          <p:spPr>
            <a:xfrm>
              <a:off x="2788103" y="5137645"/>
              <a:ext cx="2113271" cy="331629"/>
            </a:xfrm>
            <a:prstGeom prst="rect">
              <a:avLst/>
            </a:prstGeom>
            <a:noFill/>
          </p:spPr>
          <p:txBody>
            <a:bodyPr wrap="square" rtlCol="0">
              <a:spAutoFit/>
            </a:bodyPr>
            <a:lstStyle>
              <a:defPPr>
                <a:defRPr lang="en-US"/>
              </a:defPPr>
              <a:lvl1pPr marL="0" algn="l" defTabSz="914400" eaLnBrk="1" latinLnBrk="0" hangingPunct="1">
                <a:defRPr sz="1400">
                  <a:solidFill>
                    <a:schemeClr val="accent1"/>
                  </a:solidFill>
                  <a:latin typeface="+mn-lt"/>
                  <a:ea typeface="+mn-ea"/>
                </a:defRPr>
              </a:lvl1pPr>
              <a:lvl2pPr marL="457200" algn="l" defTabSz="914400" eaLnBrk="1" latinLnBrk="0" hangingPunct="1">
                <a:defRPr sz="1800">
                  <a:latin typeface="+mn-lt"/>
                  <a:ea typeface="+mn-ea"/>
                </a:defRPr>
              </a:lvl2pPr>
              <a:lvl3pPr marL="914400" algn="l" defTabSz="914400" eaLnBrk="1" latinLnBrk="0" hangingPunct="1">
                <a:defRPr sz="1800">
                  <a:latin typeface="+mn-lt"/>
                  <a:ea typeface="+mn-ea"/>
                </a:defRPr>
              </a:lvl3pPr>
              <a:lvl4pPr marL="1371600" algn="l" defTabSz="914400" eaLnBrk="1" latinLnBrk="0" hangingPunct="1">
                <a:defRPr sz="1800">
                  <a:latin typeface="+mn-lt"/>
                  <a:ea typeface="+mn-ea"/>
                </a:defRPr>
              </a:lvl4pPr>
              <a:lvl5pPr marL="1828800" algn="l" defTabSz="914400" eaLnBrk="1" latinLnBrk="0" hangingPunct="1">
                <a:defRPr sz="1800">
                  <a:latin typeface="+mn-lt"/>
                  <a:ea typeface="+mn-ea"/>
                </a:defRPr>
              </a:lvl5pPr>
              <a:lvl6pPr marL="2286000" defTabSz="914400">
                <a:defRPr sz="1800">
                  <a:latin typeface="+mn-lt"/>
                  <a:ea typeface="+mn-ea"/>
                </a:defRPr>
              </a:lvl6pPr>
              <a:lvl7pPr marL="2743200" defTabSz="914400">
                <a:defRPr sz="1800">
                  <a:latin typeface="+mn-lt"/>
                  <a:ea typeface="+mn-ea"/>
                </a:defRPr>
              </a:lvl7pPr>
              <a:lvl8pPr marL="3200400" defTabSz="914400">
                <a:defRPr sz="1800">
                  <a:latin typeface="+mn-lt"/>
                  <a:ea typeface="+mn-ea"/>
                </a:defRPr>
              </a:lvl8pPr>
              <a:lvl9pPr marL="3657600" defTabSz="914400">
                <a:defRPr sz="1800">
                  <a:latin typeface="+mn-lt"/>
                  <a:ea typeface="+mn-ea"/>
                </a:defRPr>
              </a:lvl9pPr>
            </a:lstStyle>
            <a:p>
              <a:r>
                <a:rPr lang="en-US" dirty="0"/>
                <a:t>HR Source of Truth</a:t>
              </a:r>
            </a:p>
          </p:txBody>
        </p:sp>
      </p:grpSp>
      <p:pic>
        <p:nvPicPr>
          <p:cNvPr id="63" name="Picture 62">
            <a:extLst>
              <a:ext uri="{FF2B5EF4-FFF2-40B4-BE49-F238E27FC236}">
                <a16:creationId xmlns:a16="http://schemas.microsoft.com/office/drawing/2014/main" id="{010EE826-56F2-414C-9475-667C61A08067}"/>
              </a:ext>
            </a:extLst>
          </p:cNvPr>
          <p:cNvPicPr>
            <a:picLocks noChangeAspect="1"/>
          </p:cNvPicPr>
          <p:nvPr/>
        </p:nvPicPr>
        <p:blipFill>
          <a:blip r:embed="rId14"/>
          <a:stretch>
            <a:fillRect/>
          </a:stretch>
        </p:blipFill>
        <p:spPr>
          <a:xfrm>
            <a:off x="6594980" y="813736"/>
            <a:ext cx="1896600" cy="2249432"/>
          </a:xfrm>
          <a:prstGeom prst="rect">
            <a:avLst/>
          </a:prstGeom>
        </p:spPr>
      </p:pic>
      <p:pic>
        <p:nvPicPr>
          <p:cNvPr id="64" name="Picture 63">
            <a:extLst>
              <a:ext uri="{FF2B5EF4-FFF2-40B4-BE49-F238E27FC236}">
                <a16:creationId xmlns:a16="http://schemas.microsoft.com/office/drawing/2014/main" id="{51B34285-949B-5A4E-B9EC-6765C808E161}"/>
              </a:ext>
            </a:extLst>
          </p:cNvPr>
          <p:cNvPicPr>
            <a:picLocks noChangeAspect="1"/>
          </p:cNvPicPr>
          <p:nvPr/>
        </p:nvPicPr>
        <p:blipFill>
          <a:blip r:embed="rId14"/>
          <a:stretch>
            <a:fillRect/>
          </a:stretch>
        </p:blipFill>
        <p:spPr>
          <a:xfrm>
            <a:off x="9177395" y="2927062"/>
            <a:ext cx="1896600" cy="2249432"/>
          </a:xfrm>
          <a:prstGeom prst="rect">
            <a:avLst/>
          </a:prstGeom>
        </p:spPr>
      </p:pic>
    </p:spTree>
    <p:extLst>
      <p:ext uri="{BB962C8B-B14F-4D97-AF65-F5344CB8AC3E}">
        <p14:creationId xmlns:p14="http://schemas.microsoft.com/office/powerpoint/2010/main" val="367805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287C50E-4CE5-8141-83E3-C41B9BEBB8D8}"/>
              </a:ext>
            </a:extLst>
          </p:cNvPr>
          <p:cNvSpPr/>
          <p:nvPr/>
        </p:nvSpPr>
        <p:spPr>
          <a:xfrm>
            <a:off x="4878700" y="2683261"/>
            <a:ext cx="2457571" cy="1016957"/>
          </a:xfrm>
          <a:prstGeom prst="rect">
            <a:avLst/>
          </a:prstGeom>
          <a:solidFill>
            <a:srgbClr val="69B3E7"/>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pPr defTabSz="890077">
              <a:defRPr/>
            </a:pPr>
            <a:r>
              <a:rPr lang="en-US" sz="1752" kern="0" dirty="0">
                <a:solidFill>
                  <a:sysClr val="windowText" lastClr="000000"/>
                </a:solidFill>
                <a:latin typeface="Arial"/>
              </a:rPr>
              <a:t>G42</a:t>
            </a:r>
          </a:p>
          <a:p>
            <a:pPr defTabSz="890077">
              <a:defRPr/>
            </a:pPr>
            <a:r>
              <a:rPr lang="en-US" sz="1752" kern="0" dirty="0">
                <a:solidFill>
                  <a:sysClr val="windowText" lastClr="000000"/>
                </a:solidFill>
                <a:latin typeface="Arial"/>
              </a:rPr>
              <a:t>Identity Management</a:t>
            </a:r>
            <a:endParaRPr lang="en-US" sz="1168" kern="0" dirty="0">
              <a:solidFill>
                <a:sysClr val="windowText" lastClr="000000"/>
              </a:solidFill>
              <a:latin typeface="Arial"/>
            </a:endParaRPr>
          </a:p>
        </p:txBody>
      </p:sp>
      <p:sp>
        <p:nvSpPr>
          <p:cNvPr id="65" name="Rectangle 64">
            <a:extLst>
              <a:ext uri="{FF2B5EF4-FFF2-40B4-BE49-F238E27FC236}">
                <a16:creationId xmlns:a16="http://schemas.microsoft.com/office/drawing/2014/main" id="{2953B90D-5140-CF4C-AB8E-CB5CF9904E25}"/>
              </a:ext>
            </a:extLst>
          </p:cNvPr>
          <p:cNvSpPr/>
          <p:nvPr/>
        </p:nvSpPr>
        <p:spPr>
          <a:xfrm>
            <a:off x="3547724" y="5256533"/>
            <a:ext cx="5113075" cy="749732"/>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pic>
        <p:nvPicPr>
          <p:cNvPr id="55" name="Picture 54">
            <a:extLst>
              <a:ext uri="{FF2B5EF4-FFF2-40B4-BE49-F238E27FC236}">
                <a16:creationId xmlns:a16="http://schemas.microsoft.com/office/drawing/2014/main" id="{DA0280CA-A937-9B45-828F-39A0E3740197}"/>
              </a:ext>
            </a:extLst>
          </p:cNvPr>
          <p:cNvPicPr>
            <a:picLocks noChangeAspect="1"/>
          </p:cNvPicPr>
          <p:nvPr/>
        </p:nvPicPr>
        <p:blipFill>
          <a:blip r:embed="rId2"/>
          <a:stretch>
            <a:fillRect/>
          </a:stretch>
        </p:blipFill>
        <p:spPr>
          <a:xfrm>
            <a:off x="5690693" y="5477663"/>
            <a:ext cx="839992" cy="296196"/>
          </a:xfrm>
          <a:prstGeom prst="rect">
            <a:avLst/>
          </a:prstGeom>
          <a:ln>
            <a:noFill/>
          </a:ln>
        </p:spPr>
      </p:pic>
      <p:cxnSp>
        <p:nvCxnSpPr>
          <p:cNvPr id="11" name="Straight Arrow Connector 10">
            <a:extLst>
              <a:ext uri="{FF2B5EF4-FFF2-40B4-BE49-F238E27FC236}">
                <a16:creationId xmlns:a16="http://schemas.microsoft.com/office/drawing/2014/main" id="{BC0746DC-AA7E-3E42-A10E-6F13B2C8C0B6}"/>
              </a:ext>
            </a:extLst>
          </p:cNvPr>
          <p:cNvCxnSpPr/>
          <p:nvPr/>
        </p:nvCxnSpPr>
        <p:spPr>
          <a:xfrm>
            <a:off x="6107486" y="1890180"/>
            <a:ext cx="0" cy="7930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Can 34">
            <a:extLst>
              <a:ext uri="{FF2B5EF4-FFF2-40B4-BE49-F238E27FC236}">
                <a16:creationId xmlns:a16="http://schemas.microsoft.com/office/drawing/2014/main" id="{46FB1F75-9E8E-434A-BE19-D798655CBE0D}"/>
              </a:ext>
            </a:extLst>
          </p:cNvPr>
          <p:cNvSpPr/>
          <p:nvPr/>
        </p:nvSpPr>
        <p:spPr>
          <a:xfrm>
            <a:off x="5462969" y="759315"/>
            <a:ext cx="1291281" cy="1161475"/>
          </a:xfrm>
          <a:prstGeom prst="can">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t"/>
          <a:lstStyle/>
          <a:p>
            <a:pPr defTabSz="890077">
              <a:defRPr/>
            </a:pPr>
            <a:r>
              <a:rPr lang="en-US" sz="1752" kern="0" dirty="0">
                <a:solidFill>
                  <a:sysClr val="windowText" lastClr="000000"/>
                </a:solidFill>
                <a:latin typeface="Arial"/>
              </a:rPr>
              <a:t>HR</a:t>
            </a:r>
          </a:p>
        </p:txBody>
      </p:sp>
      <p:cxnSp>
        <p:nvCxnSpPr>
          <p:cNvPr id="24" name="Straight Arrow Connector 23">
            <a:extLst>
              <a:ext uri="{FF2B5EF4-FFF2-40B4-BE49-F238E27FC236}">
                <a16:creationId xmlns:a16="http://schemas.microsoft.com/office/drawing/2014/main" id="{409E1D66-2F68-B748-A5B0-1714531B6F66}"/>
              </a:ext>
            </a:extLst>
          </p:cNvPr>
          <p:cNvCxnSpPr>
            <a:cxnSpLocks/>
          </p:cNvCxnSpPr>
          <p:nvPr/>
        </p:nvCxnSpPr>
        <p:spPr>
          <a:xfrm>
            <a:off x="7336272" y="3707654"/>
            <a:ext cx="1324527" cy="15488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33123802-A428-5348-9B6C-496035E7BBED}"/>
              </a:ext>
            </a:extLst>
          </p:cNvPr>
          <p:cNvCxnSpPr>
            <a:cxnSpLocks/>
            <a:stCxn id="26" idx="2"/>
            <a:endCxn id="65" idx="0"/>
          </p:cNvCxnSpPr>
          <p:nvPr/>
        </p:nvCxnSpPr>
        <p:spPr>
          <a:xfrm flipH="1">
            <a:off x="6104262" y="3700217"/>
            <a:ext cx="3224" cy="15563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itle 1">
            <a:extLst>
              <a:ext uri="{FF2B5EF4-FFF2-40B4-BE49-F238E27FC236}">
                <a16:creationId xmlns:a16="http://schemas.microsoft.com/office/drawing/2014/main" id="{991916EC-EAA1-B245-9B71-557AFF055890}"/>
              </a:ext>
            </a:extLst>
          </p:cNvPr>
          <p:cNvSpPr>
            <a:spLocks noGrp="1"/>
          </p:cNvSpPr>
          <p:nvPr>
            <p:ph type="title"/>
          </p:nvPr>
        </p:nvSpPr>
        <p:spPr>
          <a:xfrm>
            <a:off x="1056420" y="102537"/>
            <a:ext cx="7088404" cy="499367"/>
          </a:xfrm>
        </p:spPr>
        <p:txBody>
          <a:bodyPr/>
          <a:lstStyle/>
          <a:p>
            <a:r>
              <a:rPr lang="en-US" dirty="0"/>
              <a:t>Joiner </a:t>
            </a:r>
          </a:p>
        </p:txBody>
      </p:sp>
      <p:pic>
        <p:nvPicPr>
          <p:cNvPr id="28" name="Picture 27">
            <a:extLst>
              <a:ext uri="{FF2B5EF4-FFF2-40B4-BE49-F238E27FC236}">
                <a16:creationId xmlns:a16="http://schemas.microsoft.com/office/drawing/2014/main" id="{FDD6EABE-399E-4F46-A625-379F5BC8F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7991" y="812020"/>
            <a:ext cx="302287" cy="302287"/>
          </a:xfrm>
          <a:prstGeom prst="rect">
            <a:avLst/>
          </a:prstGeom>
        </p:spPr>
      </p:pic>
      <p:sp>
        <p:nvSpPr>
          <p:cNvPr id="29" name="Rectangle 28">
            <a:extLst>
              <a:ext uri="{FF2B5EF4-FFF2-40B4-BE49-F238E27FC236}">
                <a16:creationId xmlns:a16="http://schemas.microsoft.com/office/drawing/2014/main" id="{5867DD25-51D3-ED40-86FF-327A581222D6}"/>
              </a:ext>
            </a:extLst>
          </p:cNvPr>
          <p:cNvSpPr/>
          <p:nvPr/>
        </p:nvSpPr>
        <p:spPr>
          <a:xfrm>
            <a:off x="6998874" y="697892"/>
            <a:ext cx="2457570" cy="130471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89006" tIns="89006" rIns="89006" bIns="89006" rtlCol="0" anchor="t" anchorCtr="0"/>
          <a:lstStyle/>
          <a:p>
            <a:pPr defTabSz="890077">
              <a:defRPr/>
            </a:pPr>
            <a:r>
              <a:rPr lang="en-US" sz="1168" kern="0" dirty="0">
                <a:solidFill>
                  <a:schemeClr val="bg1"/>
                </a:solidFill>
                <a:latin typeface="Arial"/>
              </a:rPr>
              <a:t>Identity Record:</a:t>
            </a:r>
          </a:p>
          <a:p>
            <a:pPr marL="166889" indent="-166889" defTabSz="890077">
              <a:buFont typeface="Arial"/>
              <a:buChar char="•"/>
              <a:defRPr/>
            </a:pPr>
            <a:r>
              <a:rPr lang="en-US" sz="1168" kern="0" dirty="0">
                <a:solidFill>
                  <a:schemeClr val="bg1"/>
                </a:solidFill>
                <a:latin typeface="Arial"/>
              </a:rPr>
              <a:t>First Name: John</a:t>
            </a:r>
          </a:p>
          <a:p>
            <a:pPr marL="166889" indent="-166889" defTabSz="890077">
              <a:buFont typeface="Arial"/>
              <a:buChar char="•"/>
              <a:defRPr/>
            </a:pPr>
            <a:r>
              <a:rPr lang="en-US" sz="1168" kern="0" dirty="0">
                <a:solidFill>
                  <a:schemeClr val="bg1"/>
                </a:solidFill>
                <a:latin typeface="Arial"/>
              </a:rPr>
              <a:t>Last Name: Smith</a:t>
            </a:r>
          </a:p>
          <a:p>
            <a:pPr marL="166889" indent="-166889" defTabSz="890077">
              <a:buFont typeface="Arial"/>
              <a:buChar char="•"/>
              <a:defRPr/>
            </a:pPr>
            <a:r>
              <a:rPr lang="en-US" sz="1168" kern="0" dirty="0">
                <a:solidFill>
                  <a:schemeClr val="bg1"/>
                </a:solidFill>
                <a:latin typeface="Arial"/>
              </a:rPr>
              <a:t>Phone number</a:t>
            </a:r>
          </a:p>
          <a:p>
            <a:pPr marL="166889" indent="-166889" defTabSz="890077">
              <a:buFont typeface="Arial"/>
              <a:buChar char="•"/>
              <a:defRPr/>
            </a:pPr>
            <a:r>
              <a:rPr lang="en-US" sz="1168" kern="0" dirty="0">
                <a:solidFill>
                  <a:schemeClr val="bg1"/>
                </a:solidFill>
                <a:latin typeface="Arial"/>
              </a:rPr>
              <a:t>Job Title: Payroll Analyst</a:t>
            </a:r>
          </a:p>
          <a:p>
            <a:pPr marL="166889" indent="-166889" defTabSz="890077">
              <a:buFont typeface="Arial"/>
              <a:buChar char="•"/>
              <a:defRPr/>
            </a:pPr>
            <a:r>
              <a:rPr lang="en-US" sz="1168" kern="0" dirty="0">
                <a:solidFill>
                  <a:schemeClr val="bg1"/>
                </a:solidFill>
                <a:latin typeface="Arial"/>
              </a:rPr>
              <a:t>Dept: HR</a:t>
            </a:r>
          </a:p>
          <a:p>
            <a:pPr marL="166889" indent="-166889" defTabSz="890077">
              <a:buFont typeface="Arial"/>
              <a:buChar char="•"/>
              <a:defRPr/>
            </a:pPr>
            <a:endParaRPr lang="en-US" sz="1168" kern="0" dirty="0">
              <a:solidFill>
                <a:schemeClr val="bg1"/>
              </a:solidFill>
              <a:latin typeface="Arial"/>
            </a:endParaRPr>
          </a:p>
          <a:p>
            <a:pPr marL="166889" indent="-166889" defTabSz="890077">
              <a:buFont typeface="Arial"/>
              <a:buChar char="•"/>
              <a:defRPr/>
            </a:pPr>
            <a:endParaRPr lang="en-US" sz="1168" kern="0" dirty="0">
              <a:solidFill>
                <a:schemeClr val="bg1"/>
              </a:solidFill>
              <a:latin typeface="Arial"/>
            </a:endParaRPr>
          </a:p>
        </p:txBody>
      </p:sp>
      <p:sp>
        <p:nvSpPr>
          <p:cNvPr id="34" name="TextBox 33">
            <a:extLst>
              <a:ext uri="{FF2B5EF4-FFF2-40B4-BE49-F238E27FC236}">
                <a16:creationId xmlns:a16="http://schemas.microsoft.com/office/drawing/2014/main" id="{4D6DE857-BB8D-4743-A135-C1186291DBFB}"/>
              </a:ext>
            </a:extLst>
          </p:cNvPr>
          <p:cNvSpPr txBox="1"/>
          <p:nvPr/>
        </p:nvSpPr>
        <p:spPr>
          <a:xfrm>
            <a:off x="2562064" y="3199360"/>
            <a:ext cx="1100345" cy="329542"/>
          </a:xfrm>
          <a:prstGeom prst="rect">
            <a:avLst/>
          </a:prstGeom>
          <a:noFill/>
        </p:spPr>
        <p:txBody>
          <a:bodyPr wrap="none" rtlCol="0">
            <a:spAutoFit/>
          </a:bodyPr>
          <a:lstStyle/>
          <a:p>
            <a:pPr defTabSz="890077">
              <a:defRPr/>
            </a:pPr>
            <a:r>
              <a:rPr lang="pt-BR" sz="1557" b="1" kern="0" dirty="0">
                <a:solidFill>
                  <a:srgbClr val="414041"/>
                </a:solidFill>
                <a:latin typeface="Arial" charset="0"/>
                <a:cs typeface="Arial" charset="0"/>
              </a:rPr>
              <a:t>SSO-Role</a:t>
            </a:r>
            <a:endParaRPr lang="en-US" sz="1557" b="1" kern="0" dirty="0">
              <a:solidFill>
                <a:srgbClr val="414041"/>
              </a:solidFill>
              <a:latin typeface="Arial" charset="0"/>
              <a:cs typeface="Arial" charset="0"/>
            </a:endParaRPr>
          </a:p>
        </p:txBody>
      </p:sp>
      <p:cxnSp>
        <p:nvCxnSpPr>
          <p:cNvPr id="40" name="Straight Arrow Connector 39">
            <a:extLst>
              <a:ext uri="{FF2B5EF4-FFF2-40B4-BE49-F238E27FC236}">
                <a16:creationId xmlns:a16="http://schemas.microsoft.com/office/drawing/2014/main" id="{B6E59F89-560F-3E41-B1FE-DE34BBBA5907}"/>
              </a:ext>
            </a:extLst>
          </p:cNvPr>
          <p:cNvCxnSpPr>
            <a:cxnSpLocks/>
            <a:stCxn id="26" idx="1"/>
            <a:endCxn id="38" idx="5"/>
          </p:cNvCxnSpPr>
          <p:nvPr/>
        </p:nvCxnSpPr>
        <p:spPr>
          <a:xfrm flipH="1">
            <a:off x="1345774" y="3191739"/>
            <a:ext cx="3532927" cy="91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7279FEE5-D563-9340-B3E4-AED3CD603856}"/>
              </a:ext>
            </a:extLst>
          </p:cNvPr>
          <p:cNvSpPr txBox="1"/>
          <p:nvPr/>
        </p:nvSpPr>
        <p:spPr>
          <a:xfrm>
            <a:off x="5165784" y="3344435"/>
            <a:ext cx="2006127" cy="361959"/>
          </a:xfrm>
          <a:prstGeom prst="rect">
            <a:avLst/>
          </a:prstGeom>
          <a:noFill/>
        </p:spPr>
        <p:txBody>
          <a:bodyPr wrap="none" rtlCol="0">
            <a:spAutoFit/>
          </a:bodyPr>
          <a:lstStyle/>
          <a:p>
            <a:r>
              <a:rPr lang="en-US" sz="1752" dirty="0">
                <a:solidFill>
                  <a:schemeClr val="accent3">
                    <a:lumMod val="50000"/>
                  </a:schemeClr>
                </a:solidFill>
              </a:rPr>
              <a:t>Birth Right Access</a:t>
            </a:r>
          </a:p>
        </p:txBody>
      </p:sp>
      <p:pic>
        <p:nvPicPr>
          <p:cNvPr id="51" name="Picture 50">
            <a:extLst>
              <a:ext uri="{FF2B5EF4-FFF2-40B4-BE49-F238E27FC236}">
                <a16:creationId xmlns:a16="http://schemas.microsoft.com/office/drawing/2014/main" id="{1E871F81-B676-C444-8799-3A37246E54BC}"/>
              </a:ext>
            </a:extLst>
          </p:cNvPr>
          <p:cNvPicPr>
            <a:picLocks noChangeAspect="1"/>
          </p:cNvPicPr>
          <p:nvPr/>
        </p:nvPicPr>
        <p:blipFill>
          <a:blip r:embed="rId4"/>
          <a:stretch>
            <a:fillRect/>
          </a:stretch>
        </p:blipFill>
        <p:spPr>
          <a:xfrm>
            <a:off x="5185673" y="5346638"/>
            <a:ext cx="535610" cy="544844"/>
          </a:xfrm>
          <a:prstGeom prst="rect">
            <a:avLst/>
          </a:prstGeom>
        </p:spPr>
      </p:pic>
      <p:pic>
        <p:nvPicPr>
          <p:cNvPr id="53" name="Picture 52">
            <a:extLst>
              <a:ext uri="{FF2B5EF4-FFF2-40B4-BE49-F238E27FC236}">
                <a16:creationId xmlns:a16="http://schemas.microsoft.com/office/drawing/2014/main" id="{6B1DF4FC-D75E-344F-AD12-D87C97ED76A6}"/>
              </a:ext>
            </a:extLst>
          </p:cNvPr>
          <p:cNvPicPr>
            <a:picLocks noChangeAspect="1"/>
          </p:cNvPicPr>
          <p:nvPr/>
        </p:nvPicPr>
        <p:blipFill>
          <a:blip r:embed="rId5"/>
          <a:stretch>
            <a:fillRect/>
          </a:stretch>
        </p:blipFill>
        <p:spPr>
          <a:xfrm>
            <a:off x="4140601" y="5385750"/>
            <a:ext cx="466214" cy="444630"/>
          </a:xfrm>
          <a:prstGeom prst="rect">
            <a:avLst/>
          </a:prstGeom>
        </p:spPr>
      </p:pic>
      <p:pic>
        <p:nvPicPr>
          <p:cNvPr id="54" name="Picture 53">
            <a:extLst>
              <a:ext uri="{FF2B5EF4-FFF2-40B4-BE49-F238E27FC236}">
                <a16:creationId xmlns:a16="http://schemas.microsoft.com/office/drawing/2014/main" id="{6508CBEC-33B6-3749-AE1A-846FCE6EEB5C}"/>
              </a:ext>
            </a:extLst>
          </p:cNvPr>
          <p:cNvPicPr>
            <a:picLocks noChangeAspect="1"/>
          </p:cNvPicPr>
          <p:nvPr/>
        </p:nvPicPr>
        <p:blipFill>
          <a:blip r:embed="rId6"/>
          <a:stretch>
            <a:fillRect/>
          </a:stretch>
        </p:blipFill>
        <p:spPr>
          <a:xfrm>
            <a:off x="4652374" y="5391162"/>
            <a:ext cx="451800" cy="445437"/>
          </a:xfrm>
          <a:prstGeom prst="rect">
            <a:avLst/>
          </a:prstGeom>
        </p:spPr>
      </p:pic>
      <p:pic>
        <p:nvPicPr>
          <p:cNvPr id="56" name="Picture 55">
            <a:extLst>
              <a:ext uri="{FF2B5EF4-FFF2-40B4-BE49-F238E27FC236}">
                <a16:creationId xmlns:a16="http://schemas.microsoft.com/office/drawing/2014/main" id="{7F3AB63B-3FD3-6643-AE4B-37288BC1645D}"/>
              </a:ext>
            </a:extLst>
          </p:cNvPr>
          <p:cNvPicPr>
            <a:picLocks noChangeAspect="1"/>
          </p:cNvPicPr>
          <p:nvPr/>
        </p:nvPicPr>
        <p:blipFill>
          <a:blip r:embed="rId7"/>
          <a:stretch>
            <a:fillRect/>
          </a:stretch>
        </p:blipFill>
        <p:spPr>
          <a:xfrm>
            <a:off x="6459492" y="5370362"/>
            <a:ext cx="435744" cy="547066"/>
          </a:xfrm>
          <a:prstGeom prst="rect">
            <a:avLst/>
          </a:prstGeom>
        </p:spPr>
      </p:pic>
      <p:pic>
        <p:nvPicPr>
          <p:cNvPr id="57" name="Picture 56">
            <a:extLst>
              <a:ext uri="{FF2B5EF4-FFF2-40B4-BE49-F238E27FC236}">
                <a16:creationId xmlns:a16="http://schemas.microsoft.com/office/drawing/2014/main" id="{00C67548-4ADB-9047-AA38-5CE308E03A71}"/>
              </a:ext>
            </a:extLst>
          </p:cNvPr>
          <p:cNvPicPr>
            <a:picLocks noChangeAspect="1"/>
          </p:cNvPicPr>
          <p:nvPr/>
        </p:nvPicPr>
        <p:blipFill>
          <a:blip r:embed="rId8"/>
          <a:stretch>
            <a:fillRect/>
          </a:stretch>
        </p:blipFill>
        <p:spPr>
          <a:xfrm>
            <a:off x="7856622" y="5406217"/>
            <a:ext cx="474099" cy="457166"/>
          </a:xfrm>
          <a:prstGeom prst="rect">
            <a:avLst/>
          </a:prstGeom>
        </p:spPr>
      </p:pic>
      <p:pic>
        <p:nvPicPr>
          <p:cNvPr id="58" name="Picture 57">
            <a:extLst>
              <a:ext uri="{FF2B5EF4-FFF2-40B4-BE49-F238E27FC236}">
                <a16:creationId xmlns:a16="http://schemas.microsoft.com/office/drawing/2014/main" id="{79F6750F-4989-BC47-921D-9AE7B74AEB58}"/>
              </a:ext>
            </a:extLst>
          </p:cNvPr>
          <p:cNvPicPr>
            <a:picLocks noChangeAspect="1"/>
          </p:cNvPicPr>
          <p:nvPr/>
        </p:nvPicPr>
        <p:blipFill>
          <a:blip r:embed="rId9"/>
          <a:stretch>
            <a:fillRect/>
          </a:stretch>
        </p:blipFill>
        <p:spPr>
          <a:xfrm>
            <a:off x="6933405" y="5418970"/>
            <a:ext cx="441474" cy="392740"/>
          </a:xfrm>
          <a:prstGeom prst="rect">
            <a:avLst/>
          </a:prstGeom>
        </p:spPr>
      </p:pic>
      <p:pic>
        <p:nvPicPr>
          <p:cNvPr id="59" name="Picture 58">
            <a:extLst>
              <a:ext uri="{FF2B5EF4-FFF2-40B4-BE49-F238E27FC236}">
                <a16:creationId xmlns:a16="http://schemas.microsoft.com/office/drawing/2014/main" id="{08F8929E-26A2-7449-9371-1A30E0B5B12E}"/>
              </a:ext>
            </a:extLst>
          </p:cNvPr>
          <p:cNvPicPr>
            <a:picLocks noChangeAspect="1"/>
          </p:cNvPicPr>
          <p:nvPr/>
        </p:nvPicPr>
        <p:blipFill>
          <a:blip r:embed="rId10"/>
          <a:stretch>
            <a:fillRect/>
          </a:stretch>
        </p:blipFill>
        <p:spPr>
          <a:xfrm>
            <a:off x="7436157" y="5395458"/>
            <a:ext cx="390502" cy="368399"/>
          </a:xfrm>
          <a:prstGeom prst="rect">
            <a:avLst/>
          </a:prstGeom>
        </p:spPr>
      </p:pic>
      <p:cxnSp>
        <p:nvCxnSpPr>
          <p:cNvPr id="60" name="Straight Arrow Connector 59">
            <a:extLst>
              <a:ext uri="{FF2B5EF4-FFF2-40B4-BE49-F238E27FC236}">
                <a16:creationId xmlns:a16="http://schemas.microsoft.com/office/drawing/2014/main" id="{E5D954F4-2550-D54E-8C91-26B9EDAB5F50}"/>
              </a:ext>
            </a:extLst>
          </p:cNvPr>
          <p:cNvCxnSpPr>
            <a:cxnSpLocks/>
          </p:cNvCxnSpPr>
          <p:nvPr/>
        </p:nvCxnSpPr>
        <p:spPr>
          <a:xfrm flipH="1">
            <a:off x="3547725" y="3725299"/>
            <a:ext cx="1330977" cy="15312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Isosceles Triangle 2">
            <a:extLst>
              <a:ext uri="{FF2B5EF4-FFF2-40B4-BE49-F238E27FC236}">
                <a16:creationId xmlns:a16="http://schemas.microsoft.com/office/drawing/2014/main" id="{C4054337-76A0-394A-B9CC-A8EC2F2BE3AE}"/>
              </a:ext>
            </a:extLst>
          </p:cNvPr>
          <p:cNvSpPr/>
          <p:nvPr/>
        </p:nvSpPr>
        <p:spPr>
          <a:xfrm>
            <a:off x="539096" y="2726804"/>
            <a:ext cx="1075569" cy="948115"/>
          </a:xfrm>
          <a:prstGeom prst="triangle">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p:spPr>
        <p:style>
          <a:lnRef idx="1">
            <a:schemeClr val="accent1"/>
          </a:lnRef>
          <a:fillRef idx="3">
            <a:schemeClr val="accent1"/>
          </a:fillRef>
          <a:effectRef idx="2">
            <a:schemeClr val="accent1"/>
          </a:effectRef>
          <a:fontRef idx="minor">
            <a:schemeClr val="lt1"/>
          </a:fontRef>
        </p:style>
        <p:txBody>
          <a:bodyPr rtlCol="0" anchor="ctr"/>
          <a:lstStyle/>
          <a:p>
            <a:pPr defTabSz="890077">
              <a:defRPr/>
            </a:pPr>
            <a:endParaRPr lang="en-US" sz="1752" kern="0" dirty="0">
              <a:solidFill>
                <a:sysClr val="windowText" lastClr="000000"/>
              </a:solidFill>
              <a:latin typeface="Arial"/>
            </a:endParaRPr>
          </a:p>
        </p:txBody>
      </p:sp>
      <p:sp>
        <p:nvSpPr>
          <p:cNvPr id="39" name="TextBox 38">
            <a:extLst>
              <a:ext uri="{FF2B5EF4-FFF2-40B4-BE49-F238E27FC236}">
                <a16:creationId xmlns:a16="http://schemas.microsoft.com/office/drawing/2014/main" id="{841CEFED-D2EE-EB44-B74A-8E5737A60E91}"/>
              </a:ext>
            </a:extLst>
          </p:cNvPr>
          <p:cNvSpPr txBox="1"/>
          <p:nvPr/>
        </p:nvSpPr>
        <p:spPr>
          <a:xfrm>
            <a:off x="411392" y="3725105"/>
            <a:ext cx="1330977" cy="629125"/>
          </a:xfrm>
          <a:prstGeom prst="rect">
            <a:avLst/>
          </a:prstGeom>
          <a:noFill/>
        </p:spPr>
        <p:txBody>
          <a:bodyPr wrap="square" rtlCol="0">
            <a:spAutoFit/>
          </a:bodyPr>
          <a:lstStyle/>
          <a:p>
            <a:pPr defTabSz="890077">
              <a:defRPr/>
            </a:pPr>
            <a:r>
              <a:rPr lang="en-US" sz="1168" kern="0" dirty="0">
                <a:solidFill>
                  <a:srgbClr val="414041"/>
                </a:solidFill>
                <a:latin typeface="Arial" charset="0"/>
                <a:cs typeface="Arial" charset="0"/>
              </a:rPr>
              <a:t>G42 Access Manager</a:t>
            </a:r>
          </a:p>
          <a:p>
            <a:pPr defTabSz="890077">
              <a:defRPr/>
            </a:pPr>
            <a:r>
              <a:rPr lang="en-US" sz="1168" kern="0" dirty="0">
                <a:solidFill>
                  <a:srgbClr val="414041"/>
                </a:solidFill>
                <a:latin typeface="Arial" charset="0"/>
                <a:cs typeface="Arial" charset="0"/>
              </a:rPr>
              <a:t>(Single Sign On)</a:t>
            </a:r>
          </a:p>
        </p:txBody>
      </p:sp>
      <p:sp>
        <p:nvSpPr>
          <p:cNvPr id="63" name="Rectangle 62">
            <a:extLst>
              <a:ext uri="{FF2B5EF4-FFF2-40B4-BE49-F238E27FC236}">
                <a16:creationId xmlns:a16="http://schemas.microsoft.com/office/drawing/2014/main" id="{AAE3B55A-600B-274F-B926-D2E543DA7E1C}"/>
              </a:ext>
            </a:extLst>
          </p:cNvPr>
          <p:cNvSpPr/>
          <p:nvPr/>
        </p:nvSpPr>
        <p:spPr>
          <a:xfrm>
            <a:off x="642016" y="2776990"/>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64" name="Rectangle 63">
            <a:extLst>
              <a:ext uri="{FF2B5EF4-FFF2-40B4-BE49-F238E27FC236}">
                <a16:creationId xmlns:a16="http://schemas.microsoft.com/office/drawing/2014/main" id="{4D240086-BA9F-C14D-89EC-C4396F4705DA}"/>
              </a:ext>
            </a:extLst>
          </p:cNvPr>
          <p:cNvSpPr/>
          <p:nvPr/>
        </p:nvSpPr>
        <p:spPr>
          <a:xfrm>
            <a:off x="5688577" y="4477324"/>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66" name="Rectangle 65">
            <a:extLst>
              <a:ext uri="{FF2B5EF4-FFF2-40B4-BE49-F238E27FC236}">
                <a16:creationId xmlns:a16="http://schemas.microsoft.com/office/drawing/2014/main" id="{24999F92-189D-B34F-A333-F143E7E2D9D8}"/>
              </a:ext>
            </a:extLst>
          </p:cNvPr>
          <p:cNvSpPr/>
          <p:nvPr/>
        </p:nvSpPr>
        <p:spPr>
          <a:xfrm>
            <a:off x="4165093" y="4627245"/>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67" name="Rectangle 66">
            <a:extLst>
              <a:ext uri="{FF2B5EF4-FFF2-40B4-BE49-F238E27FC236}">
                <a16:creationId xmlns:a16="http://schemas.microsoft.com/office/drawing/2014/main" id="{C87C1F7D-BAAA-2740-8EFD-7F188FC79096}"/>
              </a:ext>
            </a:extLst>
          </p:cNvPr>
          <p:cNvSpPr/>
          <p:nvPr/>
        </p:nvSpPr>
        <p:spPr>
          <a:xfrm>
            <a:off x="7616082" y="4652552"/>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72" name="Rectangle 71">
            <a:extLst>
              <a:ext uri="{FF2B5EF4-FFF2-40B4-BE49-F238E27FC236}">
                <a16:creationId xmlns:a16="http://schemas.microsoft.com/office/drawing/2014/main" id="{4C1475A2-8352-9F4C-B10B-560B7744FA19}"/>
              </a:ext>
            </a:extLst>
          </p:cNvPr>
          <p:cNvSpPr/>
          <p:nvPr/>
        </p:nvSpPr>
        <p:spPr>
          <a:xfrm>
            <a:off x="4829257" y="2468031"/>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73" name="Rectangle 72">
            <a:extLst>
              <a:ext uri="{FF2B5EF4-FFF2-40B4-BE49-F238E27FC236}">
                <a16:creationId xmlns:a16="http://schemas.microsoft.com/office/drawing/2014/main" id="{7BCAB645-4605-6C41-A5D0-84DFEA4B837E}"/>
              </a:ext>
            </a:extLst>
          </p:cNvPr>
          <p:cNvSpPr/>
          <p:nvPr/>
        </p:nvSpPr>
        <p:spPr>
          <a:xfrm>
            <a:off x="5517228" y="1490607"/>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74" name="Rectangle 73">
            <a:extLst>
              <a:ext uri="{FF2B5EF4-FFF2-40B4-BE49-F238E27FC236}">
                <a16:creationId xmlns:a16="http://schemas.microsoft.com/office/drawing/2014/main" id="{0E12232E-C382-0C4A-A69B-B3449312B00D}"/>
              </a:ext>
            </a:extLst>
          </p:cNvPr>
          <p:cNvSpPr/>
          <p:nvPr/>
        </p:nvSpPr>
        <p:spPr>
          <a:xfrm>
            <a:off x="5519420" y="1502043"/>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pic>
        <p:nvPicPr>
          <p:cNvPr id="76" name="Picture 75">
            <a:extLst>
              <a:ext uri="{FF2B5EF4-FFF2-40B4-BE49-F238E27FC236}">
                <a16:creationId xmlns:a16="http://schemas.microsoft.com/office/drawing/2014/main" id="{C7FCDC74-936B-2849-955E-58656BDA9ADF}"/>
              </a:ext>
            </a:extLst>
          </p:cNvPr>
          <p:cNvPicPr>
            <a:picLocks noChangeAspect="1"/>
          </p:cNvPicPr>
          <p:nvPr/>
        </p:nvPicPr>
        <p:blipFill>
          <a:blip r:embed="rId11"/>
          <a:stretch>
            <a:fillRect/>
          </a:stretch>
        </p:blipFill>
        <p:spPr>
          <a:xfrm>
            <a:off x="3560344" y="5391162"/>
            <a:ext cx="563610" cy="505463"/>
          </a:xfrm>
          <a:prstGeom prst="rect">
            <a:avLst/>
          </a:prstGeom>
        </p:spPr>
      </p:pic>
    </p:spTree>
    <p:extLst>
      <p:ext uri="{BB962C8B-B14F-4D97-AF65-F5344CB8AC3E}">
        <p14:creationId xmlns:p14="http://schemas.microsoft.com/office/powerpoint/2010/main" val="39058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 C -0.00209 0.00417 -0.00443 0.00833 -0.00625 0.01296 C -0.01081 0.02315 -0.00938 0.02269 -0.01354 0.03148 C -0.01459 0.03333 -0.01563 0.03519 -0.01667 0.03704 C -0.01862 0.04676 -0.01719 0.04074 -0.02188 0.0537 C -0.02266 0.05556 -0.02357 0.05695 -0.02396 0.05926 C -0.02474 0.06296 -0.02487 0.0669 -0.02604 0.07037 C -0.02683 0.07222 -0.02774 0.07384 -0.02813 0.07593 C -0.02904 0.0794 -0.02956 0.08333 -0.03021 0.08704 L -0.03542 0.11482 L -0.0375 0.12593 C -0.03789 0.12778 -0.03802 0.12963 -0.03854 0.13148 C -0.03933 0.13333 -0.04024 0.13495 -0.04063 0.13704 C -0.04336 0.14769 -0.04271 0.15116 -0.04479 0.16296 L -0.04688 0.17408 L -0.04896 0.18519 L -0.05 0.19074 L -0.05 0.19074 " pathEditMode="relative" ptsTypes="AAAAAAAAAAAAAAAAAAA">
                                      <p:cBhvr>
                                        <p:cTn id="30" dur="2000" fill="hold"/>
                                        <p:tgtEl>
                                          <p:spTgt spid="74"/>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2.08333E-6 1.11111E-6 L -2.08333E-6 0.00023 C -0.00182 0.00417 -0.0039 0.0081 -0.00521 0.01296 C -0.00625 0.0162 -0.00612 0.0206 -0.00729 0.02407 C -0.01328 0.03981 -0.00612 0.01967 -0.01041 0.03518 C -0.01107 0.03704 -0.01198 0.03866 -0.0125 0.04074 C -0.01341 0.04352 -0.0138 0.04699 -0.01458 0.05 C -0.01992 0.06852 -0.01328 0.04005 -0.01875 0.06296 C -0.02135 0.07315 -0.01797 0.06342 -0.02187 0.07592 C -0.02252 0.07778 -0.02344 0.0794 -0.02396 0.08148 C -0.02799 0.0956 -0.02057 0.07639 -0.02812 0.09444 C -0.03138 0.11157 -0.02617 0.08611 -0.03229 0.10555 C -0.03307 0.10764 -0.03281 0.11042 -0.03333 0.11296 C -0.03385 0.11481 -0.03476 0.11667 -0.03541 0.11852 C -0.03581 0.12083 -0.03594 0.12361 -0.03646 0.12592 C -0.03763 0.12986 -0.03984 0.13264 -0.04062 0.13704 C -0.04401 0.15486 -0.03867 0.12708 -0.04375 0.15 L -0.04687 0.16667 L -0.05208 0.19444 L -0.05833 0.22778 L -0.06041 0.23889 C -0.06081 0.24074 -0.06133 0.24236 -0.06146 0.24444 C -0.06185 0.24745 -0.06211 0.25046 -0.0625 0.2537 C -0.06289 0.25555 -0.06328 0.25717 -0.06354 0.25926 C -0.06432 0.26412 -0.06497 0.26898 -0.06562 0.27407 C -0.06601 0.27639 -0.06666 0.27893 -0.06666 0.28148 L -0.06666 0.28704 L -0.06666 0.28727 " pathEditMode="relative" rAng="0" ptsTypes="AAAAAAAAAAAAAAAAAAAAAAAAAAAA">
                                      <p:cBhvr>
                                        <p:cTn id="34" dur="2000" fill="hold"/>
                                        <p:tgtEl>
                                          <p:spTgt spid="72"/>
                                        </p:tgtEl>
                                        <p:attrNameLst>
                                          <p:attrName>ppt_x</p:attrName>
                                          <p:attrName>ppt_y</p:attrName>
                                        </p:attrNameLst>
                                      </p:cBhvr>
                                      <p:rCtr x="-3333" y="14352"/>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2.08333E-6 1.11111E-6 L -2.08333E-6 0.00023 C 0.00052 0.01018 0.00078 0.01944 0.00209 0.02963 C 0.00508 0.05463 0.00326 0.03403 0.00625 0.06111 C 0.00847 0.08287 0.00742 0.07963 0.01042 0.09815 C 0.01094 0.10185 0.01159 0.10555 0.0125 0.10926 C 0.01328 0.1125 0.01459 0.11528 0.01563 0.11852 C 0.01706 0.12338 0.02044 0.13704 0.02292 0.14259 C 0.02409 0.14514 0.02578 0.14722 0.02709 0.15 C 0.02787 0.15162 0.02826 0.1537 0.02917 0.15555 C 0.03008 0.15741 0.03125 0.15903 0.03229 0.16111 C 0.03308 0.16273 0.03347 0.16505 0.03438 0.16667 C 0.03516 0.16805 0.03646 0.16875 0.0375 0.17037 C 0.03854 0.17199 0.03959 0.17407 0.04063 0.17592 C 0.0444 0.19606 0.03828 0.16528 0.04375 0.18704 C 0.04453 0.19051 0.04505 0.19444 0.04584 0.19815 L 0.05104 0.22592 L 0.05209 0.23148 C 0.05235 0.23333 0.05248 0.23518 0.05313 0.23704 L 0.05729 0.24815 C 0.05794 0.25 0.05886 0.25139 0.05938 0.2537 C 0.06055 0.25995 0.05964 0.25787 0.06146 0.26111 L 0.06146 0.26134 " pathEditMode="relative" rAng="0" ptsTypes="AAAAAAAAAAAAAAAAAAAAAAA">
                                      <p:cBhvr>
                                        <p:cTn id="38" dur="2000" fill="hold"/>
                                        <p:tgtEl>
                                          <p:spTgt spid="72"/>
                                        </p:tgtEl>
                                        <p:attrNameLst>
                                          <p:attrName>ppt_x</p:attrName>
                                          <p:attrName>ppt_y</p:attrName>
                                        </p:attrNameLst>
                                      </p:cBhvr>
                                      <p:rCtr x="3073" y="1305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2.08333E-6 1.11111E-6 L -2.08333E-6 0.00023 C 0.00274 0.00648 0.0056 0.01481 0.00938 0.02037 C 0.01029 0.02176 0.01146 0.02268 0.0125 0.02407 C 0.01654 0.03842 0.01198 0.025 0.01875 0.03704 C 0.02852 0.0544 0.01172 0.03241 0.02917 0.05555 C 0.03216 0.05949 0.03555 0.06227 0.03854 0.06667 C 0.05274 0.0868 0.02995 0.05532 0.05834 0.08889 C 0.06042 0.0912 0.06224 0.09421 0.06459 0.0963 C 0.06654 0.09792 0.06875 0.09838 0.07084 0.1 C 0.07292 0.10139 0.07487 0.10393 0.07709 0.10555 C 0.07904 0.10694 0.08125 0.10787 0.08334 0.10926 C 0.08503 0.11018 0.08672 0.1118 0.08854 0.11296 C 0.09024 0.11366 0.09193 0.11389 0.09375 0.11481 C 0.10287 0.11967 0.09505 0.11736 0.10313 0.12037 C 0.1056 0.12106 0.11068 0.12222 0.11354 0.12407 C 0.11498 0.125 0.11628 0.12662 0.11771 0.12778 C 0.11862 0.12847 0.11979 0.12893 0.12084 0.12963 C 0.13047 0.13588 0.12136 0.13079 0.13334 0.13704 C 0.13464 0.13889 0.13594 0.1412 0.1375 0.14259 C 0.14076 0.14537 0.14427 0.14768 0.14792 0.15 C 0.14896 0.15046 0.14987 0.15116 0.15104 0.15185 C 0.15495 0.15347 0.15599 0.15301 0.15938 0.15555 C 0.16068 0.15648 0.16211 0.15764 0.16354 0.15926 C 0.16563 0.16134 0.16979 0.16667 0.16979 0.1669 C 0.17044 0.16852 0.17097 0.1706 0.17188 0.17222 C 0.17787 0.18287 0.17214 0.16782 0.17813 0.18148 C 0.17956 0.18495 0.18047 0.18935 0.18229 0.19259 L 0.18854 0.2037 C 0.1888 0.20555 0.18893 0.20741 0.18959 0.20926 C 0.19076 0.21296 0.19284 0.21597 0.19375 0.22037 C 0.19753 0.24051 0.19141 0.20972 0.19688 0.23148 C 0.19935 0.24167 0.19766 0.24074 0.20104 0.24815 C 0.20196 0.25 0.203 0.25208 0.20417 0.2537 C 0.20612 0.25625 0.2086 0.25787 0.21042 0.26111 C 0.21419 0.26782 0.21211 0.26574 0.21667 0.26852 C 0.22253 0.28426 0.21537 0.26412 0.21979 0.27963 C 0.22031 0.28148 0.22123 0.2831 0.22188 0.28518 C 0.22227 0.2868 0.22214 0.28935 0.22292 0.29074 C 0.2293 0.30208 0.2237 0.28426 0.22709 0.2963 L 0.22709 0.29653 " pathEditMode="relative" rAng="0" ptsTypes="AAAAAAAAAAAAAAAAAAAAAAAAAAAAAAAAAAAAAAAAA">
                                      <p:cBhvr>
                                        <p:cTn id="42" dur="2000" fill="hold"/>
                                        <p:tgtEl>
                                          <p:spTgt spid="72"/>
                                        </p:tgtEl>
                                        <p:attrNameLst>
                                          <p:attrName>ppt_x</p:attrName>
                                          <p:attrName>ppt_y</p:attrName>
                                        </p:attrNameLst>
                                      </p:cBhvr>
                                      <p:rCtr x="11354" y="14815"/>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0013 1.11111E-6 L -0.00013 0.00023 C -0.13112 0.00417 -0.09765 0.00347 -0.31966 0.00347 C -0.33437 0.00347 -0.34883 0.00162 -0.36341 0.00162 L -0.36341 0.00185 " pathEditMode="relative" rAng="0" ptsTypes="AAAAA">
                                      <p:cBhvr>
                                        <p:cTn id="46" dur="2000" fill="hold"/>
                                        <p:tgtEl>
                                          <p:spTgt spid="72"/>
                                        </p:tgtEl>
                                        <p:attrNameLst>
                                          <p:attrName>ppt_x</p:attrName>
                                          <p:attrName>ppt_y</p:attrName>
                                        </p:attrNameLst>
                                      </p:cBhvr>
                                      <p:rCtr x="-18164" y="162"/>
                                    </p:animMotion>
                                  </p:childTnLst>
                                </p:cTn>
                              </p:par>
                              <p:par>
                                <p:cTn id="47" presetID="1"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72" grpId="3" animBg="1"/>
      <p:bldP spid="73" grpId="0" animBg="1"/>
      <p:bldP spid="74" grpId="0" animBg="1"/>
      <p:bldP spid="7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Left-Right Arrow 146">
            <a:extLst>
              <a:ext uri="{FF2B5EF4-FFF2-40B4-BE49-F238E27FC236}">
                <a16:creationId xmlns:a16="http://schemas.microsoft.com/office/drawing/2014/main" id="{FC9B85D5-A8B0-2E46-AE6D-2D55AE21A0EB}"/>
              </a:ext>
            </a:extLst>
          </p:cNvPr>
          <p:cNvSpPr/>
          <p:nvPr/>
        </p:nvSpPr>
        <p:spPr bwMode="auto">
          <a:xfrm>
            <a:off x="555869" y="4751047"/>
            <a:ext cx="11236130" cy="460756"/>
          </a:xfrm>
          <a:prstGeom prst="leftRightArrow">
            <a:avLst/>
          </a:prstGeom>
          <a:solidFill>
            <a:schemeClr val="tx2">
              <a:lumMod val="20000"/>
              <a:lumOff val="80000"/>
            </a:schemeClr>
          </a:solidFill>
          <a:ln w="6350" cap="flat" cmpd="sng" algn="ctr">
            <a:noFill/>
            <a:prstDash val="solid"/>
            <a:round/>
            <a:headEnd type="none" w="med" len="med"/>
            <a:tailEnd type="none" w="med" len="med"/>
          </a:ln>
          <a:effectLst/>
        </p:spPr>
        <p:txBody>
          <a:bodyPr vert="horz" wrap="none" lIns="89006" tIns="44503" rIns="89006" bIns="44503" numCol="1" rtlCol="0" anchor="ctr" anchorCtr="0" compatLnSpc="1">
            <a:prstTxWarp prst="textNoShape">
              <a:avLst/>
            </a:prstTxWarp>
          </a:bodyPr>
          <a:lstStyle/>
          <a:p>
            <a:pPr defTabSz="890009">
              <a:defRPr/>
            </a:pPr>
            <a:r>
              <a:rPr lang="en-US" sz="2073" b="1" dirty="0">
                <a:solidFill>
                  <a:srgbClr val="F5821F"/>
                </a:solidFill>
                <a:latin typeface="Calibri Light" panose="020F0302020204030204" pitchFamily="34" charset="0"/>
                <a:cs typeface="Calibri" panose="020F0502020204030204" pitchFamily="34" charset="0"/>
              </a:rPr>
              <a:t>Strategy | Design </a:t>
            </a:r>
            <a:r>
              <a:rPr lang="en-US" sz="2073" b="1" dirty="0">
                <a:solidFill>
                  <a:srgbClr val="000000"/>
                </a:solidFill>
                <a:latin typeface="Calibri Light" panose="020F0302020204030204" pitchFamily="34" charset="0"/>
                <a:cs typeface="Calibri" panose="020F0502020204030204" pitchFamily="34" charset="0"/>
              </a:rPr>
              <a:t>| </a:t>
            </a:r>
            <a:r>
              <a:rPr lang="en-US" sz="2073" b="1" dirty="0">
                <a:solidFill>
                  <a:schemeClr val="accent1">
                    <a:lumMod val="60000"/>
                    <a:lumOff val="40000"/>
                  </a:schemeClr>
                </a:solidFill>
                <a:latin typeface="Calibri Light" panose="020F0302020204030204" pitchFamily="34" charset="0"/>
                <a:cs typeface="Calibri" panose="020F0502020204030204" pitchFamily="34" charset="0"/>
              </a:rPr>
              <a:t>Implementation | Development</a:t>
            </a:r>
            <a:r>
              <a:rPr lang="en-US" sz="2073" b="1" dirty="0">
                <a:solidFill>
                  <a:srgbClr val="000000"/>
                </a:solidFill>
                <a:latin typeface="Calibri Light" panose="020F0302020204030204" pitchFamily="34" charset="0"/>
                <a:cs typeface="Calibri" panose="020F0502020204030204" pitchFamily="34" charset="0"/>
              </a:rPr>
              <a:t>| </a:t>
            </a:r>
            <a:r>
              <a:rPr lang="en-US" sz="2073" b="1" dirty="0">
                <a:solidFill>
                  <a:srgbClr val="0E305B"/>
                </a:solidFill>
                <a:latin typeface="Calibri Light" panose="020F0302020204030204" pitchFamily="34" charset="0"/>
                <a:cs typeface="Calibri" panose="020F0502020204030204" pitchFamily="34" charset="0"/>
              </a:rPr>
              <a:t>Operations</a:t>
            </a:r>
          </a:p>
        </p:txBody>
      </p:sp>
      <p:sp>
        <p:nvSpPr>
          <p:cNvPr id="81" name="Rectangle 80"/>
          <p:cNvSpPr/>
          <p:nvPr/>
        </p:nvSpPr>
        <p:spPr bwMode="auto">
          <a:xfrm>
            <a:off x="555868" y="934608"/>
            <a:ext cx="11273257" cy="726987"/>
          </a:xfrm>
          <a:prstGeom prst="rect">
            <a:avLst/>
          </a:prstGeom>
          <a:solidFill>
            <a:srgbClr val="F0F0F0"/>
          </a:solidFill>
          <a:ln w="6350" cap="flat" cmpd="sng" algn="ctr">
            <a:no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defRPr/>
            </a:pPr>
            <a:endParaRPr lang="en-US" sz="1817" dirty="0">
              <a:solidFill>
                <a:srgbClr val="7C7C7C"/>
              </a:solidFill>
              <a:latin typeface="Calibri Light" panose="020F0302020204030204" pitchFamily="34" charset="0"/>
              <a:ea typeface="STKaiti"/>
            </a:endParaRPr>
          </a:p>
        </p:txBody>
      </p:sp>
      <p:sp>
        <p:nvSpPr>
          <p:cNvPr id="2" name="Title 1"/>
          <p:cNvSpPr>
            <a:spLocks noGrp="1"/>
          </p:cNvSpPr>
          <p:nvPr>
            <p:ph type="title"/>
          </p:nvPr>
        </p:nvSpPr>
        <p:spPr>
          <a:xfrm>
            <a:off x="509933" y="82392"/>
            <a:ext cx="11153970" cy="431401"/>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 PoV on Digital Identity Services</a:t>
            </a:r>
            <a:endParaRPr lang="en-GB" b="1" kern="1200" dirty="0"/>
          </a:p>
        </p:txBody>
      </p:sp>
      <p:graphicFrame>
        <p:nvGraphicFramePr>
          <p:cNvPr id="85" name="Table 84"/>
          <p:cNvGraphicFramePr>
            <a:graphicFrameLocks noGrp="1"/>
          </p:cNvGraphicFramePr>
          <p:nvPr/>
        </p:nvGraphicFramePr>
        <p:xfrm>
          <a:off x="615729" y="1300173"/>
          <a:ext cx="11176266" cy="332846"/>
        </p:xfrm>
        <a:graphic>
          <a:graphicData uri="http://schemas.openxmlformats.org/drawingml/2006/table">
            <a:tbl>
              <a:tblPr firstRow="1" bandRow="1">
                <a:tableStyleId>{5C22544A-7EE6-4342-B048-85BDC9FD1C3A}</a:tableStyleId>
              </a:tblPr>
              <a:tblGrid>
                <a:gridCol w="1862711">
                  <a:extLst>
                    <a:ext uri="{9D8B030D-6E8A-4147-A177-3AD203B41FA5}">
                      <a16:colId xmlns:a16="http://schemas.microsoft.com/office/drawing/2014/main" val="20000"/>
                    </a:ext>
                  </a:extLst>
                </a:gridCol>
                <a:gridCol w="1862711">
                  <a:extLst>
                    <a:ext uri="{9D8B030D-6E8A-4147-A177-3AD203B41FA5}">
                      <a16:colId xmlns:a16="http://schemas.microsoft.com/office/drawing/2014/main" val="20001"/>
                    </a:ext>
                  </a:extLst>
                </a:gridCol>
                <a:gridCol w="1862711">
                  <a:extLst>
                    <a:ext uri="{9D8B030D-6E8A-4147-A177-3AD203B41FA5}">
                      <a16:colId xmlns:a16="http://schemas.microsoft.com/office/drawing/2014/main" val="20002"/>
                    </a:ext>
                  </a:extLst>
                </a:gridCol>
                <a:gridCol w="1862711">
                  <a:extLst>
                    <a:ext uri="{9D8B030D-6E8A-4147-A177-3AD203B41FA5}">
                      <a16:colId xmlns:a16="http://schemas.microsoft.com/office/drawing/2014/main" val="20003"/>
                    </a:ext>
                  </a:extLst>
                </a:gridCol>
                <a:gridCol w="1862711">
                  <a:extLst>
                    <a:ext uri="{9D8B030D-6E8A-4147-A177-3AD203B41FA5}">
                      <a16:colId xmlns:a16="http://schemas.microsoft.com/office/drawing/2014/main" val="20004"/>
                    </a:ext>
                  </a:extLst>
                </a:gridCol>
                <a:gridCol w="1862711">
                  <a:extLst>
                    <a:ext uri="{9D8B030D-6E8A-4147-A177-3AD203B41FA5}">
                      <a16:colId xmlns:a16="http://schemas.microsoft.com/office/drawing/2014/main" val="20005"/>
                    </a:ext>
                  </a:extLst>
                </a:gridCol>
              </a:tblGrid>
              <a:tr h="326355">
                <a:tc>
                  <a:txBody>
                    <a:bodyPr/>
                    <a:lstStyle/>
                    <a:p>
                      <a:pPr marL="53975" marR="0" indent="66675" algn="ctr" defTabSz="1038977" rtl="0" eaLnBrk="1" fontAlgn="auto" latinLnBrk="0" hangingPunct="1">
                        <a:lnSpc>
                          <a:spcPct val="100000"/>
                        </a:lnSpc>
                        <a:spcBef>
                          <a:spcPts val="0"/>
                        </a:spcBef>
                        <a:spcAft>
                          <a:spcPts val="0"/>
                        </a:spcAft>
                        <a:buClrTx/>
                        <a:buSzTx/>
                        <a:buFontTx/>
                        <a:buNone/>
                        <a:tabLst/>
                        <a:defRPr/>
                      </a:pPr>
                      <a:r>
                        <a:rPr lang="en-US" sz="1600" b="1" i="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Orchestration</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76200" cap="flat" cmpd="sng" algn="ctr">
                      <a:no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marR="0" indent="66675" algn="ctr" defTabSz="1038977" rtl="0" eaLnBrk="1" fontAlgn="auto" latinLnBrk="0" hangingPunct="1">
                        <a:lnSpc>
                          <a:spcPct val="100000"/>
                        </a:lnSpc>
                        <a:spcBef>
                          <a:spcPts val="0"/>
                        </a:spcBef>
                        <a:spcAft>
                          <a:spcPts val="0"/>
                        </a:spcAft>
                        <a:buClrTx/>
                        <a:buSzTx/>
                        <a:buFontTx/>
                        <a:buNone/>
                        <a:tabLst/>
                        <a:defRPr/>
                      </a:pPr>
                      <a:r>
                        <a:rPr lang="en-US" sz="16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Analytics</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6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Chatbot’s</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6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Automation</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6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Machine Learning</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6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Dashboards</a:t>
                      </a:r>
                      <a:endParaRPr lang="en-GB" sz="14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12700" cap="flat" cmpd="sng" algn="ctr">
                      <a:solidFill>
                        <a:srgbClr val="FFC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0F0F0">
                        <a:alpha val="49804"/>
                      </a:srgbClr>
                    </a:solidFill>
                  </a:tcPr>
                </a:tc>
                <a:extLst>
                  <a:ext uri="{0D108BD9-81ED-4DB2-BD59-A6C34878D82A}">
                    <a16:rowId xmlns:a16="http://schemas.microsoft.com/office/drawing/2014/main" val="10000"/>
                  </a:ext>
                </a:extLst>
              </a:tr>
            </a:tbl>
          </a:graphicData>
        </a:graphic>
      </p:graphicFrame>
      <p:grpSp>
        <p:nvGrpSpPr>
          <p:cNvPr id="74" name="Group 73">
            <a:extLst>
              <a:ext uri="{FF2B5EF4-FFF2-40B4-BE49-F238E27FC236}">
                <a16:creationId xmlns:a16="http://schemas.microsoft.com/office/drawing/2014/main" id="{0AF03E3A-DB6A-46CB-98F0-286986FD6981}"/>
              </a:ext>
            </a:extLst>
          </p:cNvPr>
          <p:cNvGrpSpPr/>
          <p:nvPr/>
        </p:nvGrpSpPr>
        <p:grpSpPr>
          <a:xfrm>
            <a:off x="679351" y="5249769"/>
            <a:ext cx="11029815" cy="338015"/>
            <a:chOff x="429566" y="2014897"/>
            <a:chExt cx="2543361" cy="553504"/>
          </a:xfrm>
        </p:grpSpPr>
        <p:sp>
          <p:nvSpPr>
            <p:cNvPr id="75" name="Rectangle 13">
              <a:extLst>
                <a:ext uri="{FF2B5EF4-FFF2-40B4-BE49-F238E27FC236}">
                  <a16:creationId xmlns:a16="http://schemas.microsoft.com/office/drawing/2014/main" id="{E9045ECC-BA59-4299-B7BB-BEF0E1ACA7DE}"/>
                </a:ext>
              </a:extLst>
            </p:cNvPr>
            <p:cNvSpPr/>
            <p:nvPr/>
          </p:nvSpPr>
          <p:spPr>
            <a:xfrm rot="256598">
              <a:off x="429566" y="2255339"/>
              <a:ext cx="141872" cy="302351"/>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492370"/>
                <a:gd name="connsiteY0" fmla="*/ 545961 h 566057"/>
                <a:gd name="connsiteX1" fmla="*/ 55267 w 492370"/>
                <a:gd name="connsiteY1" fmla="*/ 0 h 566057"/>
                <a:gd name="connsiteX2" fmla="*/ 492370 w 492370"/>
                <a:gd name="connsiteY2" fmla="*/ 566057 h 566057"/>
                <a:gd name="connsiteX3" fmla="*/ 0 w 492370"/>
                <a:gd name="connsiteY3" fmla="*/ 545961 h 566057"/>
                <a:gd name="connsiteX0" fmla="*/ 0 w 371790"/>
                <a:gd name="connsiteY0" fmla="*/ 545961 h 545961"/>
                <a:gd name="connsiteX1" fmla="*/ 55267 w 371790"/>
                <a:gd name="connsiteY1" fmla="*/ 0 h 545961"/>
                <a:gd name="connsiteX2" fmla="*/ 371790 w 371790"/>
                <a:gd name="connsiteY2" fmla="*/ 410308 h 545961"/>
                <a:gd name="connsiteX3" fmla="*/ 0 w 371790"/>
                <a:gd name="connsiteY3" fmla="*/ 545961 h 545961"/>
                <a:gd name="connsiteX0" fmla="*/ 0 w 502418"/>
                <a:gd name="connsiteY0" fmla="*/ 545961 h 545961"/>
                <a:gd name="connsiteX1" fmla="*/ 55267 w 502418"/>
                <a:gd name="connsiteY1" fmla="*/ 0 h 545961"/>
                <a:gd name="connsiteX2" fmla="*/ 502418 w 502418"/>
                <a:gd name="connsiteY2" fmla="*/ 540937 h 545961"/>
                <a:gd name="connsiteX3" fmla="*/ 0 w 502418"/>
                <a:gd name="connsiteY3" fmla="*/ 545961 h 545961"/>
                <a:gd name="connsiteX0" fmla="*/ 15072 w 517490"/>
                <a:gd name="connsiteY0" fmla="*/ 284704 h 284704"/>
                <a:gd name="connsiteX1" fmla="*/ 0 w 517490"/>
                <a:gd name="connsiteY1" fmla="*/ 0 h 284704"/>
                <a:gd name="connsiteX2" fmla="*/ 517490 w 517490"/>
                <a:gd name="connsiteY2" fmla="*/ 279680 h 284704"/>
                <a:gd name="connsiteX3" fmla="*/ 15072 w 517490"/>
                <a:gd name="connsiteY3" fmla="*/ 284704 h 284704"/>
                <a:gd name="connsiteX0" fmla="*/ 0 w 512466"/>
                <a:gd name="connsiteY0" fmla="*/ 304801 h 304801"/>
                <a:gd name="connsiteX1" fmla="*/ 512466 w 512466"/>
                <a:gd name="connsiteY1" fmla="*/ 0 h 304801"/>
                <a:gd name="connsiteX2" fmla="*/ 502418 w 512466"/>
                <a:gd name="connsiteY2" fmla="*/ 299777 h 304801"/>
                <a:gd name="connsiteX3" fmla="*/ 0 w 512466"/>
                <a:gd name="connsiteY3" fmla="*/ 304801 h 304801"/>
                <a:gd name="connsiteX0" fmla="*/ 0 w 346669"/>
                <a:gd name="connsiteY0" fmla="*/ 334946 h 334946"/>
                <a:gd name="connsiteX1" fmla="*/ 346669 w 346669"/>
                <a:gd name="connsiteY1" fmla="*/ 0 h 334946"/>
                <a:gd name="connsiteX2" fmla="*/ 336621 w 346669"/>
                <a:gd name="connsiteY2" fmla="*/ 299777 h 334946"/>
                <a:gd name="connsiteX3" fmla="*/ 0 w 346669"/>
                <a:gd name="connsiteY3" fmla="*/ 334946 h 334946"/>
                <a:gd name="connsiteX0" fmla="*/ 0 w 346669"/>
                <a:gd name="connsiteY0" fmla="*/ 334946 h 334946"/>
                <a:gd name="connsiteX1" fmla="*/ 101322 w 346669"/>
                <a:gd name="connsiteY1" fmla="*/ 233414 h 334946"/>
                <a:gd name="connsiteX2" fmla="*/ 346669 w 346669"/>
                <a:gd name="connsiteY2" fmla="*/ 0 h 334946"/>
                <a:gd name="connsiteX3" fmla="*/ 336621 w 346669"/>
                <a:gd name="connsiteY3" fmla="*/ 299777 h 334946"/>
                <a:gd name="connsiteX4" fmla="*/ 0 w 346669"/>
                <a:gd name="connsiteY4" fmla="*/ 334946 h 334946"/>
                <a:gd name="connsiteX0" fmla="*/ 104669 w 451338"/>
                <a:gd name="connsiteY0" fmla="*/ 334946 h 334946"/>
                <a:gd name="connsiteX1" fmla="*/ 0 w 451338"/>
                <a:gd name="connsiteY1" fmla="*/ 178148 h 334946"/>
                <a:gd name="connsiteX2" fmla="*/ 451338 w 451338"/>
                <a:gd name="connsiteY2" fmla="*/ 0 h 334946"/>
                <a:gd name="connsiteX3" fmla="*/ 441290 w 451338"/>
                <a:gd name="connsiteY3" fmla="*/ 299777 h 334946"/>
                <a:gd name="connsiteX4" fmla="*/ 104669 w 451338"/>
                <a:gd name="connsiteY4" fmla="*/ 334946 h 334946"/>
                <a:gd name="connsiteX0" fmla="*/ 9209 w 451338"/>
                <a:gd name="connsiteY0" fmla="*/ 309825 h 309825"/>
                <a:gd name="connsiteX1" fmla="*/ 0 w 451338"/>
                <a:gd name="connsiteY1" fmla="*/ 178148 h 309825"/>
                <a:gd name="connsiteX2" fmla="*/ 451338 w 451338"/>
                <a:gd name="connsiteY2" fmla="*/ 0 h 309825"/>
                <a:gd name="connsiteX3" fmla="*/ 441290 w 451338"/>
                <a:gd name="connsiteY3" fmla="*/ 299777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389775 w 451338"/>
                <a:gd name="connsiteY3" fmla="*/ 276595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425836 w 451338"/>
                <a:gd name="connsiteY3" fmla="*/ 299777 h 309825"/>
                <a:gd name="connsiteX4" fmla="*/ 9209 w 451338"/>
                <a:gd name="connsiteY4" fmla="*/ 309825 h 309825"/>
                <a:gd name="connsiteX0" fmla="*/ 9209 w 461641"/>
                <a:gd name="connsiteY0" fmla="*/ 312400 h 312400"/>
                <a:gd name="connsiteX1" fmla="*/ 0 w 461641"/>
                <a:gd name="connsiteY1" fmla="*/ 180723 h 312400"/>
                <a:gd name="connsiteX2" fmla="*/ 461641 w 461641"/>
                <a:gd name="connsiteY2" fmla="*/ 0 h 312400"/>
                <a:gd name="connsiteX3" fmla="*/ 425836 w 461641"/>
                <a:gd name="connsiteY3" fmla="*/ 302352 h 312400"/>
                <a:gd name="connsiteX4" fmla="*/ 9209 w 461641"/>
                <a:gd name="connsiteY4" fmla="*/ 312400 h 312400"/>
                <a:gd name="connsiteX0" fmla="*/ 0 w 568342"/>
                <a:gd name="connsiteY0" fmla="*/ 296945 h 302352"/>
                <a:gd name="connsiteX1" fmla="*/ 106701 w 568342"/>
                <a:gd name="connsiteY1" fmla="*/ 180723 h 302352"/>
                <a:gd name="connsiteX2" fmla="*/ 568342 w 568342"/>
                <a:gd name="connsiteY2" fmla="*/ 0 h 302352"/>
                <a:gd name="connsiteX3" fmla="*/ 532537 w 568342"/>
                <a:gd name="connsiteY3" fmla="*/ 302352 h 302352"/>
                <a:gd name="connsiteX4" fmla="*/ 0 w 568342"/>
                <a:gd name="connsiteY4" fmla="*/ 296945 h 302352"/>
                <a:gd name="connsiteX0" fmla="*/ 0 w 568342"/>
                <a:gd name="connsiteY0" fmla="*/ 296945 h 302352"/>
                <a:gd name="connsiteX1" fmla="*/ 122156 w 568342"/>
                <a:gd name="connsiteY1" fmla="*/ 49359 h 302352"/>
                <a:gd name="connsiteX2" fmla="*/ 568342 w 568342"/>
                <a:gd name="connsiteY2" fmla="*/ 0 h 302352"/>
                <a:gd name="connsiteX3" fmla="*/ 532537 w 568342"/>
                <a:gd name="connsiteY3" fmla="*/ 302352 h 302352"/>
                <a:gd name="connsiteX4" fmla="*/ 0 w 568342"/>
                <a:gd name="connsiteY4" fmla="*/ 296945 h 302352"/>
                <a:gd name="connsiteX0" fmla="*/ 0 w 493644"/>
                <a:gd name="connsiteY0" fmla="*/ 173308 h 302352"/>
                <a:gd name="connsiteX1" fmla="*/ 47458 w 493644"/>
                <a:gd name="connsiteY1" fmla="*/ 49359 h 302352"/>
                <a:gd name="connsiteX2" fmla="*/ 493644 w 493644"/>
                <a:gd name="connsiteY2" fmla="*/ 0 h 302352"/>
                <a:gd name="connsiteX3" fmla="*/ 457839 w 493644"/>
                <a:gd name="connsiteY3" fmla="*/ 302352 h 302352"/>
                <a:gd name="connsiteX4" fmla="*/ 0 w 493644"/>
                <a:gd name="connsiteY4" fmla="*/ 173308 h 30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44" h="302352">
                  <a:moveTo>
                    <a:pt x="0" y="173308"/>
                  </a:moveTo>
                  <a:lnTo>
                    <a:pt x="47458" y="49359"/>
                  </a:lnTo>
                  <a:lnTo>
                    <a:pt x="493644" y="0"/>
                  </a:lnTo>
                  <a:lnTo>
                    <a:pt x="457839" y="302352"/>
                  </a:lnTo>
                  <a:lnTo>
                    <a:pt x="0" y="173308"/>
                  </a:lnTo>
                  <a:close/>
                </a:path>
              </a:pathLst>
            </a:custGeom>
            <a:solidFill>
              <a:srgbClr val="F68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90010">
                <a:defRPr/>
              </a:pPr>
              <a:endParaRPr lang="en-US" sz="1168">
                <a:solidFill>
                  <a:prstClr val="white"/>
                </a:solidFill>
                <a:latin typeface="Calibri Light" panose="020F0302020204030204" pitchFamily="34" charset="0"/>
                <a:ea typeface="STKaiti"/>
                <a:cs typeface="Calibri" pitchFamily="34" charset="0"/>
              </a:endParaRPr>
            </a:p>
          </p:txBody>
        </p:sp>
        <p:sp>
          <p:nvSpPr>
            <p:cNvPr id="76" name="Parallelogram 43">
              <a:extLst>
                <a:ext uri="{FF2B5EF4-FFF2-40B4-BE49-F238E27FC236}">
                  <a16:creationId xmlns:a16="http://schemas.microsoft.com/office/drawing/2014/main" id="{C96E7B63-CC57-438E-BD90-15776C63DA97}"/>
                </a:ext>
              </a:extLst>
            </p:cNvPr>
            <p:cNvSpPr/>
            <p:nvPr/>
          </p:nvSpPr>
          <p:spPr>
            <a:xfrm flipH="1">
              <a:off x="585473" y="2014897"/>
              <a:ext cx="2293907" cy="411589"/>
            </a:xfrm>
            <a:custGeom>
              <a:avLst/>
              <a:gdLst>
                <a:gd name="connsiteX0" fmla="*/ 0 w 1743388"/>
                <a:gd name="connsiteY0" fmla="*/ 404052 h 404052"/>
                <a:gd name="connsiteX1" fmla="*/ 326805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0 w 1743388"/>
                <a:gd name="connsiteY0" fmla="*/ 404052 h 404052"/>
                <a:gd name="connsiteX1" fmla="*/ 35402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316291 w 1707986"/>
                <a:gd name="connsiteY0" fmla="*/ 414100 h 414100"/>
                <a:gd name="connsiteX1" fmla="*/ 0 w 1707986"/>
                <a:gd name="connsiteY1" fmla="*/ 0 h 414100"/>
                <a:gd name="connsiteX2" fmla="*/ 1707986 w 1707986"/>
                <a:gd name="connsiteY2" fmla="*/ 0 h 414100"/>
                <a:gd name="connsiteX3" fmla="*/ 1381181 w 1707986"/>
                <a:gd name="connsiteY3" fmla="*/ 404052 h 414100"/>
                <a:gd name="connsiteX4" fmla="*/ 316291 w 1707986"/>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381181 w 1687380"/>
                <a:gd name="connsiteY3" fmla="*/ 404052 h 414100"/>
                <a:gd name="connsiteX4" fmla="*/ 316291 w 1687380"/>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401787 w 1687380"/>
                <a:gd name="connsiteY3" fmla="*/ 406628 h 414100"/>
                <a:gd name="connsiteX4" fmla="*/ 316291 w 1687380"/>
                <a:gd name="connsiteY4" fmla="*/ 414100 h 414100"/>
                <a:gd name="connsiteX0" fmla="*/ 316291 w 1689956"/>
                <a:gd name="connsiteY0" fmla="*/ 414100 h 414100"/>
                <a:gd name="connsiteX1" fmla="*/ 0 w 1689956"/>
                <a:gd name="connsiteY1" fmla="*/ 0 h 414100"/>
                <a:gd name="connsiteX2" fmla="*/ 1689956 w 1689956"/>
                <a:gd name="connsiteY2" fmla="*/ 12879 h 414100"/>
                <a:gd name="connsiteX3" fmla="*/ 1401787 w 1689956"/>
                <a:gd name="connsiteY3" fmla="*/ 406628 h 414100"/>
                <a:gd name="connsiteX4" fmla="*/ 316291 w 1689956"/>
                <a:gd name="connsiteY4" fmla="*/ 414100 h 414100"/>
                <a:gd name="connsiteX0" fmla="*/ 190684 w 1564349"/>
                <a:gd name="connsiteY0" fmla="*/ 408275 h 408275"/>
                <a:gd name="connsiteX1" fmla="*/ 0 w 1564349"/>
                <a:gd name="connsiteY1" fmla="*/ 0 h 408275"/>
                <a:gd name="connsiteX2" fmla="*/ 1564349 w 1564349"/>
                <a:gd name="connsiteY2" fmla="*/ 7054 h 408275"/>
                <a:gd name="connsiteX3" fmla="*/ 1276180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21209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69024 w 1564349"/>
                <a:gd name="connsiteY3" fmla="*/ 400803 h 408275"/>
                <a:gd name="connsiteX4" fmla="*/ 190684 w 1564349"/>
                <a:gd name="connsiteY4" fmla="*/ 408275 h 408275"/>
                <a:gd name="connsiteX0" fmla="*/ 190684 w 1480666"/>
                <a:gd name="connsiteY0" fmla="*/ 411590 h 411590"/>
                <a:gd name="connsiteX1" fmla="*/ 0 w 1480666"/>
                <a:gd name="connsiteY1" fmla="*/ 3315 h 411590"/>
                <a:gd name="connsiteX2" fmla="*/ 1480666 w 1480666"/>
                <a:gd name="connsiteY2" fmla="*/ 0 h 411590"/>
                <a:gd name="connsiteX3" fmla="*/ 1369024 w 1480666"/>
                <a:gd name="connsiteY3" fmla="*/ 404118 h 411590"/>
                <a:gd name="connsiteX4" fmla="*/ 190684 w 1480666"/>
                <a:gd name="connsiteY4" fmla="*/ 411590 h 411590"/>
                <a:gd name="connsiteX0" fmla="*/ 190684 w 1490809"/>
                <a:gd name="connsiteY0" fmla="*/ 411590 h 411590"/>
                <a:gd name="connsiteX1" fmla="*/ 0 w 1490809"/>
                <a:gd name="connsiteY1" fmla="*/ 3315 h 411590"/>
                <a:gd name="connsiteX2" fmla="*/ 1490809 w 1490809"/>
                <a:gd name="connsiteY2" fmla="*/ 0 h 411590"/>
                <a:gd name="connsiteX3" fmla="*/ 1369024 w 1490809"/>
                <a:gd name="connsiteY3" fmla="*/ 404118 h 411590"/>
                <a:gd name="connsiteX4" fmla="*/ 190684 w 1490809"/>
                <a:gd name="connsiteY4" fmla="*/ 411590 h 411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809" h="411590">
                  <a:moveTo>
                    <a:pt x="190684" y="411590"/>
                  </a:moveTo>
                  <a:lnTo>
                    <a:pt x="0" y="3315"/>
                  </a:lnTo>
                  <a:lnTo>
                    <a:pt x="1490809" y="0"/>
                  </a:lnTo>
                  <a:lnTo>
                    <a:pt x="1369024" y="404118"/>
                  </a:lnTo>
                  <a:lnTo>
                    <a:pt x="190684" y="411590"/>
                  </a:lnTo>
                  <a:close/>
                </a:path>
              </a:pathLst>
            </a:custGeom>
            <a:solidFill>
              <a:srgbClr val="2C2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1186708">
                <a:defRPr/>
              </a:pPr>
              <a:r>
                <a:rPr lang="en-US" sz="1428" b="1" dirty="0">
                  <a:solidFill>
                    <a:srgbClr val="FEFDFD"/>
                  </a:solidFill>
                  <a:latin typeface="Calibri Light" panose="020F0302020204030204" pitchFamily="34" charset="0"/>
                  <a:ea typeface="ヒラギノ角ゴ Pro W3" pitchFamily="124" charset="-128"/>
                  <a:cs typeface="Calibri" panose="020F0502020204030204" pitchFamily="34" charset="0"/>
                </a:rPr>
                <a:t>Technology Ecosystem</a:t>
              </a:r>
            </a:p>
          </p:txBody>
        </p:sp>
        <p:sp>
          <p:nvSpPr>
            <p:cNvPr id="77" name="Rectangle 13">
              <a:extLst>
                <a:ext uri="{FF2B5EF4-FFF2-40B4-BE49-F238E27FC236}">
                  <a16:creationId xmlns:a16="http://schemas.microsoft.com/office/drawing/2014/main" id="{36A2F92A-E0EB-4DCC-9051-FD18D19E0F73}"/>
                </a:ext>
              </a:extLst>
            </p:cNvPr>
            <p:cNvSpPr/>
            <p:nvPr/>
          </p:nvSpPr>
          <p:spPr>
            <a:xfrm>
              <a:off x="555321" y="2022441"/>
              <a:ext cx="252921" cy="545960"/>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Lst>
              <a:ahLst/>
              <a:cxnLst>
                <a:cxn ang="0">
                  <a:pos x="connsiteX0" y="connsiteY0"/>
                </a:cxn>
                <a:cxn ang="0">
                  <a:pos x="connsiteX1" y="connsiteY1"/>
                </a:cxn>
                <a:cxn ang="0">
                  <a:pos x="connsiteX2" y="connsiteY2"/>
                </a:cxn>
                <a:cxn ang="0">
                  <a:pos x="connsiteX3" y="connsiteY3"/>
                </a:cxn>
              </a:cxnLst>
              <a:rect l="l" t="t" r="r" b="b"/>
              <a:pathLst>
                <a:path w="361742" h="545961">
                  <a:moveTo>
                    <a:pt x="0" y="545961"/>
                  </a:moveTo>
                  <a:lnTo>
                    <a:pt x="55267" y="0"/>
                  </a:lnTo>
                  <a:lnTo>
                    <a:pt x="361742" y="400259"/>
                  </a:lnTo>
                  <a:lnTo>
                    <a:pt x="0" y="545961"/>
                  </a:lnTo>
                  <a:close/>
                </a:path>
              </a:pathLst>
            </a:custGeom>
            <a:gradFill>
              <a:gsLst>
                <a:gs pos="100000">
                  <a:srgbClr val="00008C"/>
                </a:gs>
                <a:gs pos="0">
                  <a:srgbClr val="0090D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90010">
                <a:defRPr/>
              </a:pPr>
              <a:endParaRPr lang="en-US" sz="1168">
                <a:solidFill>
                  <a:prstClr val="white"/>
                </a:solidFill>
                <a:latin typeface="Calibri Light" panose="020F0302020204030204" pitchFamily="34" charset="0"/>
                <a:ea typeface="STKaiti"/>
                <a:cs typeface="Calibri" pitchFamily="34" charset="0"/>
              </a:endParaRPr>
            </a:p>
          </p:txBody>
        </p:sp>
        <p:sp>
          <p:nvSpPr>
            <p:cNvPr id="78" name="Rectangle 13">
              <a:extLst>
                <a:ext uri="{FF2B5EF4-FFF2-40B4-BE49-F238E27FC236}">
                  <a16:creationId xmlns:a16="http://schemas.microsoft.com/office/drawing/2014/main" id="{0CFA7E3B-B7CF-4E5E-9B3F-9B848D830D1B}"/>
                </a:ext>
              </a:extLst>
            </p:cNvPr>
            <p:cNvSpPr/>
            <p:nvPr/>
          </p:nvSpPr>
          <p:spPr>
            <a:xfrm>
              <a:off x="2723468" y="2015707"/>
              <a:ext cx="249459" cy="215291"/>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827634"/>
                <a:gd name="connsiteY0" fmla="*/ 229572 h 400259"/>
                <a:gd name="connsiteX1" fmla="*/ 521159 w 827634"/>
                <a:gd name="connsiteY1" fmla="*/ 0 h 400259"/>
                <a:gd name="connsiteX2" fmla="*/ 827634 w 827634"/>
                <a:gd name="connsiteY2" fmla="*/ 400259 h 400259"/>
                <a:gd name="connsiteX3" fmla="*/ 0 w 827634"/>
                <a:gd name="connsiteY3" fmla="*/ 229572 h 400259"/>
                <a:gd name="connsiteX0" fmla="*/ 97196 w 618355"/>
                <a:gd name="connsiteY0" fmla="*/ 229572 h 414166"/>
                <a:gd name="connsiteX1" fmla="*/ 618355 w 618355"/>
                <a:gd name="connsiteY1" fmla="*/ 0 h 414166"/>
                <a:gd name="connsiteX2" fmla="*/ 0 w 618355"/>
                <a:gd name="connsiteY2" fmla="*/ 414166 h 414166"/>
                <a:gd name="connsiteX3" fmla="*/ 97196 w 618355"/>
                <a:gd name="connsiteY3" fmla="*/ 229572 h 414166"/>
                <a:gd name="connsiteX0" fmla="*/ 97196 w 187231"/>
                <a:gd name="connsiteY0" fmla="*/ 0 h 184594"/>
                <a:gd name="connsiteX1" fmla="*/ 187231 w 187231"/>
                <a:gd name="connsiteY1" fmla="*/ 69433 h 184594"/>
                <a:gd name="connsiteX2" fmla="*/ 0 w 187231"/>
                <a:gd name="connsiteY2" fmla="*/ 184594 h 184594"/>
                <a:gd name="connsiteX3" fmla="*/ 97196 w 187231"/>
                <a:gd name="connsiteY3" fmla="*/ 0 h 184594"/>
                <a:gd name="connsiteX0" fmla="*/ 0 w 113262"/>
                <a:gd name="connsiteY0" fmla="*/ 0 h 208784"/>
                <a:gd name="connsiteX1" fmla="*/ 90035 w 113262"/>
                <a:gd name="connsiteY1" fmla="*/ 69433 h 208784"/>
                <a:gd name="connsiteX2" fmla="*/ 113262 w 113262"/>
                <a:gd name="connsiteY2" fmla="*/ 208784 h 208784"/>
                <a:gd name="connsiteX3" fmla="*/ 0 w 113262"/>
                <a:gd name="connsiteY3" fmla="*/ 0 h 208784"/>
                <a:gd name="connsiteX0" fmla="*/ 106872 w 196907"/>
                <a:gd name="connsiteY0" fmla="*/ 0 h 194270"/>
                <a:gd name="connsiteX1" fmla="*/ 196907 w 196907"/>
                <a:gd name="connsiteY1" fmla="*/ 69433 h 194270"/>
                <a:gd name="connsiteX2" fmla="*/ 0 w 196907"/>
                <a:gd name="connsiteY2" fmla="*/ 194270 h 194270"/>
                <a:gd name="connsiteX3" fmla="*/ 106872 w 196907"/>
                <a:gd name="connsiteY3" fmla="*/ 0 h 194270"/>
                <a:gd name="connsiteX0" fmla="*/ 159424 w 249459"/>
                <a:gd name="connsiteY0" fmla="*/ 0 h 215291"/>
                <a:gd name="connsiteX1" fmla="*/ 249459 w 249459"/>
                <a:gd name="connsiteY1" fmla="*/ 69433 h 215291"/>
                <a:gd name="connsiteX2" fmla="*/ 0 w 249459"/>
                <a:gd name="connsiteY2" fmla="*/ 215291 h 215291"/>
                <a:gd name="connsiteX3" fmla="*/ 159424 w 249459"/>
                <a:gd name="connsiteY3" fmla="*/ 0 h 215291"/>
              </a:gdLst>
              <a:ahLst/>
              <a:cxnLst>
                <a:cxn ang="0">
                  <a:pos x="connsiteX0" y="connsiteY0"/>
                </a:cxn>
                <a:cxn ang="0">
                  <a:pos x="connsiteX1" y="connsiteY1"/>
                </a:cxn>
                <a:cxn ang="0">
                  <a:pos x="connsiteX2" y="connsiteY2"/>
                </a:cxn>
                <a:cxn ang="0">
                  <a:pos x="connsiteX3" y="connsiteY3"/>
                </a:cxn>
              </a:cxnLst>
              <a:rect l="l" t="t" r="r" b="b"/>
              <a:pathLst>
                <a:path w="249459" h="215291">
                  <a:moveTo>
                    <a:pt x="159424" y="0"/>
                  </a:moveTo>
                  <a:lnTo>
                    <a:pt x="249459" y="69433"/>
                  </a:lnTo>
                  <a:lnTo>
                    <a:pt x="0" y="215291"/>
                  </a:lnTo>
                  <a:lnTo>
                    <a:pt x="159424" y="0"/>
                  </a:lnTo>
                  <a:close/>
                </a:path>
              </a:pathLst>
            </a:custGeom>
            <a:gradFill>
              <a:gsLst>
                <a:gs pos="100000">
                  <a:srgbClr val="F68400"/>
                </a:gs>
                <a:gs pos="0">
                  <a:srgbClr val="FBB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90010">
                <a:defRPr/>
              </a:pPr>
              <a:endParaRPr lang="en-US" sz="1168">
                <a:solidFill>
                  <a:prstClr val="white"/>
                </a:solidFill>
                <a:latin typeface="Calibri Light" panose="020F0302020204030204" pitchFamily="34" charset="0"/>
                <a:ea typeface="STKaiti"/>
                <a:cs typeface="Calibri" pitchFamily="34" charset="0"/>
              </a:endParaRPr>
            </a:p>
          </p:txBody>
        </p:sp>
      </p:grpSp>
      <p:pic>
        <p:nvPicPr>
          <p:cNvPr id="83" name="Picture 82"/>
          <p:cNvPicPr>
            <a:picLocks noChangeAspect="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3557785" y="5722305"/>
            <a:ext cx="653097" cy="239987"/>
          </a:xfrm>
          <a:prstGeom prst="rect">
            <a:avLst/>
          </a:prstGeom>
        </p:spPr>
      </p:pic>
      <p:pic>
        <p:nvPicPr>
          <p:cNvPr id="95" name="Picture 94"/>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34336" y="5722304"/>
            <a:ext cx="1146820" cy="261084"/>
          </a:xfrm>
          <a:prstGeom prst="rect">
            <a:avLst/>
          </a:prstGeom>
        </p:spPr>
      </p:pic>
      <p:pic>
        <p:nvPicPr>
          <p:cNvPr id="101" name="Picture 10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34304" y="5723623"/>
            <a:ext cx="479205" cy="237349"/>
          </a:xfrm>
          <a:prstGeom prst="rect">
            <a:avLst/>
          </a:prstGeom>
        </p:spPr>
      </p:pic>
      <p:pic>
        <p:nvPicPr>
          <p:cNvPr id="102" name="Picture 101"/>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5268" y="5783930"/>
            <a:ext cx="1137085" cy="159991"/>
          </a:xfrm>
          <a:prstGeom prst="rect">
            <a:avLst/>
          </a:prstGeom>
        </p:spPr>
      </p:pic>
      <p:sp>
        <p:nvSpPr>
          <p:cNvPr id="115" name="TextBox 114"/>
          <p:cNvSpPr txBox="1"/>
          <p:nvPr/>
        </p:nvSpPr>
        <p:spPr>
          <a:xfrm>
            <a:off x="9785769" y="6211485"/>
            <a:ext cx="1151276" cy="252057"/>
          </a:xfrm>
          <a:prstGeom prst="rect">
            <a:avLst/>
          </a:prstGeom>
          <a:noFill/>
        </p:spPr>
        <p:txBody>
          <a:bodyPr wrap="none" rtlCol="0">
            <a:spAutoFit/>
          </a:bodyPr>
          <a:lstStyle/>
          <a:p>
            <a:pPr defTabSz="1186708">
              <a:defRPr/>
            </a:pPr>
            <a:r>
              <a:rPr lang="en-US" sz="1038" dirty="0">
                <a:solidFill>
                  <a:srgbClr val="00008C"/>
                </a:solidFill>
                <a:latin typeface="Calibri Light" panose="020F0302020204030204" pitchFamily="34" charset="0"/>
                <a:ea typeface="STKaiti"/>
              </a:rPr>
              <a:t>and many more</a:t>
            </a:r>
            <a:r>
              <a:rPr lang="mr-IN" sz="1038" dirty="0">
                <a:solidFill>
                  <a:srgbClr val="00008C"/>
                </a:solidFill>
                <a:latin typeface="Calibri Light" panose="020F0302020204030204" pitchFamily="34" charset="0"/>
                <a:ea typeface="STKaiti"/>
              </a:rPr>
              <a:t>…</a:t>
            </a:r>
            <a:r>
              <a:rPr lang="en-GB" sz="1038" dirty="0">
                <a:solidFill>
                  <a:srgbClr val="00008C"/>
                </a:solidFill>
                <a:latin typeface="Calibri Light" panose="020F0302020204030204" pitchFamily="34" charset="0"/>
                <a:ea typeface="STKaiti"/>
              </a:rPr>
              <a:t>.</a:t>
            </a:r>
            <a:endParaRPr lang="en-US" sz="1038" dirty="0">
              <a:solidFill>
                <a:srgbClr val="00008C"/>
              </a:solidFill>
              <a:latin typeface="Calibri Light" panose="020F0302020204030204" pitchFamily="34" charset="0"/>
              <a:ea typeface="STKaiti"/>
            </a:endParaRPr>
          </a:p>
        </p:txBody>
      </p:sp>
      <p:grpSp>
        <p:nvGrpSpPr>
          <p:cNvPr id="118" name="Group 117">
            <a:extLst>
              <a:ext uri="{FF2B5EF4-FFF2-40B4-BE49-F238E27FC236}">
                <a16:creationId xmlns:a16="http://schemas.microsoft.com/office/drawing/2014/main" id="{CF919844-5759-E64B-9406-C7117AF198C2}"/>
              </a:ext>
            </a:extLst>
          </p:cNvPr>
          <p:cNvGrpSpPr/>
          <p:nvPr/>
        </p:nvGrpSpPr>
        <p:grpSpPr>
          <a:xfrm>
            <a:off x="405135" y="2718434"/>
            <a:ext cx="11534135" cy="1898791"/>
            <a:chOff x="128410" y="1975140"/>
            <a:chExt cx="8887181" cy="1463040"/>
          </a:xfrm>
        </p:grpSpPr>
        <p:grpSp>
          <p:nvGrpSpPr>
            <p:cNvPr id="119" name="Group 118">
              <a:extLst>
                <a:ext uri="{FF2B5EF4-FFF2-40B4-BE49-F238E27FC236}">
                  <a16:creationId xmlns:a16="http://schemas.microsoft.com/office/drawing/2014/main" id="{5008FB17-5E29-CF41-AD00-860BA732C98A}"/>
                </a:ext>
              </a:extLst>
            </p:cNvPr>
            <p:cNvGrpSpPr>
              <a:grpSpLocks noChangeAspect="1"/>
            </p:cNvGrpSpPr>
            <p:nvPr/>
          </p:nvGrpSpPr>
          <p:grpSpPr>
            <a:xfrm>
              <a:off x="128410" y="1975140"/>
              <a:ext cx="1692368" cy="1463040"/>
              <a:chOff x="533400" y="1244394"/>
              <a:chExt cx="1649326" cy="1425831"/>
            </a:xfrm>
          </p:grpSpPr>
          <p:sp>
            <p:nvSpPr>
              <p:cNvPr id="145" name="Hexagon 144">
                <a:extLst>
                  <a:ext uri="{FF2B5EF4-FFF2-40B4-BE49-F238E27FC236}">
                    <a16:creationId xmlns:a16="http://schemas.microsoft.com/office/drawing/2014/main" id="{272D53C0-F7A5-CD45-8A75-E323356BE00C}"/>
                  </a:ext>
                </a:extLst>
              </p:cNvPr>
              <p:cNvSpPr/>
              <p:nvPr/>
            </p:nvSpPr>
            <p:spPr>
              <a:xfrm>
                <a:off x="533400" y="1248391"/>
                <a:ext cx="1649326" cy="1421834"/>
              </a:xfrm>
              <a:prstGeom prst="hexagon">
                <a:avLst/>
              </a:prstGeom>
              <a:solidFill>
                <a:srgbClr val="F36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73" dirty="0">
                  <a:solidFill>
                    <a:prstClr val="white"/>
                  </a:solidFill>
                  <a:latin typeface="Calibri Light" panose="020F0302020204030204" pitchFamily="34" charset="0"/>
                  <a:ea typeface="STKaiti"/>
                  <a:cs typeface="Calibri" panose="020F0502020204030204" pitchFamily="34" charset="0"/>
                </a:endParaRPr>
              </a:p>
            </p:txBody>
          </p:sp>
          <p:sp>
            <p:nvSpPr>
              <p:cNvPr id="146" name="Hexagon 59">
                <a:extLst>
                  <a:ext uri="{FF2B5EF4-FFF2-40B4-BE49-F238E27FC236}">
                    <a16:creationId xmlns:a16="http://schemas.microsoft.com/office/drawing/2014/main" id="{76D4EEC9-1F53-3740-90BC-12464DA21249}"/>
                  </a:ext>
                </a:extLst>
              </p:cNvPr>
              <p:cNvSpPr/>
              <p:nvPr/>
            </p:nvSpPr>
            <p:spPr>
              <a:xfrm>
                <a:off x="533400" y="1244394"/>
                <a:ext cx="1293868" cy="1421834"/>
              </a:xfrm>
              <a:custGeom>
                <a:avLst/>
                <a:gdLst>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1293868 w 1649326"/>
                  <a:gd name="connsiteY4" fmla="*/ 1421834 h 1421834"/>
                  <a:gd name="connsiteX5" fmla="*/ 355459 w 1649326"/>
                  <a:gd name="connsiteY5" fmla="*/ 1421834 h 1421834"/>
                  <a:gd name="connsiteX6" fmla="*/ 0 w 1649326"/>
                  <a:gd name="connsiteY6" fmla="*/ 710917 h 1421834"/>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355459 w 1649326"/>
                  <a:gd name="connsiteY4" fmla="*/ 1421834 h 1421834"/>
                  <a:gd name="connsiteX5" fmla="*/ 0 w 1649326"/>
                  <a:gd name="connsiteY5" fmla="*/ 710917 h 1421834"/>
                  <a:gd name="connsiteX0" fmla="*/ 0 w 1293868"/>
                  <a:gd name="connsiteY0" fmla="*/ 710917 h 1421834"/>
                  <a:gd name="connsiteX1" fmla="*/ 355459 w 1293868"/>
                  <a:gd name="connsiteY1" fmla="*/ 0 h 1421834"/>
                  <a:gd name="connsiteX2" fmla="*/ 1293868 w 1293868"/>
                  <a:gd name="connsiteY2" fmla="*/ 0 h 1421834"/>
                  <a:gd name="connsiteX3" fmla="*/ 355459 w 1293868"/>
                  <a:gd name="connsiteY3" fmla="*/ 1421834 h 1421834"/>
                  <a:gd name="connsiteX4" fmla="*/ 0 w 1293868"/>
                  <a:gd name="connsiteY4" fmla="*/ 710917 h 14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868" h="1421834">
                    <a:moveTo>
                      <a:pt x="0" y="710917"/>
                    </a:moveTo>
                    <a:lnTo>
                      <a:pt x="355459" y="0"/>
                    </a:lnTo>
                    <a:lnTo>
                      <a:pt x="1293868" y="0"/>
                    </a:lnTo>
                    <a:lnTo>
                      <a:pt x="355459" y="1421834"/>
                    </a:lnTo>
                    <a:lnTo>
                      <a:pt x="0" y="710917"/>
                    </a:lnTo>
                    <a:close/>
                  </a:path>
                </a:pathLst>
              </a:custGeom>
              <a:solidFill>
                <a:srgbClr val="F36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73" dirty="0">
                  <a:solidFill>
                    <a:prstClr val="white"/>
                  </a:solidFill>
                  <a:latin typeface="Calibri Light" panose="020F0302020204030204" pitchFamily="34" charset="0"/>
                  <a:ea typeface="STKaiti"/>
                  <a:cs typeface="Calibri" panose="020F0502020204030204" pitchFamily="34" charset="0"/>
                </a:endParaRPr>
              </a:p>
            </p:txBody>
          </p:sp>
        </p:grpSp>
        <p:sp>
          <p:nvSpPr>
            <p:cNvPr id="120" name="TextBox 119">
              <a:extLst>
                <a:ext uri="{FF2B5EF4-FFF2-40B4-BE49-F238E27FC236}">
                  <a16:creationId xmlns:a16="http://schemas.microsoft.com/office/drawing/2014/main" id="{CBF5F92E-C13B-AC4C-B05B-D91750506321}"/>
                </a:ext>
              </a:extLst>
            </p:cNvPr>
            <p:cNvSpPr txBox="1"/>
            <p:nvPr/>
          </p:nvSpPr>
          <p:spPr>
            <a:xfrm>
              <a:off x="297282" y="2158974"/>
              <a:ext cx="1375467" cy="1197613"/>
            </a:xfrm>
            <a:prstGeom prst="rect">
              <a:avLst/>
            </a:prstGeom>
            <a:noFill/>
          </p:spPr>
          <p:txBody>
            <a:bodyPr wrap="square" lIns="134846" tIns="67424" rIns="134846" bIns="67424" rtlCol="0">
              <a:spAutoFit/>
            </a:bodyPr>
            <a:lstStyle/>
            <a:p>
              <a:pPr marL="222503" indent="-222503" algn="l" defTabSz="1186708">
                <a:buFont typeface="Wingdings" panose="05000000000000000000" pitchFamily="2" charset="2"/>
                <a:buChar char="§"/>
                <a:defRPr/>
              </a:pPr>
              <a:r>
                <a:rPr lang="en-US" sz="1298" b="1" dirty="0">
                  <a:solidFill>
                    <a:srgbClr val="FEFDFD"/>
                  </a:solidFill>
                  <a:latin typeface="Calibri Light" panose="020F0302020204030204" pitchFamily="34" charset="0"/>
                  <a:cs typeface="Calibri" panose="020F0502020204030204" pitchFamily="34" charset="0"/>
                </a:rPr>
                <a:t>Cloud  Identity</a:t>
              </a:r>
            </a:p>
            <a:p>
              <a:pPr marL="222503" indent="-222503" algn="l" defTabSz="1186708">
                <a:buFont typeface="Wingdings" panose="05000000000000000000" pitchFamily="2" charset="2"/>
                <a:buChar char="§"/>
                <a:defRPr/>
              </a:pPr>
              <a:r>
                <a:rPr lang="en-US" sz="1298" b="1" dirty="0">
                  <a:solidFill>
                    <a:srgbClr val="FEFDFD"/>
                  </a:solidFill>
                  <a:latin typeface="Calibri Light" panose="020F0302020204030204" pitchFamily="34" charset="0"/>
                  <a:cs typeface="Calibri" panose="020F0502020204030204" pitchFamily="34" charset="0"/>
                </a:rPr>
                <a:t>Bot Identity Management</a:t>
              </a:r>
            </a:p>
            <a:p>
              <a:pPr marL="222503" indent="-222503" algn="l" defTabSz="1186708">
                <a:buFont typeface="Wingdings" panose="05000000000000000000" pitchFamily="2" charset="2"/>
                <a:buChar char="§"/>
                <a:defRPr/>
              </a:pPr>
              <a:r>
                <a:rPr lang="en-US" sz="1298" b="1" dirty="0">
                  <a:solidFill>
                    <a:srgbClr val="FEFDFD"/>
                  </a:solidFill>
                  <a:latin typeface="Calibri Light" panose="020F0302020204030204" pitchFamily="34" charset="0"/>
                  <a:cs typeface="Calibri" panose="020F0502020204030204" pitchFamily="34" charset="0"/>
                </a:rPr>
                <a:t>Privileged Identity</a:t>
              </a:r>
            </a:p>
            <a:p>
              <a:pPr marL="222503" indent="-222503" algn="l" defTabSz="1186708">
                <a:buFont typeface="Wingdings" panose="05000000000000000000" pitchFamily="2" charset="2"/>
                <a:buChar char="§"/>
                <a:defRPr/>
              </a:pPr>
              <a:r>
                <a:rPr lang="en-US" sz="1298" b="1" dirty="0">
                  <a:solidFill>
                    <a:srgbClr val="FEFDFD"/>
                  </a:solidFill>
                  <a:latin typeface="Calibri Light" panose="020F0302020204030204" pitchFamily="34" charset="0"/>
                  <a:cs typeface="Calibri" panose="020F0502020204030204" pitchFamily="34" charset="0"/>
                </a:rPr>
                <a:t>RPA</a:t>
              </a:r>
            </a:p>
            <a:p>
              <a:pPr marL="222503" indent="-222503" algn="l" defTabSz="1186708">
                <a:buFont typeface="Wingdings" panose="05000000000000000000" pitchFamily="2" charset="2"/>
                <a:buChar char="§"/>
                <a:defRPr/>
              </a:pPr>
              <a:r>
                <a:rPr lang="en-US" sz="1298" b="1" dirty="0">
                  <a:solidFill>
                    <a:srgbClr val="FEFDFD"/>
                  </a:solidFill>
                  <a:latin typeface="Calibri Light" panose="020F0302020204030204" pitchFamily="34" charset="0"/>
                  <a:cs typeface="Calibri" panose="020F0502020204030204" pitchFamily="34" charset="0"/>
                </a:rPr>
                <a:t>API Management</a:t>
              </a:r>
            </a:p>
            <a:p>
              <a:pPr marL="222503" indent="-222503" algn="l" defTabSz="1186708">
                <a:buFont typeface="Wingdings" panose="05000000000000000000" pitchFamily="2" charset="2"/>
                <a:buChar char="§"/>
                <a:defRPr/>
              </a:pPr>
              <a:endParaRPr lang="en-US" sz="1428" dirty="0">
                <a:solidFill>
                  <a:srgbClr val="FEFDFD"/>
                </a:solidFill>
                <a:latin typeface="Calibri Light" panose="020F0302020204030204" pitchFamily="34" charset="0"/>
                <a:cs typeface="Calibri" panose="020F0502020204030204" pitchFamily="34" charset="0"/>
              </a:endParaRPr>
            </a:p>
          </p:txBody>
        </p:sp>
        <p:grpSp>
          <p:nvGrpSpPr>
            <p:cNvPr id="121" name="Group 120">
              <a:extLst>
                <a:ext uri="{FF2B5EF4-FFF2-40B4-BE49-F238E27FC236}">
                  <a16:creationId xmlns:a16="http://schemas.microsoft.com/office/drawing/2014/main" id="{F4EB22CF-E2CB-3D42-981D-C1AFC2A2DC42}"/>
                </a:ext>
              </a:extLst>
            </p:cNvPr>
            <p:cNvGrpSpPr>
              <a:grpSpLocks noChangeAspect="1"/>
            </p:cNvGrpSpPr>
            <p:nvPr/>
          </p:nvGrpSpPr>
          <p:grpSpPr>
            <a:xfrm>
              <a:off x="1959501" y="1975140"/>
              <a:ext cx="1692368" cy="1463040"/>
              <a:chOff x="533400" y="1244394"/>
              <a:chExt cx="1649326" cy="1425831"/>
            </a:xfrm>
          </p:grpSpPr>
          <p:sp>
            <p:nvSpPr>
              <p:cNvPr id="143" name="Hexagon 142">
                <a:extLst>
                  <a:ext uri="{FF2B5EF4-FFF2-40B4-BE49-F238E27FC236}">
                    <a16:creationId xmlns:a16="http://schemas.microsoft.com/office/drawing/2014/main" id="{A6BE6C15-1330-0042-ABC2-074C3ED7AD5A}"/>
                  </a:ext>
                </a:extLst>
              </p:cNvPr>
              <p:cNvSpPr/>
              <p:nvPr/>
            </p:nvSpPr>
            <p:spPr>
              <a:xfrm>
                <a:off x="533400" y="1248391"/>
                <a:ext cx="1649326" cy="1421834"/>
              </a:xfrm>
              <a:prstGeom prst="hexagon">
                <a:avLst/>
              </a:prstGeom>
              <a:solidFill>
                <a:srgbClr val="F36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73" dirty="0">
                  <a:solidFill>
                    <a:prstClr val="white"/>
                  </a:solidFill>
                  <a:latin typeface="Calibri Light" panose="020F0302020204030204" pitchFamily="34" charset="0"/>
                  <a:ea typeface="STKaiti"/>
                  <a:cs typeface="Calibri" panose="020F0502020204030204" pitchFamily="34" charset="0"/>
                </a:endParaRPr>
              </a:p>
            </p:txBody>
          </p:sp>
          <p:sp>
            <p:nvSpPr>
              <p:cNvPr id="144" name="Hexagon 59">
                <a:extLst>
                  <a:ext uri="{FF2B5EF4-FFF2-40B4-BE49-F238E27FC236}">
                    <a16:creationId xmlns:a16="http://schemas.microsoft.com/office/drawing/2014/main" id="{EA8B0BBB-93BC-C94C-B9D5-1967E4BC6B52}"/>
                  </a:ext>
                </a:extLst>
              </p:cNvPr>
              <p:cNvSpPr/>
              <p:nvPr/>
            </p:nvSpPr>
            <p:spPr>
              <a:xfrm>
                <a:off x="533400" y="1244394"/>
                <a:ext cx="1293868" cy="1421834"/>
              </a:xfrm>
              <a:custGeom>
                <a:avLst/>
                <a:gdLst>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1293868 w 1649326"/>
                  <a:gd name="connsiteY4" fmla="*/ 1421834 h 1421834"/>
                  <a:gd name="connsiteX5" fmla="*/ 355459 w 1649326"/>
                  <a:gd name="connsiteY5" fmla="*/ 1421834 h 1421834"/>
                  <a:gd name="connsiteX6" fmla="*/ 0 w 1649326"/>
                  <a:gd name="connsiteY6" fmla="*/ 710917 h 1421834"/>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355459 w 1649326"/>
                  <a:gd name="connsiteY4" fmla="*/ 1421834 h 1421834"/>
                  <a:gd name="connsiteX5" fmla="*/ 0 w 1649326"/>
                  <a:gd name="connsiteY5" fmla="*/ 710917 h 1421834"/>
                  <a:gd name="connsiteX0" fmla="*/ 0 w 1293868"/>
                  <a:gd name="connsiteY0" fmla="*/ 710917 h 1421834"/>
                  <a:gd name="connsiteX1" fmla="*/ 355459 w 1293868"/>
                  <a:gd name="connsiteY1" fmla="*/ 0 h 1421834"/>
                  <a:gd name="connsiteX2" fmla="*/ 1293868 w 1293868"/>
                  <a:gd name="connsiteY2" fmla="*/ 0 h 1421834"/>
                  <a:gd name="connsiteX3" fmla="*/ 355459 w 1293868"/>
                  <a:gd name="connsiteY3" fmla="*/ 1421834 h 1421834"/>
                  <a:gd name="connsiteX4" fmla="*/ 0 w 1293868"/>
                  <a:gd name="connsiteY4" fmla="*/ 710917 h 14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868" h="1421834">
                    <a:moveTo>
                      <a:pt x="0" y="710917"/>
                    </a:moveTo>
                    <a:lnTo>
                      <a:pt x="355459" y="0"/>
                    </a:lnTo>
                    <a:lnTo>
                      <a:pt x="1293868" y="0"/>
                    </a:lnTo>
                    <a:lnTo>
                      <a:pt x="355459" y="1421834"/>
                    </a:lnTo>
                    <a:lnTo>
                      <a:pt x="0" y="710917"/>
                    </a:lnTo>
                    <a:close/>
                  </a:path>
                </a:pathLst>
              </a:custGeom>
              <a:solidFill>
                <a:srgbClr val="F36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186708">
                  <a:defRPr/>
                </a:pPr>
                <a:endParaRPr lang="en-US" sz="1557" dirty="0">
                  <a:solidFill>
                    <a:prstClr val="white"/>
                  </a:solidFill>
                  <a:latin typeface="Calibri Light" panose="020F0302020204030204" pitchFamily="34" charset="0"/>
                  <a:ea typeface="STKaiti"/>
                  <a:cs typeface="Calibri" panose="020F0502020204030204" pitchFamily="34" charset="0"/>
                </a:endParaRPr>
              </a:p>
            </p:txBody>
          </p:sp>
        </p:grpSp>
        <p:sp>
          <p:nvSpPr>
            <p:cNvPr id="122" name="TextBox 121">
              <a:extLst>
                <a:ext uri="{FF2B5EF4-FFF2-40B4-BE49-F238E27FC236}">
                  <a16:creationId xmlns:a16="http://schemas.microsoft.com/office/drawing/2014/main" id="{94F0E816-9BF9-EE46-9AD9-31784059F6D8}"/>
                </a:ext>
              </a:extLst>
            </p:cNvPr>
            <p:cNvSpPr txBox="1"/>
            <p:nvPr/>
          </p:nvSpPr>
          <p:spPr>
            <a:xfrm>
              <a:off x="1894726" y="2496731"/>
              <a:ext cx="1739204" cy="351053"/>
            </a:xfrm>
            <a:prstGeom prst="rect">
              <a:avLst/>
            </a:prstGeom>
            <a:noFill/>
          </p:spPr>
          <p:txBody>
            <a:bodyPr wrap="square" lIns="134846" tIns="67424" rIns="134846" bIns="67424" rtlCol="0">
              <a:spAutoFit/>
            </a:bodyPr>
            <a:lstStyle/>
            <a:p>
              <a:pPr defTabSz="1186708">
                <a:defRPr/>
              </a:pPr>
              <a:endParaRPr lang="en-US" sz="2076" b="1" dirty="0">
                <a:solidFill>
                  <a:srgbClr val="FEFDFD">
                    <a:lumMod val="10000"/>
                  </a:srgbClr>
                </a:solidFill>
                <a:latin typeface="Calibri Light" panose="020F0302020204030204" pitchFamily="34" charset="0"/>
                <a:cs typeface="Calibri" panose="020F0502020204030204" pitchFamily="34" charset="0"/>
              </a:endParaRPr>
            </a:p>
          </p:txBody>
        </p:sp>
        <p:grpSp>
          <p:nvGrpSpPr>
            <p:cNvPr id="123" name="Group 122">
              <a:extLst>
                <a:ext uri="{FF2B5EF4-FFF2-40B4-BE49-F238E27FC236}">
                  <a16:creationId xmlns:a16="http://schemas.microsoft.com/office/drawing/2014/main" id="{8AFD800B-9400-BB47-8835-1631EBA3BB08}"/>
                </a:ext>
              </a:extLst>
            </p:cNvPr>
            <p:cNvGrpSpPr>
              <a:grpSpLocks noChangeAspect="1"/>
            </p:cNvGrpSpPr>
            <p:nvPr/>
          </p:nvGrpSpPr>
          <p:grpSpPr>
            <a:xfrm>
              <a:off x="3725817" y="1975140"/>
              <a:ext cx="1692368" cy="1463040"/>
              <a:chOff x="533400" y="1244394"/>
              <a:chExt cx="1649326" cy="1425831"/>
            </a:xfrm>
          </p:grpSpPr>
          <p:sp>
            <p:nvSpPr>
              <p:cNvPr id="141" name="Hexagon 140">
                <a:extLst>
                  <a:ext uri="{FF2B5EF4-FFF2-40B4-BE49-F238E27FC236}">
                    <a16:creationId xmlns:a16="http://schemas.microsoft.com/office/drawing/2014/main" id="{643A0838-BE66-4542-9122-2EB58B6D65C7}"/>
                  </a:ext>
                </a:extLst>
              </p:cNvPr>
              <p:cNvSpPr/>
              <p:nvPr/>
            </p:nvSpPr>
            <p:spPr>
              <a:xfrm>
                <a:off x="533400" y="1248391"/>
                <a:ext cx="1649326" cy="1421834"/>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73" dirty="0">
                  <a:solidFill>
                    <a:prstClr val="white"/>
                  </a:solidFill>
                  <a:latin typeface="Calibri Light" panose="020F0302020204030204" pitchFamily="34" charset="0"/>
                  <a:ea typeface="STKaiti"/>
                  <a:cs typeface="Calibri" panose="020F0502020204030204" pitchFamily="34" charset="0"/>
                </a:endParaRPr>
              </a:p>
            </p:txBody>
          </p:sp>
          <p:sp>
            <p:nvSpPr>
              <p:cNvPr id="142" name="Hexagon 59">
                <a:extLst>
                  <a:ext uri="{FF2B5EF4-FFF2-40B4-BE49-F238E27FC236}">
                    <a16:creationId xmlns:a16="http://schemas.microsoft.com/office/drawing/2014/main" id="{E5FD5D54-CFAA-AC47-8F76-F3FB2451959E}"/>
                  </a:ext>
                </a:extLst>
              </p:cNvPr>
              <p:cNvSpPr/>
              <p:nvPr/>
            </p:nvSpPr>
            <p:spPr>
              <a:xfrm>
                <a:off x="533400" y="1244394"/>
                <a:ext cx="1293868" cy="1421834"/>
              </a:xfrm>
              <a:custGeom>
                <a:avLst/>
                <a:gdLst>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1293868 w 1649326"/>
                  <a:gd name="connsiteY4" fmla="*/ 1421834 h 1421834"/>
                  <a:gd name="connsiteX5" fmla="*/ 355459 w 1649326"/>
                  <a:gd name="connsiteY5" fmla="*/ 1421834 h 1421834"/>
                  <a:gd name="connsiteX6" fmla="*/ 0 w 1649326"/>
                  <a:gd name="connsiteY6" fmla="*/ 710917 h 1421834"/>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355459 w 1649326"/>
                  <a:gd name="connsiteY4" fmla="*/ 1421834 h 1421834"/>
                  <a:gd name="connsiteX5" fmla="*/ 0 w 1649326"/>
                  <a:gd name="connsiteY5" fmla="*/ 710917 h 1421834"/>
                  <a:gd name="connsiteX0" fmla="*/ 0 w 1293868"/>
                  <a:gd name="connsiteY0" fmla="*/ 710917 h 1421834"/>
                  <a:gd name="connsiteX1" fmla="*/ 355459 w 1293868"/>
                  <a:gd name="connsiteY1" fmla="*/ 0 h 1421834"/>
                  <a:gd name="connsiteX2" fmla="*/ 1293868 w 1293868"/>
                  <a:gd name="connsiteY2" fmla="*/ 0 h 1421834"/>
                  <a:gd name="connsiteX3" fmla="*/ 355459 w 1293868"/>
                  <a:gd name="connsiteY3" fmla="*/ 1421834 h 1421834"/>
                  <a:gd name="connsiteX4" fmla="*/ 0 w 1293868"/>
                  <a:gd name="connsiteY4" fmla="*/ 710917 h 14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868" h="1421834">
                    <a:moveTo>
                      <a:pt x="0" y="710917"/>
                    </a:moveTo>
                    <a:lnTo>
                      <a:pt x="355459" y="0"/>
                    </a:lnTo>
                    <a:lnTo>
                      <a:pt x="1293868" y="0"/>
                    </a:lnTo>
                    <a:lnTo>
                      <a:pt x="355459" y="1421834"/>
                    </a:lnTo>
                    <a:lnTo>
                      <a:pt x="0" y="71091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186708">
                  <a:defRPr/>
                </a:pPr>
                <a:endParaRPr lang="en-US" sz="1557" dirty="0">
                  <a:solidFill>
                    <a:prstClr val="white"/>
                  </a:solidFill>
                  <a:latin typeface="Calibri Light" panose="020F0302020204030204" pitchFamily="34" charset="0"/>
                  <a:ea typeface="STKaiti"/>
                  <a:cs typeface="Calibri" panose="020F0502020204030204" pitchFamily="34" charset="0"/>
                </a:endParaRPr>
              </a:p>
            </p:txBody>
          </p:sp>
        </p:grpSp>
        <p:sp>
          <p:nvSpPr>
            <p:cNvPr id="124" name="Hexagon 123">
              <a:extLst>
                <a:ext uri="{FF2B5EF4-FFF2-40B4-BE49-F238E27FC236}">
                  <a16:creationId xmlns:a16="http://schemas.microsoft.com/office/drawing/2014/main" id="{D693BFAC-F5D5-B241-9B5D-6981413160F3}"/>
                </a:ext>
              </a:extLst>
            </p:cNvPr>
            <p:cNvSpPr/>
            <p:nvPr/>
          </p:nvSpPr>
          <p:spPr>
            <a:xfrm>
              <a:off x="5556908" y="1979241"/>
              <a:ext cx="1692368" cy="1458939"/>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73" dirty="0">
                <a:solidFill>
                  <a:prstClr val="white"/>
                </a:solidFill>
                <a:latin typeface="Calibri Light" panose="020F0302020204030204" pitchFamily="34" charset="0"/>
                <a:ea typeface="STKaiti"/>
                <a:cs typeface="Calibri" panose="020F0502020204030204" pitchFamily="34" charset="0"/>
              </a:endParaRPr>
            </a:p>
          </p:txBody>
        </p:sp>
        <p:sp>
          <p:nvSpPr>
            <p:cNvPr id="125" name="Hexagon 59">
              <a:extLst>
                <a:ext uri="{FF2B5EF4-FFF2-40B4-BE49-F238E27FC236}">
                  <a16:creationId xmlns:a16="http://schemas.microsoft.com/office/drawing/2014/main" id="{DBA59CB1-66D2-4543-BC0B-9EEDCAC47907}"/>
                </a:ext>
              </a:extLst>
            </p:cNvPr>
            <p:cNvSpPr/>
            <p:nvPr/>
          </p:nvSpPr>
          <p:spPr>
            <a:xfrm>
              <a:off x="5556908" y="1975140"/>
              <a:ext cx="1327634" cy="1458939"/>
            </a:xfrm>
            <a:custGeom>
              <a:avLst/>
              <a:gdLst>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1293868 w 1649326"/>
                <a:gd name="connsiteY4" fmla="*/ 1421834 h 1421834"/>
                <a:gd name="connsiteX5" fmla="*/ 355459 w 1649326"/>
                <a:gd name="connsiteY5" fmla="*/ 1421834 h 1421834"/>
                <a:gd name="connsiteX6" fmla="*/ 0 w 1649326"/>
                <a:gd name="connsiteY6" fmla="*/ 710917 h 1421834"/>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355459 w 1649326"/>
                <a:gd name="connsiteY4" fmla="*/ 1421834 h 1421834"/>
                <a:gd name="connsiteX5" fmla="*/ 0 w 1649326"/>
                <a:gd name="connsiteY5" fmla="*/ 710917 h 1421834"/>
                <a:gd name="connsiteX0" fmla="*/ 0 w 1293868"/>
                <a:gd name="connsiteY0" fmla="*/ 710917 h 1421834"/>
                <a:gd name="connsiteX1" fmla="*/ 355459 w 1293868"/>
                <a:gd name="connsiteY1" fmla="*/ 0 h 1421834"/>
                <a:gd name="connsiteX2" fmla="*/ 1293868 w 1293868"/>
                <a:gd name="connsiteY2" fmla="*/ 0 h 1421834"/>
                <a:gd name="connsiteX3" fmla="*/ 355459 w 1293868"/>
                <a:gd name="connsiteY3" fmla="*/ 1421834 h 1421834"/>
                <a:gd name="connsiteX4" fmla="*/ 0 w 1293868"/>
                <a:gd name="connsiteY4" fmla="*/ 710917 h 14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868" h="1421834">
                  <a:moveTo>
                    <a:pt x="0" y="710917"/>
                  </a:moveTo>
                  <a:lnTo>
                    <a:pt x="355459" y="0"/>
                  </a:lnTo>
                  <a:lnTo>
                    <a:pt x="1293868" y="0"/>
                  </a:lnTo>
                  <a:lnTo>
                    <a:pt x="355459" y="1421834"/>
                  </a:lnTo>
                  <a:lnTo>
                    <a:pt x="0" y="71091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73" dirty="0">
                <a:solidFill>
                  <a:prstClr val="white"/>
                </a:solidFill>
                <a:latin typeface="Calibri Light" panose="020F0302020204030204" pitchFamily="34" charset="0"/>
                <a:ea typeface="STKaiti"/>
                <a:cs typeface="Calibri" panose="020F0502020204030204" pitchFamily="34" charset="0"/>
              </a:endParaRPr>
            </a:p>
          </p:txBody>
        </p:sp>
        <p:sp>
          <p:nvSpPr>
            <p:cNvPr id="126" name="Hexagon 125">
              <a:extLst>
                <a:ext uri="{FF2B5EF4-FFF2-40B4-BE49-F238E27FC236}">
                  <a16:creationId xmlns:a16="http://schemas.microsoft.com/office/drawing/2014/main" id="{F280CC45-5B70-2B4B-AE07-FCC516251CCC}"/>
                </a:ext>
              </a:extLst>
            </p:cNvPr>
            <p:cNvSpPr/>
            <p:nvPr/>
          </p:nvSpPr>
          <p:spPr>
            <a:xfrm>
              <a:off x="7323223" y="1979241"/>
              <a:ext cx="1692368" cy="1458939"/>
            </a:xfrm>
            <a:prstGeom prst="hexagon">
              <a:avLst/>
            </a:prstGeom>
            <a:solidFill>
              <a:srgbClr val="0E3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98" dirty="0">
                <a:solidFill>
                  <a:prstClr val="white"/>
                </a:solidFill>
                <a:latin typeface="Calibri Light" panose="020F0302020204030204" pitchFamily="34" charset="0"/>
                <a:ea typeface="STKaiti"/>
                <a:cs typeface="Calibri" panose="020F0502020204030204" pitchFamily="34" charset="0"/>
              </a:endParaRPr>
            </a:p>
          </p:txBody>
        </p:sp>
        <p:sp>
          <p:nvSpPr>
            <p:cNvPr id="127" name="Hexagon 59">
              <a:extLst>
                <a:ext uri="{FF2B5EF4-FFF2-40B4-BE49-F238E27FC236}">
                  <a16:creationId xmlns:a16="http://schemas.microsoft.com/office/drawing/2014/main" id="{DD89339F-F608-8846-AEEA-BD166F8BFBA7}"/>
                </a:ext>
              </a:extLst>
            </p:cNvPr>
            <p:cNvSpPr/>
            <p:nvPr/>
          </p:nvSpPr>
          <p:spPr>
            <a:xfrm>
              <a:off x="7323223" y="1975140"/>
              <a:ext cx="1327634" cy="1458939"/>
            </a:xfrm>
            <a:custGeom>
              <a:avLst/>
              <a:gdLst>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1293868 w 1649326"/>
                <a:gd name="connsiteY4" fmla="*/ 1421834 h 1421834"/>
                <a:gd name="connsiteX5" fmla="*/ 355459 w 1649326"/>
                <a:gd name="connsiteY5" fmla="*/ 1421834 h 1421834"/>
                <a:gd name="connsiteX6" fmla="*/ 0 w 1649326"/>
                <a:gd name="connsiteY6" fmla="*/ 710917 h 1421834"/>
                <a:gd name="connsiteX0" fmla="*/ 0 w 1649326"/>
                <a:gd name="connsiteY0" fmla="*/ 710917 h 1421834"/>
                <a:gd name="connsiteX1" fmla="*/ 355459 w 1649326"/>
                <a:gd name="connsiteY1" fmla="*/ 0 h 1421834"/>
                <a:gd name="connsiteX2" fmla="*/ 1293868 w 1649326"/>
                <a:gd name="connsiteY2" fmla="*/ 0 h 1421834"/>
                <a:gd name="connsiteX3" fmla="*/ 1649326 w 1649326"/>
                <a:gd name="connsiteY3" fmla="*/ 710917 h 1421834"/>
                <a:gd name="connsiteX4" fmla="*/ 355459 w 1649326"/>
                <a:gd name="connsiteY4" fmla="*/ 1421834 h 1421834"/>
                <a:gd name="connsiteX5" fmla="*/ 0 w 1649326"/>
                <a:gd name="connsiteY5" fmla="*/ 710917 h 1421834"/>
                <a:gd name="connsiteX0" fmla="*/ 0 w 1293868"/>
                <a:gd name="connsiteY0" fmla="*/ 710917 h 1421834"/>
                <a:gd name="connsiteX1" fmla="*/ 355459 w 1293868"/>
                <a:gd name="connsiteY1" fmla="*/ 0 h 1421834"/>
                <a:gd name="connsiteX2" fmla="*/ 1293868 w 1293868"/>
                <a:gd name="connsiteY2" fmla="*/ 0 h 1421834"/>
                <a:gd name="connsiteX3" fmla="*/ 355459 w 1293868"/>
                <a:gd name="connsiteY3" fmla="*/ 1421834 h 1421834"/>
                <a:gd name="connsiteX4" fmla="*/ 0 w 1293868"/>
                <a:gd name="connsiteY4" fmla="*/ 710917 h 14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868" h="1421834">
                  <a:moveTo>
                    <a:pt x="0" y="710917"/>
                  </a:moveTo>
                  <a:lnTo>
                    <a:pt x="355459" y="0"/>
                  </a:lnTo>
                  <a:lnTo>
                    <a:pt x="1293868" y="0"/>
                  </a:lnTo>
                  <a:lnTo>
                    <a:pt x="355459" y="1421834"/>
                  </a:lnTo>
                  <a:lnTo>
                    <a:pt x="0" y="710917"/>
                  </a:lnTo>
                  <a:close/>
                </a:path>
              </a:pathLst>
            </a:custGeom>
            <a:solidFill>
              <a:srgbClr val="0E3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186708">
                <a:defRPr/>
              </a:pPr>
              <a:endParaRPr lang="en-US" sz="1557" dirty="0">
                <a:solidFill>
                  <a:prstClr val="white"/>
                </a:solidFill>
                <a:latin typeface="Calibri Light" panose="020F0302020204030204" pitchFamily="34" charset="0"/>
                <a:ea typeface="STKaiti"/>
                <a:cs typeface="Calibri" panose="020F0502020204030204" pitchFamily="34" charset="0"/>
              </a:endParaRPr>
            </a:p>
          </p:txBody>
        </p:sp>
        <p:sp>
          <p:nvSpPr>
            <p:cNvPr id="133" name="Right Arrow 132">
              <a:extLst>
                <a:ext uri="{FF2B5EF4-FFF2-40B4-BE49-F238E27FC236}">
                  <a16:creationId xmlns:a16="http://schemas.microsoft.com/office/drawing/2014/main" id="{E0E82252-04C0-B046-9212-701FBCCA5587}"/>
                </a:ext>
              </a:extLst>
            </p:cNvPr>
            <p:cNvSpPr/>
            <p:nvPr/>
          </p:nvSpPr>
          <p:spPr bwMode="auto">
            <a:xfrm>
              <a:off x="1758819" y="2594774"/>
              <a:ext cx="274320" cy="182880"/>
            </a:xfrm>
            <a:prstGeom prst="rightArrow">
              <a:avLst/>
            </a:prstGeom>
            <a:solidFill>
              <a:schemeClr val="bg1">
                <a:lumMod val="10000"/>
              </a:schemeClr>
            </a:solidFill>
            <a:ln w="6350" cap="flat" cmpd="sng" algn="ctr">
              <a:no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defRPr/>
              </a:pPr>
              <a:endParaRPr lang="en-US" sz="1817" dirty="0">
                <a:solidFill>
                  <a:srgbClr val="7C7C7C"/>
                </a:solidFill>
                <a:latin typeface="Calibri Light" panose="020F0302020204030204" pitchFamily="34" charset="0"/>
                <a:ea typeface="STKaiti"/>
                <a:cs typeface="Calibri" panose="020F0502020204030204" pitchFamily="34" charset="0"/>
              </a:endParaRPr>
            </a:p>
          </p:txBody>
        </p:sp>
        <p:sp>
          <p:nvSpPr>
            <p:cNvPr id="134" name="TextBox 133">
              <a:extLst>
                <a:ext uri="{FF2B5EF4-FFF2-40B4-BE49-F238E27FC236}">
                  <a16:creationId xmlns:a16="http://schemas.microsoft.com/office/drawing/2014/main" id="{64337B39-C02E-8E4A-B302-3C5CBC8BDC57}"/>
                </a:ext>
              </a:extLst>
            </p:cNvPr>
            <p:cNvSpPr txBox="1"/>
            <p:nvPr/>
          </p:nvSpPr>
          <p:spPr>
            <a:xfrm>
              <a:off x="2166861" y="2125385"/>
              <a:ext cx="1375467" cy="1182199"/>
            </a:xfrm>
            <a:prstGeom prst="rect">
              <a:avLst/>
            </a:prstGeom>
            <a:noFill/>
          </p:spPr>
          <p:txBody>
            <a:bodyPr wrap="square" lIns="134846" tIns="67424" rIns="134846" bIns="67424" rtlCol="0">
              <a:spAutoFit/>
            </a:bodyPr>
            <a:lstStyle>
              <a:defPPr>
                <a:defRPr lang="en-US"/>
              </a:defPPr>
              <a:lvl1pPr marL="171446" marR="0" lvl="0" indent="-171446" algn="l" defTabSz="914400" eaLnBrk="1" latinLnBrk="0" hangingPunct="1">
                <a:lnSpc>
                  <a:spcPct val="100000"/>
                </a:lnSpc>
                <a:buClrTx/>
                <a:buSzTx/>
                <a:buFont typeface="Wingdings" panose="05000000000000000000" pitchFamily="2" charset="2"/>
                <a:buChar char="§"/>
                <a:tabLst/>
                <a:defRPr kumimoji="0" sz="1100" b="1" i="0" u="none" strike="noStrike" cap="none" spc="0" normalizeH="0" baseline="0">
                  <a:ln>
                    <a:noFill/>
                  </a:ln>
                  <a:solidFill>
                    <a:srgbClr val="FEFDFD"/>
                  </a:solidFill>
                  <a:effectLst/>
                  <a:uLnTx/>
                  <a:uFillTx/>
                  <a:latin typeface="Calibri Light" panose="020F0302020204030204" pitchFamily="34" charset="0"/>
                  <a:cs typeface="Calibri" panose="020F0502020204030204" pitchFamily="34" charset="0"/>
                </a:defRPr>
              </a:lvl1pPr>
            </a:lstStyle>
            <a:p>
              <a:r>
                <a:rPr lang="en-US" sz="1298" dirty="0"/>
                <a:t>Consumer </a:t>
              </a:r>
            </a:p>
            <a:p>
              <a:pPr marL="0" indent="0">
                <a:buNone/>
              </a:pPr>
              <a:r>
                <a:rPr lang="en-US" sz="1298" dirty="0"/>
                <a:t>      Identity &amp; Access  </a:t>
              </a:r>
            </a:p>
            <a:p>
              <a:pPr marL="0" indent="0">
                <a:buNone/>
              </a:pPr>
              <a:r>
                <a:rPr lang="en-US" sz="1298" dirty="0"/>
                <a:t>      Management</a:t>
              </a:r>
            </a:p>
            <a:p>
              <a:r>
                <a:rPr lang="en-US" sz="1298" dirty="0"/>
                <a:t>DevOps Adoption</a:t>
              </a:r>
            </a:p>
            <a:p>
              <a:r>
                <a:rPr lang="en-US" sz="1298" dirty="0"/>
                <a:t>Enterprise Identity Management</a:t>
              </a:r>
            </a:p>
            <a:p>
              <a:r>
                <a:rPr lang="en-US" sz="1298" dirty="0"/>
                <a:t>Migrations</a:t>
              </a:r>
            </a:p>
          </p:txBody>
        </p:sp>
        <p:sp>
          <p:nvSpPr>
            <p:cNvPr id="135" name="TextBox 134">
              <a:extLst>
                <a:ext uri="{FF2B5EF4-FFF2-40B4-BE49-F238E27FC236}">
                  <a16:creationId xmlns:a16="http://schemas.microsoft.com/office/drawing/2014/main" id="{DCD4E9CF-A468-B648-9552-89EADE514111}"/>
                </a:ext>
              </a:extLst>
            </p:cNvPr>
            <p:cNvSpPr txBox="1"/>
            <p:nvPr/>
          </p:nvSpPr>
          <p:spPr>
            <a:xfrm>
              <a:off x="3922242" y="2104117"/>
              <a:ext cx="1375467" cy="1182199"/>
            </a:xfrm>
            <a:prstGeom prst="rect">
              <a:avLst/>
            </a:prstGeom>
            <a:noFill/>
          </p:spPr>
          <p:txBody>
            <a:bodyPr wrap="square" lIns="134846" tIns="67424" rIns="134846" bIns="67424" rtlCol="0">
              <a:spAutoFit/>
            </a:bodyPr>
            <a:lstStyle>
              <a:defPPr>
                <a:defRPr lang="en-US"/>
              </a:defPPr>
              <a:lvl1pPr marL="171446" marR="0" lvl="0" indent="-171446" algn="l" defTabSz="914400" eaLnBrk="1" latinLnBrk="0" hangingPunct="1">
                <a:lnSpc>
                  <a:spcPct val="100000"/>
                </a:lnSpc>
                <a:buClrTx/>
                <a:buSzTx/>
                <a:buFont typeface="Wingdings" panose="05000000000000000000" pitchFamily="2" charset="2"/>
                <a:buChar char="§"/>
                <a:tabLst/>
                <a:defRPr kumimoji="0" sz="1100" b="1" i="0" u="none" strike="noStrike" cap="none" spc="0" normalizeH="0" baseline="0">
                  <a:ln>
                    <a:noFill/>
                  </a:ln>
                  <a:solidFill>
                    <a:srgbClr val="FEFDFD"/>
                  </a:solidFill>
                  <a:effectLst/>
                  <a:uLnTx/>
                  <a:uFillTx/>
                  <a:latin typeface="Calibri Light" panose="020F0302020204030204" pitchFamily="34" charset="0"/>
                  <a:cs typeface="Calibri" panose="020F0502020204030204" pitchFamily="34" charset="0"/>
                </a:defRPr>
              </a:lvl1pPr>
            </a:lstStyle>
            <a:p>
              <a:r>
                <a:rPr lang="en-US" sz="1298" dirty="0"/>
                <a:t>Technology Implementations</a:t>
              </a:r>
            </a:p>
            <a:p>
              <a:r>
                <a:rPr lang="en-US" sz="1298" dirty="0"/>
                <a:t>RPA Implementations</a:t>
              </a:r>
            </a:p>
            <a:p>
              <a:r>
                <a:rPr lang="en-US" sz="1298" dirty="0"/>
                <a:t>Cloud/Multi Cloud Use  Case Implementations</a:t>
              </a:r>
            </a:p>
          </p:txBody>
        </p:sp>
        <p:sp>
          <p:nvSpPr>
            <p:cNvPr id="136" name="TextBox 135">
              <a:extLst>
                <a:ext uri="{FF2B5EF4-FFF2-40B4-BE49-F238E27FC236}">
                  <a16:creationId xmlns:a16="http://schemas.microsoft.com/office/drawing/2014/main" id="{AA3A3E5C-63FD-9A46-A373-664F89E4F9C1}"/>
                </a:ext>
              </a:extLst>
            </p:cNvPr>
            <p:cNvSpPr txBox="1"/>
            <p:nvPr/>
          </p:nvSpPr>
          <p:spPr>
            <a:xfrm>
              <a:off x="5773329" y="2034602"/>
              <a:ext cx="1375467" cy="1336096"/>
            </a:xfrm>
            <a:prstGeom prst="rect">
              <a:avLst/>
            </a:prstGeom>
            <a:noFill/>
          </p:spPr>
          <p:txBody>
            <a:bodyPr wrap="square" lIns="134846" tIns="67424" rIns="134846" bIns="67424" rtlCol="0">
              <a:spAutoFit/>
            </a:bodyPr>
            <a:lstStyle>
              <a:defPPr>
                <a:defRPr lang="en-US"/>
              </a:defPPr>
              <a:lvl1pPr marL="171446" marR="0" lvl="0" indent="-171446" algn="l" defTabSz="914400" eaLnBrk="1" latinLnBrk="0" hangingPunct="1">
                <a:lnSpc>
                  <a:spcPct val="100000"/>
                </a:lnSpc>
                <a:buClrTx/>
                <a:buSzTx/>
                <a:buFont typeface="Wingdings" panose="05000000000000000000" pitchFamily="2" charset="2"/>
                <a:buChar char="§"/>
                <a:tabLst/>
                <a:defRPr kumimoji="0" sz="1100" b="1" i="0" u="none" strike="noStrike" cap="none" spc="0" normalizeH="0" baseline="0">
                  <a:ln>
                    <a:noFill/>
                  </a:ln>
                  <a:solidFill>
                    <a:srgbClr val="FEFDFD"/>
                  </a:solidFill>
                  <a:effectLst/>
                  <a:uLnTx/>
                  <a:uFillTx/>
                  <a:latin typeface="Calibri Light" panose="020F0302020204030204" pitchFamily="34" charset="0"/>
                  <a:cs typeface="Calibri" panose="020F0502020204030204" pitchFamily="34" charset="0"/>
                </a:defRPr>
              </a:lvl1pPr>
            </a:lstStyle>
            <a:p>
              <a:r>
                <a:rPr lang="en-US" sz="1298" dirty="0"/>
                <a:t>Technology Migration</a:t>
              </a:r>
            </a:p>
            <a:p>
              <a:r>
                <a:rPr lang="en-US" sz="1298" dirty="0"/>
                <a:t>Application Integrations</a:t>
              </a:r>
            </a:p>
            <a:p>
              <a:r>
                <a:rPr lang="en-US" sz="1298" dirty="0"/>
                <a:t>Orchestration</a:t>
              </a:r>
            </a:p>
            <a:p>
              <a:r>
                <a:rPr lang="en-US" sz="1298" dirty="0"/>
                <a:t>Analytics</a:t>
              </a:r>
            </a:p>
            <a:p>
              <a:r>
                <a:rPr lang="en-US" sz="1298" dirty="0"/>
                <a:t>DevOps and </a:t>
              </a:r>
            </a:p>
            <a:p>
              <a:r>
                <a:rPr lang="en-US" sz="1298" dirty="0"/>
                <a:t>Bots</a:t>
              </a:r>
            </a:p>
          </p:txBody>
        </p:sp>
        <p:sp>
          <p:nvSpPr>
            <p:cNvPr id="137" name="TextBox 136">
              <a:extLst>
                <a:ext uri="{FF2B5EF4-FFF2-40B4-BE49-F238E27FC236}">
                  <a16:creationId xmlns:a16="http://schemas.microsoft.com/office/drawing/2014/main" id="{F838713A-3BAA-974F-9ED1-5E35B3065F26}"/>
                </a:ext>
              </a:extLst>
            </p:cNvPr>
            <p:cNvSpPr txBox="1"/>
            <p:nvPr/>
          </p:nvSpPr>
          <p:spPr>
            <a:xfrm>
              <a:off x="7537257" y="2166052"/>
              <a:ext cx="1375467" cy="1028301"/>
            </a:xfrm>
            <a:prstGeom prst="rect">
              <a:avLst/>
            </a:prstGeom>
            <a:noFill/>
          </p:spPr>
          <p:txBody>
            <a:bodyPr wrap="square" lIns="134846" tIns="67424" rIns="134846" bIns="67424" rtlCol="0">
              <a:spAutoFit/>
            </a:bodyPr>
            <a:lstStyle>
              <a:defPPr>
                <a:defRPr lang="en-US"/>
              </a:defPPr>
              <a:lvl1pPr marL="171446" marR="0" lvl="0" indent="-171446" algn="l" defTabSz="914400" eaLnBrk="1" latinLnBrk="0" hangingPunct="1">
                <a:lnSpc>
                  <a:spcPct val="100000"/>
                </a:lnSpc>
                <a:buClrTx/>
                <a:buSzTx/>
                <a:buFont typeface="Wingdings" panose="05000000000000000000" pitchFamily="2" charset="2"/>
                <a:buChar char="§"/>
                <a:tabLst/>
                <a:defRPr kumimoji="0" sz="1100" b="1" i="0" u="none" strike="noStrike" cap="none" spc="0" normalizeH="0" baseline="0">
                  <a:ln>
                    <a:noFill/>
                  </a:ln>
                  <a:solidFill>
                    <a:srgbClr val="FEFDFD"/>
                  </a:solidFill>
                  <a:effectLst/>
                  <a:uLnTx/>
                  <a:uFillTx/>
                  <a:latin typeface="Calibri Light" panose="020F0302020204030204" pitchFamily="34" charset="0"/>
                  <a:cs typeface="Calibri" panose="020F0502020204030204" pitchFamily="34" charset="0"/>
                </a:defRPr>
              </a:lvl1pPr>
            </a:lstStyle>
            <a:p>
              <a:r>
                <a:rPr lang="en-US" sz="1298" dirty="0"/>
                <a:t>IAM Platform Management</a:t>
              </a:r>
            </a:p>
            <a:p>
              <a:r>
                <a:rPr lang="en-US" sz="1298" dirty="0"/>
                <a:t>Manual Identity Operations</a:t>
              </a:r>
            </a:p>
            <a:p>
              <a:r>
                <a:rPr lang="en-US" sz="1298" dirty="0"/>
                <a:t>Automated Identity Operations </a:t>
              </a:r>
            </a:p>
          </p:txBody>
        </p:sp>
        <p:sp>
          <p:nvSpPr>
            <p:cNvPr id="139" name="Left-Right Arrow 138">
              <a:extLst>
                <a:ext uri="{FF2B5EF4-FFF2-40B4-BE49-F238E27FC236}">
                  <a16:creationId xmlns:a16="http://schemas.microsoft.com/office/drawing/2014/main" id="{FF7CFD5B-0A32-1649-A0F8-BFDD90CD3E4A}"/>
                </a:ext>
              </a:extLst>
            </p:cNvPr>
            <p:cNvSpPr/>
            <p:nvPr/>
          </p:nvSpPr>
          <p:spPr bwMode="auto">
            <a:xfrm>
              <a:off x="7137328" y="2594774"/>
              <a:ext cx="365760" cy="182880"/>
            </a:xfrm>
            <a:prstGeom prst="leftRightArrow">
              <a:avLst/>
            </a:prstGeom>
            <a:solidFill>
              <a:schemeClr val="bg1">
                <a:lumMod val="10000"/>
              </a:schemeClr>
            </a:solidFill>
            <a:ln w="6350" cap="flat" cmpd="sng" algn="ctr">
              <a:no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defRPr/>
              </a:pPr>
              <a:endParaRPr lang="en-US" sz="1817" dirty="0">
                <a:solidFill>
                  <a:srgbClr val="7C7C7C"/>
                </a:solidFill>
                <a:latin typeface="Calibri Light" panose="020F0302020204030204" pitchFamily="34" charset="0"/>
                <a:ea typeface="STKaiti"/>
                <a:cs typeface="Calibri" panose="020F0502020204030204" pitchFamily="34" charset="0"/>
              </a:endParaRPr>
            </a:p>
          </p:txBody>
        </p:sp>
        <p:sp>
          <p:nvSpPr>
            <p:cNvPr id="140" name="Right Arrow 139">
              <a:extLst>
                <a:ext uri="{FF2B5EF4-FFF2-40B4-BE49-F238E27FC236}">
                  <a16:creationId xmlns:a16="http://schemas.microsoft.com/office/drawing/2014/main" id="{A66FE2F7-4ACB-EB44-83D4-6C7DA5FE19C1}"/>
                </a:ext>
              </a:extLst>
            </p:cNvPr>
            <p:cNvSpPr/>
            <p:nvPr/>
          </p:nvSpPr>
          <p:spPr bwMode="auto">
            <a:xfrm>
              <a:off x="5355895" y="2627083"/>
              <a:ext cx="274320" cy="182880"/>
            </a:xfrm>
            <a:prstGeom prst="rightArrow">
              <a:avLst/>
            </a:prstGeom>
            <a:solidFill>
              <a:schemeClr val="bg1">
                <a:lumMod val="10000"/>
              </a:schemeClr>
            </a:solidFill>
            <a:ln w="6350" cap="flat" cmpd="sng" algn="ctr">
              <a:no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defRPr/>
              </a:pPr>
              <a:endParaRPr lang="en-US" sz="1817" dirty="0">
                <a:solidFill>
                  <a:srgbClr val="7C7C7C"/>
                </a:solidFill>
                <a:latin typeface="Calibri Light" panose="020F0302020204030204" pitchFamily="34" charset="0"/>
                <a:ea typeface="STKaiti"/>
                <a:cs typeface="Calibri" panose="020F0502020204030204" pitchFamily="34" charset="0"/>
              </a:endParaRPr>
            </a:p>
          </p:txBody>
        </p:sp>
      </p:grpSp>
      <p:pic>
        <p:nvPicPr>
          <p:cNvPr id="154" name="Picture 6" descr="http://statera.com/wp-content/uploads/2014/08/AWS-logo.png">
            <a:extLst>
              <a:ext uri="{FF2B5EF4-FFF2-40B4-BE49-F238E27FC236}">
                <a16:creationId xmlns:a16="http://schemas.microsoft.com/office/drawing/2014/main" id="{1516446B-39F5-DD44-827C-596CF9D2B28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60303" y="5635862"/>
            <a:ext cx="801053" cy="3204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B5E216C3-5AAA-4219-B0BD-C8B8CA39AB18}"/>
              </a:ext>
            </a:extLst>
          </p:cNvPr>
          <p:cNvPicPr>
            <a:picLocks noChangeAspect="1"/>
          </p:cNvPicPr>
          <p:nvPr/>
        </p:nvPicPr>
        <p:blipFill>
          <a:blip r:embed="rId7"/>
          <a:stretch>
            <a:fillRect/>
          </a:stretch>
        </p:blipFill>
        <p:spPr>
          <a:xfrm>
            <a:off x="6641358" y="5690002"/>
            <a:ext cx="549989" cy="304591"/>
          </a:xfrm>
          <a:prstGeom prst="rect">
            <a:avLst/>
          </a:prstGeom>
        </p:spPr>
      </p:pic>
      <p:pic>
        <p:nvPicPr>
          <p:cNvPr id="82" name="Picture 81">
            <a:extLst>
              <a:ext uri="{FF2B5EF4-FFF2-40B4-BE49-F238E27FC236}">
                <a16:creationId xmlns:a16="http://schemas.microsoft.com/office/drawing/2014/main" id="{81A3484C-2AFB-4A1D-AB17-CC1847371344}"/>
              </a:ext>
            </a:extLst>
          </p:cNvPr>
          <p:cNvPicPr>
            <a:picLocks noChangeAspect="1"/>
          </p:cNvPicPr>
          <p:nvPr/>
        </p:nvPicPr>
        <p:blipFill>
          <a:blip r:embed="rId8"/>
          <a:stretch>
            <a:fillRect/>
          </a:stretch>
        </p:blipFill>
        <p:spPr>
          <a:xfrm>
            <a:off x="8719157" y="5718687"/>
            <a:ext cx="495357" cy="280085"/>
          </a:xfrm>
          <a:prstGeom prst="rect">
            <a:avLst/>
          </a:prstGeom>
        </p:spPr>
      </p:pic>
      <p:pic>
        <p:nvPicPr>
          <p:cNvPr id="86" name="Picture 85">
            <a:extLst>
              <a:ext uri="{FF2B5EF4-FFF2-40B4-BE49-F238E27FC236}">
                <a16:creationId xmlns:a16="http://schemas.microsoft.com/office/drawing/2014/main" id="{1B1719B8-9874-414E-AE68-B8B98E9E8B3D}"/>
              </a:ext>
            </a:extLst>
          </p:cNvPr>
          <p:cNvPicPr>
            <a:picLocks noChangeAspect="1"/>
          </p:cNvPicPr>
          <p:nvPr/>
        </p:nvPicPr>
        <p:blipFill>
          <a:blip r:embed="rId9"/>
          <a:stretch>
            <a:fillRect/>
          </a:stretch>
        </p:blipFill>
        <p:spPr>
          <a:xfrm>
            <a:off x="7608699" y="5690001"/>
            <a:ext cx="612005" cy="364898"/>
          </a:xfrm>
          <a:prstGeom prst="rect">
            <a:avLst/>
          </a:prstGeom>
        </p:spPr>
      </p:pic>
      <p:pic>
        <p:nvPicPr>
          <p:cNvPr id="87" name="Picture 86">
            <a:extLst>
              <a:ext uri="{FF2B5EF4-FFF2-40B4-BE49-F238E27FC236}">
                <a16:creationId xmlns:a16="http://schemas.microsoft.com/office/drawing/2014/main" id="{18769F12-5E28-481A-8A7B-3BA494E95479}"/>
              </a:ext>
            </a:extLst>
          </p:cNvPr>
          <p:cNvPicPr>
            <a:picLocks noChangeAspect="1"/>
          </p:cNvPicPr>
          <p:nvPr/>
        </p:nvPicPr>
        <p:blipFill>
          <a:blip r:embed="rId10"/>
          <a:stretch>
            <a:fillRect/>
          </a:stretch>
        </p:blipFill>
        <p:spPr>
          <a:xfrm>
            <a:off x="9494056" y="5605597"/>
            <a:ext cx="921064" cy="531508"/>
          </a:xfrm>
          <a:prstGeom prst="rect">
            <a:avLst/>
          </a:prstGeom>
        </p:spPr>
      </p:pic>
      <p:pic>
        <p:nvPicPr>
          <p:cNvPr id="88" name="Picture 87">
            <a:extLst>
              <a:ext uri="{FF2B5EF4-FFF2-40B4-BE49-F238E27FC236}">
                <a16:creationId xmlns:a16="http://schemas.microsoft.com/office/drawing/2014/main" id="{1940A34D-35C3-4584-AA09-6E7D30AEFD2D}"/>
              </a:ext>
            </a:extLst>
          </p:cNvPr>
          <p:cNvPicPr>
            <a:picLocks noChangeAspect="1"/>
          </p:cNvPicPr>
          <p:nvPr/>
        </p:nvPicPr>
        <p:blipFill>
          <a:blip r:embed="rId11"/>
          <a:stretch>
            <a:fillRect/>
          </a:stretch>
        </p:blipFill>
        <p:spPr>
          <a:xfrm>
            <a:off x="10694663" y="5672831"/>
            <a:ext cx="785922" cy="437406"/>
          </a:xfrm>
          <a:prstGeom prst="rect">
            <a:avLst/>
          </a:prstGeom>
        </p:spPr>
      </p:pic>
      <p:sp>
        <p:nvSpPr>
          <p:cNvPr id="4" name="TextBox 3"/>
          <p:cNvSpPr txBox="1"/>
          <p:nvPr/>
        </p:nvSpPr>
        <p:spPr>
          <a:xfrm>
            <a:off x="2036828" y="944690"/>
            <a:ext cx="8063080" cy="411331"/>
          </a:xfrm>
          <a:prstGeom prst="rect">
            <a:avLst/>
          </a:prstGeom>
          <a:noFill/>
        </p:spPr>
        <p:txBody>
          <a:bodyPr wrap="square" rtlCol="0">
            <a:spAutoFit/>
          </a:bodyPr>
          <a:lstStyle/>
          <a:p>
            <a:r>
              <a:rPr lang="en-US" sz="2073" b="1" dirty="0">
                <a:solidFill>
                  <a:schemeClr val="bg1">
                    <a:lumMod val="10000"/>
                  </a:schemeClr>
                </a:solidFill>
                <a:ea typeface="+mj-ea"/>
              </a:rPr>
              <a:t>LTI Digital Identity Analytics and Orchestration Platform</a:t>
            </a:r>
          </a:p>
        </p:txBody>
      </p:sp>
      <p:grpSp>
        <p:nvGrpSpPr>
          <p:cNvPr id="148" name="Group 147">
            <a:extLst>
              <a:ext uri="{FF2B5EF4-FFF2-40B4-BE49-F238E27FC236}">
                <a16:creationId xmlns:a16="http://schemas.microsoft.com/office/drawing/2014/main" id="{0AF03E3A-DB6A-46CB-98F0-286986FD6981}"/>
              </a:ext>
            </a:extLst>
          </p:cNvPr>
          <p:cNvGrpSpPr/>
          <p:nvPr/>
        </p:nvGrpSpPr>
        <p:grpSpPr>
          <a:xfrm>
            <a:off x="574937" y="1791864"/>
            <a:ext cx="11153297" cy="399239"/>
            <a:chOff x="429566" y="2015707"/>
            <a:chExt cx="2543361" cy="609291"/>
          </a:xfrm>
        </p:grpSpPr>
        <p:sp>
          <p:nvSpPr>
            <p:cNvPr id="149" name="Rectangle 13">
              <a:extLst>
                <a:ext uri="{FF2B5EF4-FFF2-40B4-BE49-F238E27FC236}">
                  <a16:creationId xmlns:a16="http://schemas.microsoft.com/office/drawing/2014/main" id="{E9045ECC-BA59-4299-B7BB-BEF0E1ACA7DE}"/>
                </a:ext>
              </a:extLst>
            </p:cNvPr>
            <p:cNvSpPr/>
            <p:nvPr/>
          </p:nvSpPr>
          <p:spPr>
            <a:xfrm rot="256598">
              <a:off x="429566" y="2311937"/>
              <a:ext cx="141872" cy="302350"/>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492370"/>
                <a:gd name="connsiteY0" fmla="*/ 545961 h 566057"/>
                <a:gd name="connsiteX1" fmla="*/ 55267 w 492370"/>
                <a:gd name="connsiteY1" fmla="*/ 0 h 566057"/>
                <a:gd name="connsiteX2" fmla="*/ 492370 w 492370"/>
                <a:gd name="connsiteY2" fmla="*/ 566057 h 566057"/>
                <a:gd name="connsiteX3" fmla="*/ 0 w 492370"/>
                <a:gd name="connsiteY3" fmla="*/ 545961 h 566057"/>
                <a:gd name="connsiteX0" fmla="*/ 0 w 371790"/>
                <a:gd name="connsiteY0" fmla="*/ 545961 h 545961"/>
                <a:gd name="connsiteX1" fmla="*/ 55267 w 371790"/>
                <a:gd name="connsiteY1" fmla="*/ 0 h 545961"/>
                <a:gd name="connsiteX2" fmla="*/ 371790 w 371790"/>
                <a:gd name="connsiteY2" fmla="*/ 410308 h 545961"/>
                <a:gd name="connsiteX3" fmla="*/ 0 w 371790"/>
                <a:gd name="connsiteY3" fmla="*/ 545961 h 545961"/>
                <a:gd name="connsiteX0" fmla="*/ 0 w 502418"/>
                <a:gd name="connsiteY0" fmla="*/ 545961 h 545961"/>
                <a:gd name="connsiteX1" fmla="*/ 55267 w 502418"/>
                <a:gd name="connsiteY1" fmla="*/ 0 h 545961"/>
                <a:gd name="connsiteX2" fmla="*/ 502418 w 502418"/>
                <a:gd name="connsiteY2" fmla="*/ 540937 h 545961"/>
                <a:gd name="connsiteX3" fmla="*/ 0 w 502418"/>
                <a:gd name="connsiteY3" fmla="*/ 545961 h 545961"/>
                <a:gd name="connsiteX0" fmla="*/ 15072 w 517490"/>
                <a:gd name="connsiteY0" fmla="*/ 284704 h 284704"/>
                <a:gd name="connsiteX1" fmla="*/ 0 w 517490"/>
                <a:gd name="connsiteY1" fmla="*/ 0 h 284704"/>
                <a:gd name="connsiteX2" fmla="*/ 517490 w 517490"/>
                <a:gd name="connsiteY2" fmla="*/ 279680 h 284704"/>
                <a:gd name="connsiteX3" fmla="*/ 15072 w 517490"/>
                <a:gd name="connsiteY3" fmla="*/ 284704 h 284704"/>
                <a:gd name="connsiteX0" fmla="*/ 0 w 512466"/>
                <a:gd name="connsiteY0" fmla="*/ 304801 h 304801"/>
                <a:gd name="connsiteX1" fmla="*/ 512466 w 512466"/>
                <a:gd name="connsiteY1" fmla="*/ 0 h 304801"/>
                <a:gd name="connsiteX2" fmla="*/ 502418 w 512466"/>
                <a:gd name="connsiteY2" fmla="*/ 299777 h 304801"/>
                <a:gd name="connsiteX3" fmla="*/ 0 w 512466"/>
                <a:gd name="connsiteY3" fmla="*/ 304801 h 304801"/>
                <a:gd name="connsiteX0" fmla="*/ 0 w 346669"/>
                <a:gd name="connsiteY0" fmla="*/ 334946 h 334946"/>
                <a:gd name="connsiteX1" fmla="*/ 346669 w 346669"/>
                <a:gd name="connsiteY1" fmla="*/ 0 h 334946"/>
                <a:gd name="connsiteX2" fmla="*/ 336621 w 346669"/>
                <a:gd name="connsiteY2" fmla="*/ 299777 h 334946"/>
                <a:gd name="connsiteX3" fmla="*/ 0 w 346669"/>
                <a:gd name="connsiteY3" fmla="*/ 334946 h 334946"/>
                <a:gd name="connsiteX0" fmla="*/ 0 w 346669"/>
                <a:gd name="connsiteY0" fmla="*/ 334946 h 334946"/>
                <a:gd name="connsiteX1" fmla="*/ 101322 w 346669"/>
                <a:gd name="connsiteY1" fmla="*/ 233414 h 334946"/>
                <a:gd name="connsiteX2" fmla="*/ 346669 w 346669"/>
                <a:gd name="connsiteY2" fmla="*/ 0 h 334946"/>
                <a:gd name="connsiteX3" fmla="*/ 336621 w 346669"/>
                <a:gd name="connsiteY3" fmla="*/ 299777 h 334946"/>
                <a:gd name="connsiteX4" fmla="*/ 0 w 346669"/>
                <a:gd name="connsiteY4" fmla="*/ 334946 h 334946"/>
                <a:gd name="connsiteX0" fmla="*/ 104669 w 451338"/>
                <a:gd name="connsiteY0" fmla="*/ 334946 h 334946"/>
                <a:gd name="connsiteX1" fmla="*/ 0 w 451338"/>
                <a:gd name="connsiteY1" fmla="*/ 178148 h 334946"/>
                <a:gd name="connsiteX2" fmla="*/ 451338 w 451338"/>
                <a:gd name="connsiteY2" fmla="*/ 0 h 334946"/>
                <a:gd name="connsiteX3" fmla="*/ 441290 w 451338"/>
                <a:gd name="connsiteY3" fmla="*/ 299777 h 334946"/>
                <a:gd name="connsiteX4" fmla="*/ 104669 w 451338"/>
                <a:gd name="connsiteY4" fmla="*/ 334946 h 334946"/>
                <a:gd name="connsiteX0" fmla="*/ 9209 w 451338"/>
                <a:gd name="connsiteY0" fmla="*/ 309825 h 309825"/>
                <a:gd name="connsiteX1" fmla="*/ 0 w 451338"/>
                <a:gd name="connsiteY1" fmla="*/ 178148 h 309825"/>
                <a:gd name="connsiteX2" fmla="*/ 451338 w 451338"/>
                <a:gd name="connsiteY2" fmla="*/ 0 h 309825"/>
                <a:gd name="connsiteX3" fmla="*/ 441290 w 451338"/>
                <a:gd name="connsiteY3" fmla="*/ 299777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389775 w 451338"/>
                <a:gd name="connsiteY3" fmla="*/ 276595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425836 w 451338"/>
                <a:gd name="connsiteY3" fmla="*/ 299777 h 309825"/>
                <a:gd name="connsiteX4" fmla="*/ 9209 w 451338"/>
                <a:gd name="connsiteY4" fmla="*/ 309825 h 309825"/>
                <a:gd name="connsiteX0" fmla="*/ 9209 w 461641"/>
                <a:gd name="connsiteY0" fmla="*/ 312400 h 312400"/>
                <a:gd name="connsiteX1" fmla="*/ 0 w 461641"/>
                <a:gd name="connsiteY1" fmla="*/ 180723 h 312400"/>
                <a:gd name="connsiteX2" fmla="*/ 461641 w 461641"/>
                <a:gd name="connsiteY2" fmla="*/ 0 h 312400"/>
                <a:gd name="connsiteX3" fmla="*/ 425836 w 461641"/>
                <a:gd name="connsiteY3" fmla="*/ 302352 h 312400"/>
                <a:gd name="connsiteX4" fmla="*/ 9209 w 461641"/>
                <a:gd name="connsiteY4" fmla="*/ 312400 h 312400"/>
                <a:gd name="connsiteX0" fmla="*/ 0 w 568342"/>
                <a:gd name="connsiteY0" fmla="*/ 296945 h 302352"/>
                <a:gd name="connsiteX1" fmla="*/ 106701 w 568342"/>
                <a:gd name="connsiteY1" fmla="*/ 180723 h 302352"/>
                <a:gd name="connsiteX2" fmla="*/ 568342 w 568342"/>
                <a:gd name="connsiteY2" fmla="*/ 0 h 302352"/>
                <a:gd name="connsiteX3" fmla="*/ 532537 w 568342"/>
                <a:gd name="connsiteY3" fmla="*/ 302352 h 302352"/>
                <a:gd name="connsiteX4" fmla="*/ 0 w 568342"/>
                <a:gd name="connsiteY4" fmla="*/ 296945 h 302352"/>
                <a:gd name="connsiteX0" fmla="*/ 0 w 568342"/>
                <a:gd name="connsiteY0" fmla="*/ 296945 h 302352"/>
                <a:gd name="connsiteX1" fmla="*/ 122156 w 568342"/>
                <a:gd name="connsiteY1" fmla="*/ 49359 h 302352"/>
                <a:gd name="connsiteX2" fmla="*/ 568342 w 568342"/>
                <a:gd name="connsiteY2" fmla="*/ 0 h 302352"/>
                <a:gd name="connsiteX3" fmla="*/ 532537 w 568342"/>
                <a:gd name="connsiteY3" fmla="*/ 302352 h 302352"/>
                <a:gd name="connsiteX4" fmla="*/ 0 w 568342"/>
                <a:gd name="connsiteY4" fmla="*/ 296945 h 302352"/>
                <a:gd name="connsiteX0" fmla="*/ 0 w 493644"/>
                <a:gd name="connsiteY0" fmla="*/ 173308 h 302352"/>
                <a:gd name="connsiteX1" fmla="*/ 47458 w 493644"/>
                <a:gd name="connsiteY1" fmla="*/ 49359 h 302352"/>
                <a:gd name="connsiteX2" fmla="*/ 493644 w 493644"/>
                <a:gd name="connsiteY2" fmla="*/ 0 h 302352"/>
                <a:gd name="connsiteX3" fmla="*/ 457839 w 493644"/>
                <a:gd name="connsiteY3" fmla="*/ 302352 h 302352"/>
                <a:gd name="connsiteX4" fmla="*/ 0 w 493644"/>
                <a:gd name="connsiteY4" fmla="*/ 173308 h 30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44" h="302352">
                  <a:moveTo>
                    <a:pt x="0" y="173308"/>
                  </a:moveTo>
                  <a:lnTo>
                    <a:pt x="47458" y="49359"/>
                  </a:lnTo>
                  <a:lnTo>
                    <a:pt x="493644" y="0"/>
                  </a:lnTo>
                  <a:lnTo>
                    <a:pt x="457839" y="302352"/>
                  </a:lnTo>
                  <a:lnTo>
                    <a:pt x="0" y="173308"/>
                  </a:lnTo>
                  <a:close/>
                </a:path>
              </a:pathLst>
            </a:custGeom>
            <a:solidFill>
              <a:srgbClr val="F68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90010">
                <a:defRPr/>
              </a:pPr>
              <a:endParaRPr lang="en-US" sz="1168">
                <a:solidFill>
                  <a:prstClr val="white"/>
                </a:solidFill>
                <a:latin typeface="Calibri Light" panose="020F0302020204030204" pitchFamily="34" charset="0"/>
                <a:ea typeface="STKaiti"/>
                <a:cs typeface="Calibri" pitchFamily="34" charset="0"/>
              </a:endParaRPr>
            </a:p>
          </p:txBody>
        </p:sp>
        <p:sp>
          <p:nvSpPr>
            <p:cNvPr id="150" name="Parallelogram 43">
              <a:extLst>
                <a:ext uri="{FF2B5EF4-FFF2-40B4-BE49-F238E27FC236}">
                  <a16:creationId xmlns:a16="http://schemas.microsoft.com/office/drawing/2014/main" id="{C96E7B63-CC57-438E-BD90-15776C63DA97}"/>
                </a:ext>
              </a:extLst>
            </p:cNvPr>
            <p:cNvSpPr/>
            <p:nvPr/>
          </p:nvSpPr>
          <p:spPr>
            <a:xfrm flipH="1">
              <a:off x="585473" y="2071495"/>
              <a:ext cx="2293907" cy="411590"/>
            </a:xfrm>
            <a:custGeom>
              <a:avLst/>
              <a:gdLst>
                <a:gd name="connsiteX0" fmla="*/ 0 w 1743388"/>
                <a:gd name="connsiteY0" fmla="*/ 404052 h 404052"/>
                <a:gd name="connsiteX1" fmla="*/ 326805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0 w 1743388"/>
                <a:gd name="connsiteY0" fmla="*/ 404052 h 404052"/>
                <a:gd name="connsiteX1" fmla="*/ 35402 w 1743388"/>
                <a:gd name="connsiteY1" fmla="*/ 0 h 404052"/>
                <a:gd name="connsiteX2" fmla="*/ 1743388 w 1743388"/>
                <a:gd name="connsiteY2" fmla="*/ 0 h 404052"/>
                <a:gd name="connsiteX3" fmla="*/ 1416583 w 1743388"/>
                <a:gd name="connsiteY3" fmla="*/ 404052 h 404052"/>
                <a:gd name="connsiteX4" fmla="*/ 0 w 1743388"/>
                <a:gd name="connsiteY4" fmla="*/ 404052 h 404052"/>
                <a:gd name="connsiteX0" fmla="*/ 316291 w 1707986"/>
                <a:gd name="connsiteY0" fmla="*/ 414100 h 414100"/>
                <a:gd name="connsiteX1" fmla="*/ 0 w 1707986"/>
                <a:gd name="connsiteY1" fmla="*/ 0 h 414100"/>
                <a:gd name="connsiteX2" fmla="*/ 1707986 w 1707986"/>
                <a:gd name="connsiteY2" fmla="*/ 0 h 414100"/>
                <a:gd name="connsiteX3" fmla="*/ 1381181 w 1707986"/>
                <a:gd name="connsiteY3" fmla="*/ 404052 h 414100"/>
                <a:gd name="connsiteX4" fmla="*/ 316291 w 1707986"/>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381181 w 1687380"/>
                <a:gd name="connsiteY3" fmla="*/ 404052 h 414100"/>
                <a:gd name="connsiteX4" fmla="*/ 316291 w 1687380"/>
                <a:gd name="connsiteY4" fmla="*/ 414100 h 414100"/>
                <a:gd name="connsiteX0" fmla="*/ 316291 w 1687380"/>
                <a:gd name="connsiteY0" fmla="*/ 414100 h 414100"/>
                <a:gd name="connsiteX1" fmla="*/ 0 w 1687380"/>
                <a:gd name="connsiteY1" fmla="*/ 0 h 414100"/>
                <a:gd name="connsiteX2" fmla="*/ 1687380 w 1687380"/>
                <a:gd name="connsiteY2" fmla="*/ 12879 h 414100"/>
                <a:gd name="connsiteX3" fmla="*/ 1401787 w 1687380"/>
                <a:gd name="connsiteY3" fmla="*/ 406628 h 414100"/>
                <a:gd name="connsiteX4" fmla="*/ 316291 w 1687380"/>
                <a:gd name="connsiteY4" fmla="*/ 414100 h 414100"/>
                <a:gd name="connsiteX0" fmla="*/ 316291 w 1689956"/>
                <a:gd name="connsiteY0" fmla="*/ 414100 h 414100"/>
                <a:gd name="connsiteX1" fmla="*/ 0 w 1689956"/>
                <a:gd name="connsiteY1" fmla="*/ 0 h 414100"/>
                <a:gd name="connsiteX2" fmla="*/ 1689956 w 1689956"/>
                <a:gd name="connsiteY2" fmla="*/ 12879 h 414100"/>
                <a:gd name="connsiteX3" fmla="*/ 1401787 w 1689956"/>
                <a:gd name="connsiteY3" fmla="*/ 406628 h 414100"/>
                <a:gd name="connsiteX4" fmla="*/ 316291 w 1689956"/>
                <a:gd name="connsiteY4" fmla="*/ 414100 h 414100"/>
                <a:gd name="connsiteX0" fmla="*/ 190684 w 1564349"/>
                <a:gd name="connsiteY0" fmla="*/ 408275 h 408275"/>
                <a:gd name="connsiteX1" fmla="*/ 0 w 1564349"/>
                <a:gd name="connsiteY1" fmla="*/ 0 h 408275"/>
                <a:gd name="connsiteX2" fmla="*/ 1564349 w 1564349"/>
                <a:gd name="connsiteY2" fmla="*/ 7054 h 408275"/>
                <a:gd name="connsiteX3" fmla="*/ 1276180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21209 w 1564349"/>
                <a:gd name="connsiteY3" fmla="*/ 400803 h 408275"/>
                <a:gd name="connsiteX4" fmla="*/ 190684 w 1564349"/>
                <a:gd name="connsiteY4" fmla="*/ 408275 h 408275"/>
                <a:gd name="connsiteX0" fmla="*/ 190684 w 1564349"/>
                <a:gd name="connsiteY0" fmla="*/ 408275 h 408275"/>
                <a:gd name="connsiteX1" fmla="*/ 0 w 1564349"/>
                <a:gd name="connsiteY1" fmla="*/ 0 h 408275"/>
                <a:gd name="connsiteX2" fmla="*/ 1564349 w 1564349"/>
                <a:gd name="connsiteY2" fmla="*/ 7054 h 408275"/>
                <a:gd name="connsiteX3" fmla="*/ 1369024 w 1564349"/>
                <a:gd name="connsiteY3" fmla="*/ 400803 h 408275"/>
                <a:gd name="connsiteX4" fmla="*/ 190684 w 1564349"/>
                <a:gd name="connsiteY4" fmla="*/ 408275 h 408275"/>
                <a:gd name="connsiteX0" fmla="*/ 190684 w 1480666"/>
                <a:gd name="connsiteY0" fmla="*/ 411590 h 411590"/>
                <a:gd name="connsiteX1" fmla="*/ 0 w 1480666"/>
                <a:gd name="connsiteY1" fmla="*/ 3315 h 411590"/>
                <a:gd name="connsiteX2" fmla="*/ 1480666 w 1480666"/>
                <a:gd name="connsiteY2" fmla="*/ 0 h 411590"/>
                <a:gd name="connsiteX3" fmla="*/ 1369024 w 1480666"/>
                <a:gd name="connsiteY3" fmla="*/ 404118 h 411590"/>
                <a:gd name="connsiteX4" fmla="*/ 190684 w 1480666"/>
                <a:gd name="connsiteY4" fmla="*/ 411590 h 411590"/>
                <a:gd name="connsiteX0" fmla="*/ 190684 w 1490809"/>
                <a:gd name="connsiteY0" fmla="*/ 411590 h 411590"/>
                <a:gd name="connsiteX1" fmla="*/ 0 w 1490809"/>
                <a:gd name="connsiteY1" fmla="*/ 3315 h 411590"/>
                <a:gd name="connsiteX2" fmla="*/ 1490809 w 1490809"/>
                <a:gd name="connsiteY2" fmla="*/ 0 h 411590"/>
                <a:gd name="connsiteX3" fmla="*/ 1369024 w 1490809"/>
                <a:gd name="connsiteY3" fmla="*/ 404118 h 411590"/>
                <a:gd name="connsiteX4" fmla="*/ 190684 w 1490809"/>
                <a:gd name="connsiteY4" fmla="*/ 411590 h 411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809" h="411590">
                  <a:moveTo>
                    <a:pt x="190684" y="411590"/>
                  </a:moveTo>
                  <a:lnTo>
                    <a:pt x="0" y="3315"/>
                  </a:lnTo>
                  <a:lnTo>
                    <a:pt x="1490809" y="0"/>
                  </a:lnTo>
                  <a:lnTo>
                    <a:pt x="1369024" y="404118"/>
                  </a:lnTo>
                  <a:lnTo>
                    <a:pt x="190684" y="411590"/>
                  </a:lnTo>
                  <a:close/>
                </a:path>
              </a:pathLst>
            </a:custGeom>
            <a:solidFill>
              <a:srgbClr val="2C2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1186708">
                <a:defRPr/>
              </a:pPr>
              <a:r>
                <a:rPr lang="en-US" sz="1428" b="1" dirty="0">
                  <a:solidFill>
                    <a:srgbClr val="FEFDFD"/>
                  </a:solidFill>
                  <a:latin typeface="Calibri Light" panose="020F0302020204030204" pitchFamily="34" charset="0"/>
                  <a:ea typeface="ヒラギノ角ゴ Pro W3" pitchFamily="124" charset="-128"/>
                  <a:cs typeface="Calibri" panose="020F0502020204030204" pitchFamily="34" charset="0"/>
                </a:rPr>
                <a:t>IAM Domains</a:t>
              </a:r>
            </a:p>
          </p:txBody>
        </p:sp>
        <p:sp>
          <p:nvSpPr>
            <p:cNvPr id="151" name="Rectangle 13">
              <a:extLst>
                <a:ext uri="{FF2B5EF4-FFF2-40B4-BE49-F238E27FC236}">
                  <a16:creationId xmlns:a16="http://schemas.microsoft.com/office/drawing/2014/main" id="{36A2F92A-E0EB-4DCC-9051-FD18D19E0F73}"/>
                </a:ext>
              </a:extLst>
            </p:cNvPr>
            <p:cNvSpPr/>
            <p:nvPr/>
          </p:nvSpPr>
          <p:spPr>
            <a:xfrm>
              <a:off x="555321" y="2079039"/>
              <a:ext cx="252921" cy="545959"/>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Lst>
              <a:ahLst/>
              <a:cxnLst>
                <a:cxn ang="0">
                  <a:pos x="connsiteX0" y="connsiteY0"/>
                </a:cxn>
                <a:cxn ang="0">
                  <a:pos x="connsiteX1" y="connsiteY1"/>
                </a:cxn>
                <a:cxn ang="0">
                  <a:pos x="connsiteX2" y="connsiteY2"/>
                </a:cxn>
                <a:cxn ang="0">
                  <a:pos x="connsiteX3" y="connsiteY3"/>
                </a:cxn>
              </a:cxnLst>
              <a:rect l="l" t="t" r="r" b="b"/>
              <a:pathLst>
                <a:path w="361742" h="545961">
                  <a:moveTo>
                    <a:pt x="0" y="545961"/>
                  </a:moveTo>
                  <a:lnTo>
                    <a:pt x="55267" y="0"/>
                  </a:lnTo>
                  <a:lnTo>
                    <a:pt x="361742" y="400259"/>
                  </a:lnTo>
                  <a:lnTo>
                    <a:pt x="0" y="545961"/>
                  </a:lnTo>
                  <a:close/>
                </a:path>
              </a:pathLst>
            </a:custGeom>
            <a:gradFill>
              <a:gsLst>
                <a:gs pos="100000">
                  <a:srgbClr val="00008C"/>
                </a:gs>
                <a:gs pos="0">
                  <a:srgbClr val="0090D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90010">
                <a:defRPr/>
              </a:pPr>
              <a:endParaRPr lang="en-US" sz="1168">
                <a:solidFill>
                  <a:prstClr val="white"/>
                </a:solidFill>
                <a:latin typeface="Calibri Light" panose="020F0302020204030204" pitchFamily="34" charset="0"/>
                <a:ea typeface="STKaiti"/>
                <a:cs typeface="Calibri" pitchFamily="34" charset="0"/>
              </a:endParaRPr>
            </a:p>
          </p:txBody>
        </p:sp>
        <p:sp>
          <p:nvSpPr>
            <p:cNvPr id="152" name="Rectangle 13">
              <a:extLst>
                <a:ext uri="{FF2B5EF4-FFF2-40B4-BE49-F238E27FC236}">
                  <a16:creationId xmlns:a16="http://schemas.microsoft.com/office/drawing/2014/main" id="{0CFA7E3B-B7CF-4E5E-9B3F-9B848D830D1B}"/>
                </a:ext>
              </a:extLst>
            </p:cNvPr>
            <p:cNvSpPr/>
            <p:nvPr/>
          </p:nvSpPr>
          <p:spPr>
            <a:xfrm>
              <a:off x="2723468" y="2015707"/>
              <a:ext cx="249459" cy="215291"/>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827634"/>
                <a:gd name="connsiteY0" fmla="*/ 229572 h 400259"/>
                <a:gd name="connsiteX1" fmla="*/ 521159 w 827634"/>
                <a:gd name="connsiteY1" fmla="*/ 0 h 400259"/>
                <a:gd name="connsiteX2" fmla="*/ 827634 w 827634"/>
                <a:gd name="connsiteY2" fmla="*/ 400259 h 400259"/>
                <a:gd name="connsiteX3" fmla="*/ 0 w 827634"/>
                <a:gd name="connsiteY3" fmla="*/ 229572 h 400259"/>
                <a:gd name="connsiteX0" fmla="*/ 97196 w 618355"/>
                <a:gd name="connsiteY0" fmla="*/ 229572 h 414166"/>
                <a:gd name="connsiteX1" fmla="*/ 618355 w 618355"/>
                <a:gd name="connsiteY1" fmla="*/ 0 h 414166"/>
                <a:gd name="connsiteX2" fmla="*/ 0 w 618355"/>
                <a:gd name="connsiteY2" fmla="*/ 414166 h 414166"/>
                <a:gd name="connsiteX3" fmla="*/ 97196 w 618355"/>
                <a:gd name="connsiteY3" fmla="*/ 229572 h 414166"/>
                <a:gd name="connsiteX0" fmla="*/ 97196 w 187231"/>
                <a:gd name="connsiteY0" fmla="*/ 0 h 184594"/>
                <a:gd name="connsiteX1" fmla="*/ 187231 w 187231"/>
                <a:gd name="connsiteY1" fmla="*/ 69433 h 184594"/>
                <a:gd name="connsiteX2" fmla="*/ 0 w 187231"/>
                <a:gd name="connsiteY2" fmla="*/ 184594 h 184594"/>
                <a:gd name="connsiteX3" fmla="*/ 97196 w 187231"/>
                <a:gd name="connsiteY3" fmla="*/ 0 h 184594"/>
                <a:gd name="connsiteX0" fmla="*/ 0 w 113262"/>
                <a:gd name="connsiteY0" fmla="*/ 0 h 208784"/>
                <a:gd name="connsiteX1" fmla="*/ 90035 w 113262"/>
                <a:gd name="connsiteY1" fmla="*/ 69433 h 208784"/>
                <a:gd name="connsiteX2" fmla="*/ 113262 w 113262"/>
                <a:gd name="connsiteY2" fmla="*/ 208784 h 208784"/>
                <a:gd name="connsiteX3" fmla="*/ 0 w 113262"/>
                <a:gd name="connsiteY3" fmla="*/ 0 h 208784"/>
                <a:gd name="connsiteX0" fmla="*/ 106872 w 196907"/>
                <a:gd name="connsiteY0" fmla="*/ 0 h 194270"/>
                <a:gd name="connsiteX1" fmla="*/ 196907 w 196907"/>
                <a:gd name="connsiteY1" fmla="*/ 69433 h 194270"/>
                <a:gd name="connsiteX2" fmla="*/ 0 w 196907"/>
                <a:gd name="connsiteY2" fmla="*/ 194270 h 194270"/>
                <a:gd name="connsiteX3" fmla="*/ 106872 w 196907"/>
                <a:gd name="connsiteY3" fmla="*/ 0 h 194270"/>
                <a:gd name="connsiteX0" fmla="*/ 159424 w 249459"/>
                <a:gd name="connsiteY0" fmla="*/ 0 h 215291"/>
                <a:gd name="connsiteX1" fmla="*/ 249459 w 249459"/>
                <a:gd name="connsiteY1" fmla="*/ 69433 h 215291"/>
                <a:gd name="connsiteX2" fmla="*/ 0 w 249459"/>
                <a:gd name="connsiteY2" fmla="*/ 215291 h 215291"/>
                <a:gd name="connsiteX3" fmla="*/ 159424 w 249459"/>
                <a:gd name="connsiteY3" fmla="*/ 0 h 215291"/>
              </a:gdLst>
              <a:ahLst/>
              <a:cxnLst>
                <a:cxn ang="0">
                  <a:pos x="connsiteX0" y="connsiteY0"/>
                </a:cxn>
                <a:cxn ang="0">
                  <a:pos x="connsiteX1" y="connsiteY1"/>
                </a:cxn>
                <a:cxn ang="0">
                  <a:pos x="connsiteX2" y="connsiteY2"/>
                </a:cxn>
                <a:cxn ang="0">
                  <a:pos x="connsiteX3" y="connsiteY3"/>
                </a:cxn>
              </a:cxnLst>
              <a:rect l="l" t="t" r="r" b="b"/>
              <a:pathLst>
                <a:path w="249459" h="215291">
                  <a:moveTo>
                    <a:pt x="159424" y="0"/>
                  </a:moveTo>
                  <a:lnTo>
                    <a:pt x="249459" y="69433"/>
                  </a:lnTo>
                  <a:lnTo>
                    <a:pt x="0" y="215291"/>
                  </a:lnTo>
                  <a:lnTo>
                    <a:pt x="159424" y="0"/>
                  </a:lnTo>
                  <a:close/>
                </a:path>
              </a:pathLst>
            </a:custGeom>
            <a:gradFill>
              <a:gsLst>
                <a:gs pos="100000">
                  <a:srgbClr val="F68400"/>
                </a:gs>
                <a:gs pos="0">
                  <a:srgbClr val="FBB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90010">
                <a:defRPr/>
              </a:pPr>
              <a:endParaRPr lang="en-US" sz="1168">
                <a:solidFill>
                  <a:prstClr val="white"/>
                </a:solidFill>
                <a:latin typeface="Calibri Light" panose="020F0302020204030204" pitchFamily="34" charset="0"/>
                <a:ea typeface="STKaiti"/>
                <a:cs typeface="Calibri" pitchFamily="34" charset="0"/>
              </a:endParaRPr>
            </a:p>
          </p:txBody>
        </p:sp>
      </p:grpSp>
      <p:sp>
        <p:nvSpPr>
          <p:cNvPr id="159" name="Rectangle 158"/>
          <p:cNvSpPr/>
          <p:nvPr/>
        </p:nvSpPr>
        <p:spPr bwMode="auto">
          <a:xfrm>
            <a:off x="555868" y="2210049"/>
            <a:ext cx="11273257" cy="351568"/>
          </a:xfrm>
          <a:prstGeom prst="rect">
            <a:avLst/>
          </a:prstGeom>
          <a:solidFill>
            <a:srgbClr val="F0F0F0"/>
          </a:solidFill>
          <a:ln w="6350" cap="flat" cmpd="sng" algn="ctr">
            <a:noFill/>
            <a:prstDash val="solid"/>
            <a:round/>
            <a:headEnd type="none" w="med" len="med"/>
            <a:tailEnd type="none" w="med" len="med"/>
          </a:ln>
          <a:effectLst/>
        </p:spPr>
        <p:txBody>
          <a:bodyPr vert="horz" wrap="none" lIns="118674" tIns="59337" rIns="118674" bIns="59337" numCol="1" rtlCol="0" anchor="ctr" anchorCtr="0" compatLnSpc="1">
            <a:prstTxWarp prst="textNoShape">
              <a:avLst/>
            </a:prstTxWarp>
          </a:bodyPr>
          <a:lstStyle/>
          <a:p>
            <a:pPr defTabSz="1186708">
              <a:defRPr/>
            </a:pPr>
            <a:endParaRPr lang="en-US" sz="1817" dirty="0">
              <a:solidFill>
                <a:srgbClr val="7C7C7C"/>
              </a:solidFill>
              <a:latin typeface="Calibri Light" panose="020F0302020204030204" pitchFamily="34" charset="0"/>
              <a:ea typeface="STKaiti"/>
            </a:endParaRPr>
          </a:p>
        </p:txBody>
      </p:sp>
      <p:graphicFrame>
        <p:nvGraphicFramePr>
          <p:cNvPr id="160" name="Table 159"/>
          <p:cNvGraphicFramePr>
            <a:graphicFrameLocks noGrp="1"/>
          </p:cNvGraphicFramePr>
          <p:nvPr/>
        </p:nvGraphicFramePr>
        <p:xfrm>
          <a:off x="509933" y="2303037"/>
          <a:ext cx="11319192" cy="287126"/>
        </p:xfrm>
        <a:graphic>
          <a:graphicData uri="http://schemas.openxmlformats.org/drawingml/2006/table">
            <a:tbl>
              <a:tblPr firstRow="1" bandRow="1">
                <a:tableStyleId>{5C22544A-7EE6-4342-B048-85BDC9FD1C3A}</a:tableStyleId>
              </a:tblPr>
              <a:tblGrid>
                <a:gridCol w="2022037">
                  <a:extLst>
                    <a:ext uri="{9D8B030D-6E8A-4147-A177-3AD203B41FA5}">
                      <a16:colId xmlns:a16="http://schemas.microsoft.com/office/drawing/2014/main" val="20000"/>
                    </a:ext>
                  </a:extLst>
                </a:gridCol>
                <a:gridCol w="2932459">
                  <a:extLst>
                    <a:ext uri="{9D8B030D-6E8A-4147-A177-3AD203B41FA5}">
                      <a16:colId xmlns:a16="http://schemas.microsoft.com/office/drawing/2014/main" val="20001"/>
                    </a:ext>
                  </a:extLst>
                </a:gridCol>
                <a:gridCol w="1746173">
                  <a:extLst>
                    <a:ext uri="{9D8B030D-6E8A-4147-A177-3AD203B41FA5}">
                      <a16:colId xmlns:a16="http://schemas.microsoft.com/office/drawing/2014/main" val="20002"/>
                    </a:ext>
                  </a:extLst>
                </a:gridCol>
                <a:gridCol w="2546556">
                  <a:extLst>
                    <a:ext uri="{9D8B030D-6E8A-4147-A177-3AD203B41FA5}">
                      <a16:colId xmlns:a16="http://schemas.microsoft.com/office/drawing/2014/main" val="20003"/>
                    </a:ext>
                  </a:extLst>
                </a:gridCol>
                <a:gridCol w="2071967">
                  <a:extLst>
                    <a:ext uri="{9D8B030D-6E8A-4147-A177-3AD203B41FA5}">
                      <a16:colId xmlns:a16="http://schemas.microsoft.com/office/drawing/2014/main" val="20004"/>
                    </a:ext>
                  </a:extLst>
                </a:gridCol>
              </a:tblGrid>
              <a:tr h="286797">
                <a:tc>
                  <a:txBody>
                    <a:bodyPr/>
                    <a:lstStyle/>
                    <a:p>
                      <a:pPr marL="53975" marR="0" indent="66675" algn="ctr" defTabSz="1038977" rtl="0" eaLnBrk="1" fontAlgn="auto" latinLnBrk="0" hangingPunct="1">
                        <a:lnSpc>
                          <a:spcPct val="100000"/>
                        </a:lnSpc>
                        <a:spcBef>
                          <a:spcPts val="0"/>
                        </a:spcBef>
                        <a:spcAft>
                          <a:spcPts val="0"/>
                        </a:spcAft>
                        <a:buClrTx/>
                        <a:buSzTx/>
                        <a:buFontTx/>
                        <a:buNone/>
                        <a:tabLst/>
                        <a:defRPr/>
                      </a:pPr>
                      <a:r>
                        <a:rPr lang="en-US" sz="1300" b="1" i="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Identity Administration</a:t>
                      </a:r>
                      <a:endParaRPr lang="en-GB" sz="13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76200" cap="flat" cmpd="sng" algn="ctr">
                      <a:no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marR="0" indent="66675" algn="ctr" defTabSz="1038977" rtl="0" eaLnBrk="1" fontAlgn="auto" latinLnBrk="0" hangingPunct="1">
                        <a:lnSpc>
                          <a:spcPct val="100000"/>
                        </a:lnSpc>
                        <a:spcBef>
                          <a:spcPts val="0"/>
                        </a:spcBef>
                        <a:spcAft>
                          <a:spcPts val="0"/>
                        </a:spcAft>
                        <a:buClrTx/>
                        <a:buSzTx/>
                        <a:buFontTx/>
                        <a:buNone/>
                        <a:tabLst/>
                        <a:defRPr/>
                      </a:pPr>
                      <a:r>
                        <a:rPr lang="en-US" sz="13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Adaptive Access Control and Sign On</a:t>
                      </a:r>
                      <a:endParaRPr lang="en-GB" sz="13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l"/>
                      <a:r>
                        <a:rPr lang="en-US" sz="13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Identity</a:t>
                      </a:r>
                      <a:r>
                        <a:rPr lang="en-US" sz="1300" b="1" i="0" kern="1200" baseline="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 Governance </a:t>
                      </a:r>
                      <a:endParaRPr lang="en-GB" sz="13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ctr"/>
                      <a:r>
                        <a:rPr lang="en-US" sz="13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Privileged</a:t>
                      </a:r>
                      <a:r>
                        <a:rPr lang="en-US" sz="1300" b="1" i="0" kern="1200" baseline="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 Identity Management</a:t>
                      </a:r>
                      <a:endParaRPr lang="en-GB" sz="13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tc>
                  <a:txBody>
                    <a:bodyPr/>
                    <a:lstStyle/>
                    <a:p>
                      <a:pPr marL="53975" indent="66675" algn="l"/>
                      <a:r>
                        <a:rPr lang="en-US" sz="1300" b="1" i="0" kern="120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Adaptive A</a:t>
                      </a:r>
                      <a:r>
                        <a:rPr lang="en-US" sz="1300" b="1" i="0" kern="1200" baseline="0" dirty="0">
                          <a:solidFill>
                            <a:schemeClr val="bg1">
                              <a:lumMod val="10000"/>
                            </a:schemeClr>
                          </a:solidFill>
                          <a:latin typeface="Calibri" panose="020F0502020204030204" pitchFamily="34" charset="0"/>
                          <a:ea typeface="ヒラギノ角ゴ Pro W3" pitchFamily="124" charset="-128"/>
                          <a:cs typeface="Calibri" panose="020F0502020204030204" pitchFamily="34" charset="0"/>
                        </a:rPr>
                        <a:t>uthentication</a:t>
                      </a:r>
                      <a:endParaRPr lang="en-GB" sz="1300" b="0" dirty="0">
                        <a:solidFill>
                          <a:schemeClr val="bg1">
                            <a:lumMod val="10000"/>
                          </a:schemeClr>
                        </a:solidFill>
                        <a:latin typeface="Calibri" panose="020F0502020204030204" pitchFamily="34" charset="0"/>
                        <a:cs typeface="Calibri" panose="020F0502020204030204" pitchFamily="34" charset="0"/>
                      </a:endParaRPr>
                    </a:p>
                  </a:txBody>
                  <a:tcPr marL="89006" marR="89006" marT="44503" marB="44503" anchor="ctr">
                    <a:lnL w="12700" cap="flat" cmpd="sng" algn="ctr">
                      <a:solidFill>
                        <a:srgbClr val="FFC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alpha val="49804"/>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1707452"/>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287C50E-4CE5-8141-83E3-C41B9BEBB8D8}"/>
              </a:ext>
            </a:extLst>
          </p:cNvPr>
          <p:cNvSpPr/>
          <p:nvPr/>
        </p:nvSpPr>
        <p:spPr>
          <a:xfrm>
            <a:off x="4878700" y="2683261"/>
            <a:ext cx="2457571" cy="1016957"/>
          </a:xfrm>
          <a:prstGeom prst="rect">
            <a:avLst/>
          </a:prstGeom>
          <a:solidFill>
            <a:srgbClr val="69B3E7"/>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pPr defTabSz="890077">
              <a:defRPr/>
            </a:pPr>
            <a:r>
              <a:rPr lang="en-US" sz="1752" kern="0" dirty="0">
                <a:solidFill>
                  <a:sysClr val="windowText" lastClr="000000"/>
                </a:solidFill>
                <a:latin typeface="Arial"/>
              </a:rPr>
              <a:t>G42</a:t>
            </a:r>
          </a:p>
          <a:p>
            <a:pPr defTabSz="890077">
              <a:defRPr/>
            </a:pPr>
            <a:r>
              <a:rPr lang="en-US" sz="1752" kern="0" dirty="0">
                <a:solidFill>
                  <a:sysClr val="windowText" lastClr="000000"/>
                </a:solidFill>
                <a:latin typeface="Arial"/>
              </a:rPr>
              <a:t>Identity Management</a:t>
            </a:r>
            <a:endParaRPr lang="en-US" sz="1168" kern="0" dirty="0">
              <a:solidFill>
                <a:sysClr val="windowText" lastClr="000000"/>
              </a:solidFill>
              <a:latin typeface="Arial"/>
            </a:endParaRPr>
          </a:p>
        </p:txBody>
      </p:sp>
      <p:cxnSp>
        <p:nvCxnSpPr>
          <p:cNvPr id="11" name="Straight Arrow Connector 10">
            <a:extLst>
              <a:ext uri="{FF2B5EF4-FFF2-40B4-BE49-F238E27FC236}">
                <a16:creationId xmlns:a16="http://schemas.microsoft.com/office/drawing/2014/main" id="{BC0746DC-AA7E-3E42-A10E-6F13B2C8C0B6}"/>
              </a:ext>
            </a:extLst>
          </p:cNvPr>
          <p:cNvCxnSpPr/>
          <p:nvPr/>
        </p:nvCxnSpPr>
        <p:spPr>
          <a:xfrm>
            <a:off x="6107486" y="1890180"/>
            <a:ext cx="0" cy="7930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Can 34">
            <a:extLst>
              <a:ext uri="{FF2B5EF4-FFF2-40B4-BE49-F238E27FC236}">
                <a16:creationId xmlns:a16="http://schemas.microsoft.com/office/drawing/2014/main" id="{46FB1F75-9E8E-434A-BE19-D798655CBE0D}"/>
              </a:ext>
            </a:extLst>
          </p:cNvPr>
          <p:cNvSpPr/>
          <p:nvPr/>
        </p:nvSpPr>
        <p:spPr>
          <a:xfrm>
            <a:off x="5462969" y="759315"/>
            <a:ext cx="1291281" cy="1161475"/>
          </a:xfrm>
          <a:prstGeom prst="can">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t"/>
          <a:lstStyle/>
          <a:p>
            <a:pPr defTabSz="890077">
              <a:defRPr/>
            </a:pPr>
            <a:r>
              <a:rPr lang="en-US" sz="1752" kern="0" dirty="0">
                <a:solidFill>
                  <a:sysClr val="windowText" lastClr="000000"/>
                </a:solidFill>
                <a:latin typeface="Arial"/>
              </a:rPr>
              <a:t>HR</a:t>
            </a:r>
          </a:p>
        </p:txBody>
      </p:sp>
      <p:cxnSp>
        <p:nvCxnSpPr>
          <p:cNvPr id="25" name="Straight Arrow Connector 24">
            <a:extLst>
              <a:ext uri="{FF2B5EF4-FFF2-40B4-BE49-F238E27FC236}">
                <a16:creationId xmlns:a16="http://schemas.microsoft.com/office/drawing/2014/main" id="{33123802-A428-5348-9B6C-496035E7BBED}"/>
              </a:ext>
            </a:extLst>
          </p:cNvPr>
          <p:cNvCxnSpPr>
            <a:cxnSpLocks/>
            <a:stCxn id="26" idx="2"/>
            <a:endCxn id="33" idx="0"/>
          </p:cNvCxnSpPr>
          <p:nvPr/>
        </p:nvCxnSpPr>
        <p:spPr>
          <a:xfrm flipH="1">
            <a:off x="6094131" y="3700218"/>
            <a:ext cx="13355" cy="10383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itle 1">
            <a:extLst>
              <a:ext uri="{FF2B5EF4-FFF2-40B4-BE49-F238E27FC236}">
                <a16:creationId xmlns:a16="http://schemas.microsoft.com/office/drawing/2014/main" id="{991916EC-EAA1-B245-9B71-557AFF055890}"/>
              </a:ext>
            </a:extLst>
          </p:cNvPr>
          <p:cNvSpPr>
            <a:spLocks noGrp="1"/>
          </p:cNvSpPr>
          <p:nvPr>
            <p:ph type="title"/>
          </p:nvPr>
        </p:nvSpPr>
        <p:spPr>
          <a:xfrm>
            <a:off x="1056420" y="102537"/>
            <a:ext cx="7088404" cy="499367"/>
          </a:xfrm>
        </p:spPr>
        <p:txBody>
          <a:bodyPr/>
          <a:lstStyle/>
          <a:p>
            <a:r>
              <a:rPr lang="en-US" dirty="0"/>
              <a:t>Movers </a:t>
            </a:r>
          </a:p>
        </p:txBody>
      </p:sp>
      <p:pic>
        <p:nvPicPr>
          <p:cNvPr id="28" name="Picture 27">
            <a:extLst>
              <a:ext uri="{FF2B5EF4-FFF2-40B4-BE49-F238E27FC236}">
                <a16:creationId xmlns:a16="http://schemas.microsoft.com/office/drawing/2014/main" id="{FDD6EABE-399E-4F46-A625-379F5BC8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7991" y="812020"/>
            <a:ext cx="302287" cy="302287"/>
          </a:xfrm>
          <a:prstGeom prst="rect">
            <a:avLst/>
          </a:prstGeom>
        </p:spPr>
      </p:pic>
      <p:sp>
        <p:nvSpPr>
          <p:cNvPr id="34" name="TextBox 33">
            <a:extLst>
              <a:ext uri="{FF2B5EF4-FFF2-40B4-BE49-F238E27FC236}">
                <a16:creationId xmlns:a16="http://schemas.microsoft.com/office/drawing/2014/main" id="{4D6DE857-BB8D-4743-A135-C1186291DBFB}"/>
              </a:ext>
            </a:extLst>
          </p:cNvPr>
          <p:cNvSpPr txBox="1"/>
          <p:nvPr/>
        </p:nvSpPr>
        <p:spPr>
          <a:xfrm>
            <a:off x="2562064" y="3199360"/>
            <a:ext cx="1100345" cy="329542"/>
          </a:xfrm>
          <a:prstGeom prst="rect">
            <a:avLst/>
          </a:prstGeom>
          <a:noFill/>
        </p:spPr>
        <p:txBody>
          <a:bodyPr wrap="none" rtlCol="0">
            <a:spAutoFit/>
          </a:bodyPr>
          <a:lstStyle/>
          <a:p>
            <a:pPr defTabSz="890077">
              <a:defRPr/>
            </a:pPr>
            <a:r>
              <a:rPr lang="pt-BR" sz="1557" b="1" kern="0" dirty="0">
                <a:solidFill>
                  <a:srgbClr val="414041"/>
                </a:solidFill>
                <a:latin typeface="Arial" charset="0"/>
                <a:cs typeface="Arial" charset="0"/>
              </a:rPr>
              <a:t>SSO-Role</a:t>
            </a:r>
            <a:endParaRPr lang="en-US" sz="1557" b="1" kern="0" dirty="0">
              <a:solidFill>
                <a:srgbClr val="414041"/>
              </a:solidFill>
              <a:latin typeface="Arial" charset="0"/>
              <a:cs typeface="Arial" charset="0"/>
            </a:endParaRPr>
          </a:p>
        </p:txBody>
      </p:sp>
      <p:cxnSp>
        <p:nvCxnSpPr>
          <p:cNvPr id="40" name="Straight Arrow Connector 39">
            <a:extLst>
              <a:ext uri="{FF2B5EF4-FFF2-40B4-BE49-F238E27FC236}">
                <a16:creationId xmlns:a16="http://schemas.microsoft.com/office/drawing/2014/main" id="{B6E59F89-560F-3E41-B1FE-DE34BBBA5907}"/>
              </a:ext>
            </a:extLst>
          </p:cNvPr>
          <p:cNvCxnSpPr>
            <a:cxnSpLocks/>
            <a:stCxn id="26" idx="1"/>
            <a:endCxn id="38" idx="5"/>
          </p:cNvCxnSpPr>
          <p:nvPr/>
        </p:nvCxnSpPr>
        <p:spPr>
          <a:xfrm flipH="1">
            <a:off x="1345774" y="3191739"/>
            <a:ext cx="3532927" cy="91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7279FEE5-D563-9340-B3E4-AED3CD603856}"/>
              </a:ext>
            </a:extLst>
          </p:cNvPr>
          <p:cNvSpPr txBox="1"/>
          <p:nvPr/>
        </p:nvSpPr>
        <p:spPr>
          <a:xfrm>
            <a:off x="5165784" y="3344435"/>
            <a:ext cx="2006127" cy="361959"/>
          </a:xfrm>
          <a:prstGeom prst="rect">
            <a:avLst/>
          </a:prstGeom>
          <a:noFill/>
        </p:spPr>
        <p:txBody>
          <a:bodyPr wrap="none" rtlCol="0">
            <a:spAutoFit/>
          </a:bodyPr>
          <a:lstStyle/>
          <a:p>
            <a:r>
              <a:rPr lang="en-US" sz="1752" dirty="0">
                <a:solidFill>
                  <a:schemeClr val="accent3">
                    <a:lumMod val="50000"/>
                  </a:schemeClr>
                </a:solidFill>
              </a:rPr>
              <a:t>Birth Right Access</a:t>
            </a:r>
          </a:p>
        </p:txBody>
      </p:sp>
      <p:sp>
        <p:nvSpPr>
          <p:cNvPr id="38" name="Isosceles Triangle 2">
            <a:extLst>
              <a:ext uri="{FF2B5EF4-FFF2-40B4-BE49-F238E27FC236}">
                <a16:creationId xmlns:a16="http://schemas.microsoft.com/office/drawing/2014/main" id="{C4054337-76A0-394A-B9CC-A8EC2F2BE3AE}"/>
              </a:ext>
            </a:extLst>
          </p:cNvPr>
          <p:cNvSpPr/>
          <p:nvPr/>
        </p:nvSpPr>
        <p:spPr>
          <a:xfrm>
            <a:off x="539096" y="2726804"/>
            <a:ext cx="1075569" cy="948115"/>
          </a:xfrm>
          <a:prstGeom prst="triangle">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p:spPr>
        <p:style>
          <a:lnRef idx="1">
            <a:schemeClr val="accent1"/>
          </a:lnRef>
          <a:fillRef idx="3">
            <a:schemeClr val="accent1"/>
          </a:fillRef>
          <a:effectRef idx="2">
            <a:schemeClr val="accent1"/>
          </a:effectRef>
          <a:fontRef idx="minor">
            <a:schemeClr val="lt1"/>
          </a:fontRef>
        </p:style>
        <p:txBody>
          <a:bodyPr rtlCol="0" anchor="ctr"/>
          <a:lstStyle/>
          <a:p>
            <a:pPr defTabSz="890077">
              <a:defRPr/>
            </a:pPr>
            <a:endParaRPr lang="en-US" sz="1752" kern="0" dirty="0">
              <a:solidFill>
                <a:sysClr val="windowText" lastClr="000000"/>
              </a:solidFill>
              <a:latin typeface="Arial"/>
            </a:endParaRPr>
          </a:p>
        </p:txBody>
      </p:sp>
      <p:sp>
        <p:nvSpPr>
          <p:cNvPr id="39" name="TextBox 38">
            <a:extLst>
              <a:ext uri="{FF2B5EF4-FFF2-40B4-BE49-F238E27FC236}">
                <a16:creationId xmlns:a16="http://schemas.microsoft.com/office/drawing/2014/main" id="{841CEFED-D2EE-EB44-B74A-8E5737A60E91}"/>
              </a:ext>
            </a:extLst>
          </p:cNvPr>
          <p:cNvSpPr txBox="1"/>
          <p:nvPr/>
        </p:nvSpPr>
        <p:spPr>
          <a:xfrm>
            <a:off x="411392" y="3725105"/>
            <a:ext cx="1330977" cy="629125"/>
          </a:xfrm>
          <a:prstGeom prst="rect">
            <a:avLst/>
          </a:prstGeom>
          <a:noFill/>
        </p:spPr>
        <p:txBody>
          <a:bodyPr wrap="square" rtlCol="0">
            <a:spAutoFit/>
          </a:bodyPr>
          <a:lstStyle/>
          <a:p>
            <a:pPr defTabSz="890077">
              <a:defRPr/>
            </a:pPr>
            <a:r>
              <a:rPr lang="en-US" sz="1168" kern="0" dirty="0">
                <a:solidFill>
                  <a:srgbClr val="414041"/>
                </a:solidFill>
                <a:latin typeface="Arial" charset="0"/>
                <a:cs typeface="Arial" charset="0"/>
              </a:rPr>
              <a:t>G42 Access Manager</a:t>
            </a:r>
          </a:p>
          <a:p>
            <a:pPr defTabSz="890077">
              <a:defRPr/>
            </a:pPr>
            <a:r>
              <a:rPr lang="en-US" sz="1168" kern="0" dirty="0">
                <a:solidFill>
                  <a:srgbClr val="414041"/>
                </a:solidFill>
                <a:latin typeface="Arial" charset="0"/>
                <a:cs typeface="Arial" charset="0"/>
              </a:rPr>
              <a:t>(Single Sign On)</a:t>
            </a:r>
          </a:p>
        </p:txBody>
      </p:sp>
      <p:sp>
        <p:nvSpPr>
          <p:cNvPr id="63" name="Rectangle 62">
            <a:extLst>
              <a:ext uri="{FF2B5EF4-FFF2-40B4-BE49-F238E27FC236}">
                <a16:creationId xmlns:a16="http://schemas.microsoft.com/office/drawing/2014/main" id="{AAE3B55A-600B-274F-B926-D2E543DA7E1C}"/>
              </a:ext>
            </a:extLst>
          </p:cNvPr>
          <p:cNvSpPr/>
          <p:nvPr/>
        </p:nvSpPr>
        <p:spPr>
          <a:xfrm>
            <a:off x="411392" y="2379469"/>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73" name="Rectangle 72">
            <a:extLst>
              <a:ext uri="{FF2B5EF4-FFF2-40B4-BE49-F238E27FC236}">
                <a16:creationId xmlns:a16="http://schemas.microsoft.com/office/drawing/2014/main" id="{7BCAB645-4605-6C41-A5D0-84DFEA4B837E}"/>
              </a:ext>
            </a:extLst>
          </p:cNvPr>
          <p:cNvSpPr/>
          <p:nvPr/>
        </p:nvSpPr>
        <p:spPr>
          <a:xfrm>
            <a:off x="5517228" y="1490607"/>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74" name="Rectangle 73">
            <a:extLst>
              <a:ext uri="{FF2B5EF4-FFF2-40B4-BE49-F238E27FC236}">
                <a16:creationId xmlns:a16="http://schemas.microsoft.com/office/drawing/2014/main" id="{0E12232E-C382-0C4A-A69B-B3449312B00D}"/>
              </a:ext>
            </a:extLst>
          </p:cNvPr>
          <p:cNvSpPr/>
          <p:nvPr/>
        </p:nvSpPr>
        <p:spPr>
          <a:xfrm>
            <a:off x="5519420" y="1502043"/>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32" name="Rectangle 31">
            <a:extLst>
              <a:ext uri="{FF2B5EF4-FFF2-40B4-BE49-F238E27FC236}">
                <a16:creationId xmlns:a16="http://schemas.microsoft.com/office/drawing/2014/main" id="{05F45069-55E3-834E-B51D-0D7528BEF153}"/>
              </a:ext>
            </a:extLst>
          </p:cNvPr>
          <p:cNvSpPr/>
          <p:nvPr/>
        </p:nvSpPr>
        <p:spPr>
          <a:xfrm>
            <a:off x="6997184" y="816384"/>
            <a:ext cx="2333321" cy="102838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89006" tIns="89006" rIns="89006" bIns="89006" rtlCol="0" anchor="t" anchorCtr="0"/>
          <a:lstStyle/>
          <a:p>
            <a:pPr defTabSz="890077"/>
            <a:r>
              <a:rPr lang="en-US" sz="1168" kern="0" dirty="0">
                <a:solidFill>
                  <a:schemeClr val="bg1"/>
                </a:solidFill>
                <a:latin typeface="Arial"/>
              </a:rPr>
              <a:t>Identity Record</a:t>
            </a:r>
          </a:p>
          <a:p>
            <a:pPr defTabSz="890077"/>
            <a:r>
              <a:rPr lang="en-US" sz="1168" kern="0" dirty="0">
                <a:solidFill>
                  <a:schemeClr val="bg1"/>
                </a:solidFill>
                <a:latin typeface="Arial"/>
              </a:rPr>
              <a:t>First Name: John</a:t>
            </a:r>
          </a:p>
          <a:p>
            <a:pPr defTabSz="890077"/>
            <a:r>
              <a:rPr lang="en-US" sz="1168" kern="0" dirty="0">
                <a:solidFill>
                  <a:schemeClr val="bg1"/>
                </a:solidFill>
                <a:latin typeface="Arial"/>
              </a:rPr>
              <a:t>Last Name: Smith</a:t>
            </a:r>
          </a:p>
          <a:p>
            <a:pPr defTabSz="890077"/>
            <a:r>
              <a:rPr lang="en-US" sz="1168" kern="0" dirty="0">
                <a:solidFill>
                  <a:schemeClr val="bg1"/>
                </a:solidFill>
                <a:latin typeface="Arial"/>
              </a:rPr>
              <a:t>Job Title: </a:t>
            </a:r>
            <a:r>
              <a:rPr lang="en-US" sz="1168" b="1" kern="0" dirty="0">
                <a:solidFill>
                  <a:srgbClr val="002060"/>
                </a:solidFill>
                <a:latin typeface="Arial"/>
              </a:rPr>
              <a:t>Finance Manager</a:t>
            </a:r>
          </a:p>
          <a:p>
            <a:pPr defTabSz="890077"/>
            <a:r>
              <a:rPr lang="en-US" sz="1168" kern="0" dirty="0">
                <a:solidFill>
                  <a:schemeClr val="bg1"/>
                </a:solidFill>
                <a:latin typeface="Arial"/>
              </a:rPr>
              <a:t>Department: </a:t>
            </a:r>
            <a:r>
              <a:rPr lang="en-US" sz="1168" b="1" kern="0" dirty="0">
                <a:solidFill>
                  <a:srgbClr val="002060"/>
                </a:solidFill>
                <a:latin typeface="Arial"/>
              </a:rPr>
              <a:t>Finance</a:t>
            </a:r>
          </a:p>
        </p:txBody>
      </p:sp>
      <p:pic>
        <p:nvPicPr>
          <p:cNvPr id="33" name="Picture 32">
            <a:extLst>
              <a:ext uri="{FF2B5EF4-FFF2-40B4-BE49-F238E27FC236}">
                <a16:creationId xmlns:a16="http://schemas.microsoft.com/office/drawing/2014/main" id="{CC6BBA49-EC16-CF45-9A12-46B82F40E378}"/>
              </a:ext>
            </a:extLst>
          </p:cNvPr>
          <p:cNvPicPr>
            <a:picLocks noChangeAspect="1"/>
          </p:cNvPicPr>
          <p:nvPr/>
        </p:nvPicPr>
        <p:blipFill>
          <a:blip r:embed="rId3"/>
          <a:stretch>
            <a:fillRect/>
          </a:stretch>
        </p:blipFill>
        <p:spPr>
          <a:xfrm>
            <a:off x="5436243" y="4738548"/>
            <a:ext cx="1315776" cy="1180029"/>
          </a:xfrm>
          <a:prstGeom prst="rect">
            <a:avLst/>
          </a:prstGeom>
        </p:spPr>
      </p:pic>
      <p:sp>
        <p:nvSpPr>
          <p:cNvPr id="64" name="Rectangle 63">
            <a:extLst>
              <a:ext uri="{FF2B5EF4-FFF2-40B4-BE49-F238E27FC236}">
                <a16:creationId xmlns:a16="http://schemas.microsoft.com/office/drawing/2014/main" id="{4D240086-BA9F-C14D-89EC-C4396F4705DA}"/>
              </a:ext>
            </a:extLst>
          </p:cNvPr>
          <p:cNvSpPr/>
          <p:nvPr/>
        </p:nvSpPr>
        <p:spPr>
          <a:xfrm>
            <a:off x="5401625" y="4665859"/>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72" name="Rectangle 71">
            <a:extLst>
              <a:ext uri="{FF2B5EF4-FFF2-40B4-BE49-F238E27FC236}">
                <a16:creationId xmlns:a16="http://schemas.microsoft.com/office/drawing/2014/main" id="{4C1475A2-8352-9F4C-B10B-560B7744FA19}"/>
              </a:ext>
            </a:extLst>
          </p:cNvPr>
          <p:cNvSpPr/>
          <p:nvPr/>
        </p:nvSpPr>
        <p:spPr>
          <a:xfrm>
            <a:off x="4915693" y="2377499"/>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Tree>
    <p:extLst>
      <p:ext uri="{BB962C8B-B14F-4D97-AF65-F5344CB8AC3E}">
        <p14:creationId xmlns:p14="http://schemas.microsoft.com/office/powerpoint/2010/main" val="320708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0018 0.00357 L -0.0018 0.00357 C -0.00385 0.00642 -0.00604 0.00904 -0.00784 0.01213 C -0.01208 0.01879 -0.01067 0.01855 -0.01466 0.0245 C -0.01556 0.02569 -0.01671 0.02688 -0.01761 0.0283 C -0.01941 0.03472 -0.01813 0.03068 -0.0225 0.03924 C -0.02327 0.04067 -0.02404 0.04138 -0.02443 0.04305 C -0.0252 0.04543 -0.02533 0.04804 -0.02636 0.05042 C -0.02726 0.05161 -0.02803 0.05256 -0.02842 0.05399 C -0.02932 0.05636 -0.0297 0.05898 -0.03035 0.0616 L -0.03523 0.08015 L -0.03729 0.08752 C -0.03768 0.08871 -0.0378 0.0899 -0.03832 0.09132 C -0.03896 0.09251 -0.03986 0.09346 -0.04025 0.09489 C -0.04269 0.10202 -0.04218 0.1044 -0.04411 0.11225 L -0.04616 0.11962 L -0.04809 0.12699 L -0.04899 0.1308 L -0.04899 0.13104 " pathEditMode="relative" rAng="0" ptsTypes="AAAAAAAAAAAAAAAAAAA">
                                      <p:cBhvr>
                                        <p:cTn id="18" dur="2000" fill="hold"/>
                                        <p:tgtEl>
                                          <p:spTgt spid="74"/>
                                        </p:tgtEl>
                                        <p:attrNameLst>
                                          <p:attrName>ppt_x</p:attrName>
                                          <p:attrName>ppt_y</p:attrName>
                                        </p:attrNameLst>
                                      </p:cBhvr>
                                      <p:rCtr x="-2366" y="6373"/>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2.96296E-6 -4.69679E-6 L 2.96296E-6 0.00024 C 0.00025 0.01285 0.00025 0.02497 0.00115 0.03877 C 0.00321 0.07135 0.00193 0.044 0.00398 0.07991 C 0.00527 0.10845 0.00476 0.1044 0.00668 0.12866 C 0.00694 0.13342 0.00733 0.13817 0.00797 0.14293 C 0.00848 0.14745 0.00926 0.15125 0.01003 0.1553 C 0.01093 0.16195 0.01311 0.17979 0.01479 0.1874 C 0.01556 0.19049 0.01659 0.19311 0.01749 0.19691 C 0.018 0.19905 0.01826 0.20119 0.01877 0.20381 C 0.01942 0.20666 0.02019 0.2088 0.02083 0.21118 C 0.02134 0.21332 0.0216 0.21689 0.02224 0.21879 C 0.02263 0.22069 0.02353 0.22165 0.02417 0.22379 C 0.02495 0.22569 0.02572 0.2283 0.02623 0.23092 C 0.0288 0.25708 0.02482 0.21713 0.02829 0.24566 C 0.0288 0.24995 0.02919 0.25541 0.02958 0.26017 L 0.03305 0.29656 L 0.03382 0.30393 C 0.03382 0.30607 0.03395 0.30892 0.03446 0.31154 L 0.03716 0.32605 C 0.03768 0.32819 0.03819 0.33009 0.03845 0.33342 C 0.03922 0.3415 0.03871 0.33865 0.03999 0.34293 L 0.03999 0.34388 " pathEditMode="relative" rAng="0" ptsTypes="AAAAAAAAAAAAAAAAAAAAAAA">
                                      <p:cBhvr>
                                        <p:cTn id="26" dur="2000" fill="hold"/>
                                        <p:tgtEl>
                                          <p:spTgt spid="72"/>
                                        </p:tgtEl>
                                        <p:attrNameLst>
                                          <p:attrName>ppt_x</p:attrName>
                                          <p:attrName>ppt_y</p:attrName>
                                        </p:attrNameLst>
                                      </p:cBhvr>
                                      <p:rCtr x="1993" y="17194"/>
                                    </p:animMotion>
                                  </p:childTnLst>
                                </p:cTn>
                              </p:par>
                            </p:childTnLst>
                          </p:cTn>
                        </p:par>
                        <p:par>
                          <p:cTn id="27" fill="hold">
                            <p:stCondLst>
                              <p:cond delay="2000"/>
                            </p:stCondLst>
                            <p:childTnLst>
                              <p:par>
                                <p:cTn id="28" presetID="1" presetClass="entr" presetSubtype="0" fill="hold" grpId="0" nodeType="afterEffect">
                                  <p:stCondLst>
                                    <p:cond delay="250"/>
                                  </p:stCondLst>
                                  <p:childTnLst>
                                    <p:set>
                                      <p:cBhvr>
                                        <p:cTn id="29" dur="1" fill="hold">
                                          <p:stCondLst>
                                            <p:cond delay="0"/>
                                          </p:stCondLst>
                                        </p:cTn>
                                        <p:tgtEl>
                                          <p:spTgt spid="6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1" nodeType="clickEffect">
                                  <p:stCondLst>
                                    <p:cond delay="0"/>
                                  </p:stCondLst>
                                  <p:childTnLst>
                                    <p:animMotion origin="layout" path="M 1.56379E-6 4.67301E-6 L 1.56379E-6 0.00023 C -0.13285 0.00808 -0.0989 0.00689 -0.32395 0.00689 C -0.33874 0.00689 -0.35353 0.00309 -0.36819 0.00309 L -0.36819 0.00356 " pathEditMode="relative" rAng="0" ptsTypes="AAAAA">
                                      <p:cBhvr>
                                        <p:cTn id="33" dur="2000" fill="hold"/>
                                        <p:tgtEl>
                                          <p:spTgt spid="72"/>
                                        </p:tgtEl>
                                        <p:attrNameLst>
                                          <p:attrName>ppt_x</p:attrName>
                                          <p:attrName>ppt_y</p:attrName>
                                        </p:attrNameLst>
                                      </p:cBhvr>
                                      <p:rCtr x="-18416" y="333"/>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73" grpId="0" animBg="1"/>
      <p:bldP spid="74" grpId="0" animBg="1"/>
      <p:bldP spid="74" grpId="1" animBg="1"/>
      <p:bldP spid="32" grpId="0" animBg="1"/>
      <p:bldP spid="32" grpId="1" animBg="1"/>
      <p:bldP spid="64" grpId="0" animBg="1"/>
      <p:bldP spid="72" grpId="0" animBg="1"/>
      <p:bldP spid="72" grpId="1" animBg="1"/>
      <p:bldP spid="72"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287C50E-4CE5-8141-83E3-C41B9BEBB8D8}"/>
              </a:ext>
            </a:extLst>
          </p:cNvPr>
          <p:cNvSpPr/>
          <p:nvPr/>
        </p:nvSpPr>
        <p:spPr>
          <a:xfrm>
            <a:off x="4878700" y="2683261"/>
            <a:ext cx="2457571" cy="1016957"/>
          </a:xfrm>
          <a:prstGeom prst="rect">
            <a:avLst/>
          </a:prstGeom>
          <a:solidFill>
            <a:srgbClr val="69B3E7"/>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pPr defTabSz="890077">
              <a:defRPr/>
            </a:pPr>
            <a:r>
              <a:rPr lang="en-US" sz="1752" kern="0" dirty="0">
                <a:solidFill>
                  <a:sysClr val="windowText" lastClr="000000"/>
                </a:solidFill>
                <a:latin typeface="Arial"/>
              </a:rPr>
              <a:t>G42</a:t>
            </a:r>
          </a:p>
          <a:p>
            <a:pPr defTabSz="890077">
              <a:defRPr/>
            </a:pPr>
            <a:r>
              <a:rPr lang="en-US" sz="1752" kern="0" dirty="0">
                <a:solidFill>
                  <a:sysClr val="windowText" lastClr="000000"/>
                </a:solidFill>
                <a:latin typeface="Arial"/>
              </a:rPr>
              <a:t>Identity Management</a:t>
            </a:r>
            <a:endParaRPr lang="en-US" sz="1168" kern="0" dirty="0">
              <a:solidFill>
                <a:sysClr val="windowText" lastClr="000000"/>
              </a:solidFill>
              <a:latin typeface="Arial"/>
            </a:endParaRPr>
          </a:p>
        </p:txBody>
      </p:sp>
      <p:sp>
        <p:nvSpPr>
          <p:cNvPr id="65" name="Rectangle 64">
            <a:extLst>
              <a:ext uri="{FF2B5EF4-FFF2-40B4-BE49-F238E27FC236}">
                <a16:creationId xmlns:a16="http://schemas.microsoft.com/office/drawing/2014/main" id="{2953B90D-5140-CF4C-AB8E-CB5CF9904E25}"/>
              </a:ext>
            </a:extLst>
          </p:cNvPr>
          <p:cNvSpPr/>
          <p:nvPr/>
        </p:nvSpPr>
        <p:spPr>
          <a:xfrm>
            <a:off x="3547724" y="5256533"/>
            <a:ext cx="5113075" cy="749732"/>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55"/>
          </a:p>
        </p:txBody>
      </p:sp>
      <p:pic>
        <p:nvPicPr>
          <p:cNvPr id="55" name="Picture 54">
            <a:extLst>
              <a:ext uri="{FF2B5EF4-FFF2-40B4-BE49-F238E27FC236}">
                <a16:creationId xmlns:a16="http://schemas.microsoft.com/office/drawing/2014/main" id="{DA0280CA-A937-9B45-828F-39A0E3740197}"/>
              </a:ext>
            </a:extLst>
          </p:cNvPr>
          <p:cNvPicPr>
            <a:picLocks noChangeAspect="1"/>
          </p:cNvPicPr>
          <p:nvPr/>
        </p:nvPicPr>
        <p:blipFill>
          <a:blip r:embed="rId2"/>
          <a:stretch>
            <a:fillRect/>
          </a:stretch>
        </p:blipFill>
        <p:spPr>
          <a:xfrm>
            <a:off x="5690693" y="5477663"/>
            <a:ext cx="839992" cy="296196"/>
          </a:xfrm>
          <a:prstGeom prst="rect">
            <a:avLst/>
          </a:prstGeom>
          <a:ln>
            <a:noFill/>
          </a:ln>
        </p:spPr>
      </p:pic>
      <p:cxnSp>
        <p:nvCxnSpPr>
          <p:cNvPr id="11" name="Straight Arrow Connector 10">
            <a:extLst>
              <a:ext uri="{FF2B5EF4-FFF2-40B4-BE49-F238E27FC236}">
                <a16:creationId xmlns:a16="http://schemas.microsoft.com/office/drawing/2014/main" id="{BC0746DC-AA7E-3E42-A10E-6F13B2C8C0B6}"/>
              </a:ext>
            </a:extLst>
          </p:cNvPr>
          <p:cNvCxnSpPr/>
          <p:nvPr/>
        </p:nvCxnSpPr>
        <p:spPr>
          <a:xfrm>
            <a:off x="6107486" y="1890180"/>
            <a:ext cx="0" cy="7930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Can 34">
            <a:extLst>
              <a:ext uri="{FF2B5EF4-FFF2-40B4-BE49-F238E27FC236}">
                <a16:creationId xmlns:a16="http://schemas.microsoft.com/office/drawing/2014/main" id="{46FB1F75-9E8E-434A-BE19-D798655CBE0D}"/>
              </a:ext>
            </a:extLst>
          </p:cNvPr>
          <p:cNvSpPr/>
          <p:nvPr/>
        </p:nvSpPr>
        <p:spPr>
          <a:xfrm>
            <a:off x="5462969" y="759315"/>
            <a:ext cx="1291281" cy="1161475"/>
          </a:xfrm>
          <a:prstGeom prst="can">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t"/>
          <a:lstStyle/>
          <a:p>
            <a:pPr defTabSz="890077">
              <a:defRPr/>
            </a:pPr>
            <a:r>
              <a:rPr lang="en-US" sz="1752" kern="0" dirty="0">
                <a:solidFill>
                  <a:sysClr val="windowText" lastClr="000000"/>
                </a:solidFill>
                <a:latin typeface="Arial"/>
              </a:rPr>
              <a:t>HR</a:t>
            </a:r>
          </a:p>
        </p:txBody>
      </p:sp>
      <p:cxnSp>
        <p:nvCxnSpPr>
          <p:cNvPr id="24" name="Straight Arrow Connector 23">
            <a:extLst>
              <a:ext uri="{FF2B5EF4-FFF2-40B4-BE49-F238E27FC236}">
                <a16:creationId xmlns:a16="http://schemas.microsoft.com/office/drawing/2014/main" id="{409E1D66-2F68-B748-A5B0-1714531B6F66}"/>
              </a:ext>
            </a:extLst>
          </p:cNvPr>
          <p:cNvCxnSpPr>
            <a:cxnSpLocks/>
          </p:cNvCxnSpPr>
          <p:nvPr/>
        </p:nvCxnSpPr>
        <p:spPr>
          <a:xfrm>
            <a:off x="7336272" y="3707654"/>
            <a:ext cx="1324527" cy="15488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33123802-A428-5348-9B6C-496035E7BBED}"/>
              </a:ext>
            </a:extLst>
          </p:cNvPr>
          <p:cNvCxnSpPr>
            <a:cxnSpLocks/>
            <a:stCxn id="26" idx="2"/>
            <a:endCxn id="65" idx="0"/>
          </p:cNvCxnSpPr>
          <p:nvPr/>
        </p:nvCxnSpPr>
        <p:spPr>
          <a:xfrm flipH="1">
            <a:off x="6104262" y="3700217"/>
            <a:ext cx="3224" cy="15563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itle 1">
            <a:extLst>
              <a:ext uri="{FF2B5EF4-FFF2-40B4-BE49-F238E27FC236}">
                <a16:creationId xmlns:a16="http://schemas.microsoft.com/office/drawing/2014/main" id="{991916EC-EAA1-B245-9B71-557AFF055890}"/>
              </a:ext>
            </a:extLst>
          </p:cNvPr>
          <p:cNvSpPr>
            <a:spLocks noGrp="1"/>
          </p:cNvSpPr>
          <p:nvPr>
            <p:ph type="title"/>
          </p:nvPr>
        </p:nvSpPr>
        <p:spPr>
          <a:xfrm>
            <a:off x="1056420" y="102537"/>
            <a:ext cx="7088404" cy="499367"/>
          </a:xfrm>
        </p:spPr>
        <p:txBody>
          <a:bodyPr/>
          <a:lstStyle/>
          <a:p>
            <a:r>
              <a:rPr lang="en-US" dirty="0"/>
              <a:t>Leavers</a:t>
            </a:r>
          </a:p>
        </p:txBody>
      </p:sp>
      <p:pic>
        <p:nvPicPr>
          <p:cNvPr id="28" name="Picture 27">
            <a:extLst>
              <a:ext uri="{FF2B5EF4-FFF2-40B4-BE49-F238E27FC236}">
                <a16:creationId xmlns:a16="http://schemas.microsoft.com/office/drawing/2014/main" id="{FDD6EABE-399E-4F46-A625-379F5BC8F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7991" y="812020"/>
            <a:ext cx="302287" cy="302287"/>
          </a:xfrm>
          <a:prstGeom prst="rect">
            <a:avLst/>
          </a:prstGeom>
        </p:spPr>
      </p:pic>
      <p:sp>
        <p:nvSpPr>
          <p:cNvPr id="29" name="Rectangle 28">
            <a:extLst>
              <a:ext uri="{FF2B5EF4-FFF2-40B4-BE49-F238E27FC236}">
                <a16:creationId xmlns:a16="http://schemas.microsoft.com/office/drawing/2014/main" id="{5867DD25-51D3-ED40-86FF-327A581222D6}"/>
              </a:ext>
            </a:extLst>
          </p:cNvPr>
          <p:cNvSpPr/>
          <p:nvPr/>
        </p:nvSpPr>
        <p:spPr>
          <a:xfrm>
            <a:off x="6998875" y="697892"/>
            <a:ext cx="2853110" cy="141620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89006" tIns="89006" rIns="89006" bIns="89006" rtlCol="0" anchor="t" anchorCtr="0"/>
          <a:lstStyle/>
          <a:p>
            <a:pPr defTabSz="890077">
              <a:defRPr/>
            </a:pPr>
            <a:r>
              <a:rPr lang="en-US" sz="1168" kern="0" dirty="0">
                <a:solidFill>
                  <a:schemeClr val="bg1"/>
                </a:solidFill>
                <a:latin typeface="Arial"/>
              </a:rPr>
              <a:t>Identity Record:</a:t>
            </a:r>
          </a:p>
          <a:p>
            <a:pPr marL="166889" indent="-166889" defTabSz="890077">
              <a:buFont typeface="Arial"/>
              <a:buChar char="•"/>
              <a:defRPr/>
            </a:pPr>
            <a:r>
              <a:rPr lang="en-US" sz="1168" kern="0" dirty="0">
                <a:solidFill>
                  <a:schemeClr val="bg1"/>
                </a:solidFill>
                <a:latin typeface="Arial"/>
              </a:rPr>
              <a:t>First Name: </a:t>
            </a:r>
            <a:r>
              <a:rPr lang="en-US" sz="1168" kern="0" dirty="0">
                <a:solidFill>
                  <a:schemeClr val="accent1">
                    <a:lumMod val="60000"/>
                    <a:lumOff val="40000"/>
                  </a:schemeClr>
                </a:solidFill>
                <a:latin typeface="Arial"/>
              </a:rPr>
              <a:t>John</a:t>
            </a:r>
          </a:p>
          <a:p>
            <a:pPr marL="166889" indent="-166889" defTabSz="890077">
              <a:buFont typeface="Arial"/>
              <a:buChar char="•"/>
              <a:defRPr/>
            </a:pPr>
            <a:r>
              <a:rPr lang="en-US" sz="1168" kern="0" dirty="0">
                <a:solidFill>
                  <a:schemeClr val="bg1"/>
                </a:solidFill>
                <a:latin typeface="Arial"/>
              </a:rPr>
              <a:t>Last Name: </a:t>
            </a:r>
            <a:r>
              <a:rPr lang="en-US" sz="1168" kern="0" dirty="0">
                <a:solidFill>
                  <a:schemeClr val="accent1">
                    <a:lumMod val="60000"/>
                    <a:lumOff val="40000"/>
                  </a:schemeClr>
                </a:solidFill>
                <a:latin typeface="Arial"/>
              </a:rPr>
              <a:t>Smith</a:t>
            </a:r>
          </a:p>
          <a:p>
            <a:pPr marL="166889" indent="-166889" defTabSz="890077">
              <a:buFont typeface="Arial"/>
              <a:buChar char="•"/>
              <a:defRPr/>
            </a:pPr>
            <a:r>
              <a:rPr lang="en-US" sz="1168" kern="0" dirty="0">
                <a:solidFill>
                  <a:schemeClr val="bg1"/>
                </a:solidFill>
                <a:latin typeface="Arial"/>
              </a:rPr>
              <a:t>Phone number</a:t>
            </a:r>
          </a:p>
          <a:p>
            <a:pPr marL="166889" indent="-166889" defTabSz="890077">
              <a:buFont typeface="Arial"/>
              <a:buChar char="•"/>
              <a:defRPr/>
            </a:pPr>
            <a:r>
              <a:rPr lang="en-US" sz="1168" kern="0" dirty="0">
                <a:solidFill>
                  <a:schemeClr val="bg1"/>
                </a:solidFill>
                <a:latin typeface="Arial"/>
              </a:rPr>
              <a:t>Job Title: Payroll Analyst</a:t>
            </a:r>
          </a:p>
          <a:p>
            <a:pPr marL="166889" indent="-166889" defTabSz="890077">
              <a:buFont typeface="Arial"/>
              <a:buChar char="•"/>
              <a:defRPr/>
            </a:pPr>
            <a:r>
              <a:rPr lang="en-US" sz="1168" kern="0" dirty="0">
                <a:solidFill>
                  <a:schemeClr val="bg1"/>
                </a:solidFill>
                <a:latin typeface="Arial"/>
              </a:rPr>
              <a:t>Dept: HR</a:t>
            </a:r>
          </a:p>
          <a:p>
            <a:pPr marL="166889" indent="-166889" defTabSz="890077">
              <a:buFont typeface="Arial"/>
              <a:buChar char="•"/>
              <a:defRPr/>
            </a:pPr>
            <a:r>
              <a:rPr lang="en-US" sz="1168" kern="0" dirty="0">
                <a:solidFill>
                  <a:schemeClr val="bg1"/>
                </a:solidFill>
                <a:latin typeface="Arial"/>
              </a:rPr>
              <a:t>End Date/Termination Date  </a:t>
            </a:r>
            <a:r>
              <a:rPr lang="en-US" sz="1168" kern="0" dirty="0">
                <a:solidFill>
                  <a:schemeClr val="accent1">
                    <a:lumMod val="60000"/>
                    <a:lumOff val="40000"/>
                  </a:schemeClr>
                </a:solidFill>
                <a:latin typeface="Arial"/>
              </a:rPr>
              <a:t>= Today</a:t>
            </a:r>
          </a:p>
          <a:p>
            <a:pPr marL="166889" indent="-166889" defTabSz="890077">
              <a:buFont typeface="Arial"/>
              <a:buChar char="•"/>
              <a:defRPr/>
            </a:pPr>
            <a:endParaRPr lang="en-US" sz="1168" kern="0" dirty="0">
              <a:solidFill>
                <a:schemeClr val="bg1"/>
              </a:solidFill>
              <a:latin typeface="Arial"/>
            </a:endParaRPr>
          </a:p>
          <a:p>
            <a:pPr marL="166889" indent="-166889" defTabSz="890077">
              <a:buFont typeface="Arial"/>
              <a:buChar char="•"/>
              <a:defRPr/>
            </a:pPr>
            <a:endParaRPr lang="en-US" sz="1168" kern="0" dirty="0">
              <a:solidFill>
                <a:schemeClr val="bg1"/>
              </a:solidFill>
              <a:latin typeface="Arial"/>
            </a:endParaRPr>
          </a:p>
        </p:txBody>
      </p:sp>
      <p:sp>
        <p:nvSpPr>
          <p:cNvPr id="34" name="TextBox 33">
            <a:extLst>
              <a:ext uri="{FF2B5EF4-FFF2-40B4-BE49-F238E27FC236}">
                <a16:creationId xmlns:a16="http://schemas.microsoft.com/office/drawing/2014/main" id="{4D6DE857-BB8D-4743-A135-C1186291DBFB}"/>
              </a:ext>
            </a:extLst>
          </p:cNvPr>
          <p:cNvSpPr txBox="1"/>
          <p:nvPr/>
        </p:nvSpPr>
        <p:spPr>
          <a:xfrm>
            <a:off x="2562064" y="3199360"/>
            <a:ext cx="1100345" cy="329542"/>
          </a:xfrm>
          <a:prstGeom prst="rect">
            <a:avLst/>
          </a:prstGeom>
          <a:noFill/>
        </p:spPr>
        <p:txBody>
          <a:bodyPr wrap="none" rtlCol="0">
            <a:spAutoFit/>
          </a:bodyPr>
          <a:lstStyle/>
          <a:p>
            <a:pPr defTabSz="890077">
              <a:defRPr/>
            </a:pPr>
            <a:r>
              <a:rPr lang="pt-BR" sz="1557" b="1" kern="0" dirty="0">
                <a:solidFill>
                  <a:srgbClr val="414041"/>
                </a:solidFill>
                <a:latin typeface="Arial" charset="0"/>
                <a:cs typeface="Arial" charset="0"/>
              </a:rPr>
              <a:t>SSO-Role</a:t>
            </a:r>
            <a:endParaRPr lang="en-US" sz="1557" b="1" kern="0" dirty="0">
              <a:solidFill>
                <a:srgbClr val="414041"/>
              </a:solidFill>
              <a:latin typeface="Arial" charset="0"/>
              <a:cs typeface="Arial" charset="0"/>
            </a:endParaRPr>
          </a:p>
        </p:txBody>
      </p:sp>
      <p:cxnSp>
        <p:nvCxnSpPr>
          <p:cNvPr id="40" name="Straight Arrow Connector 39">
            <a:extLst>
              <a:ext uri="{FF2B5EF4-FFF2-40B4-BE49-F238E27FC236}">
                <a16:creationId xmlns:a16="http://schemas.microsoft.com/office/drawing/2014/main" id="{B6E59F89-560F-3E41-B1FE-DE34BBBA5907}"/>
              </a:ext>
            </a:extLst>
          </p:cNvPr>
          <p:cNvCxnSpPr>
            <a:cxnSpLocks/>
            <a:stCxn id="26" idx="1"/>
            <a:endCxn id="38" idx="5"/>
          </p:cNvCxnSpPr>
          <p:nvPr/>
        </p:nvCxnSpPr>
        <p:spPr>
          <a:xfrm flipH="1">
            <a:off x="1345774" y="3191739"/>
            <a:ext cx="3532927" cy="91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7279FEE5-D563-9340-B3E4-AED3CD603856}"/>
              </a:ext>
            </a:extLst>
          </p:cNvPr>
          <p:cNvSpPr txBox="1"/>
          <p:nvPr/>
        </p:nvSpPr>
        <p:spPr>
          <a:xfrm>
            <a:off x="5165784" y="3344435"/>
            <a:ext cx="2006127" cy="361959"/>
          </a:xfrm>
          <a:prstGeom prst="rect">
            <a:avLst/>
          </a:prstGeom>
          <a:noFill/>
        </p:spPr>
        <p:txBody>
          <a:bodyPr wrap="none" rtlCol="0">
            <a:spAutoFit/>
          </a:bodyPr>
          <a:lstStyle/>
          <a:p>
            <a:r>
              <a:rPr lang="en-US" sz="1752" dirty="0">
                <a:solidFill>
                  <a:schemeClr val="tx2"/>
                </a:solidFill>
              </a:rPr>
              <a:t>Birth Right Access</a:t>
            </a:r>
          </a:p>
        </p:txBody>
      </p:sp>
      <p:pic>
        <p:nvPicPr>
          <p:cNvPr id="51" name="Picture 50">
            <a:extLst>
              <a:ext uri="{FF2B5EF4-FFF2-40B4-BE49-F238E27FC236}">
                <a16:creationId xmlns:a16="http://schemas.microsoft.com/office/drawing/2014/main" id="{1E871F81-B676-C444-8799-3A37246E54BC}"/>
              </a:ext>
            </a:extLst>
          </p:cNvPr>
          <p:cNvPicPr>
            <a:picLocks noChangeAspect="1"/>
          </p:cNvPicPr>
          <p:nvPr/>
        </p:nvPicPr>
        <p:blipFill>
          <a:blip r:embed="rId4"/>
          <a:stretch>
            <a:fillRect/>
          </a:stretch>
        </p:blipFill>
        <p:spPr>
          <a:xfrm>
            <a:off x="5185673" y="5346638"/>
            <a:ext cx="535610" cy="544844"/>
          </a:xfrm>
          <a:prstGeom prst="rect">
            <a:avLst/>
          </a:prstGeom>
        </p:spPr>
      </p:pic>
      <p:pic>
        <p:nvPicPr>
          <p:cNvPr id="53" name="Picture 52">
            <a:extLst>
              <a:ext uri="{FF2B5EF4-FFF2-40B4-BE49-F238E27FC236}">
                <a16:creationId xmlns:a16="http://schemas.microsoft.com/office/drawing/2014/main" id="{6B1DF4FC-D75E-344F-AD12-D87C97ED76A6}"/>
              </a:ext>
            </a:extLst>
          </p:cNvPr>
          <p:cNvPicPr>
            <a:picLocks noChangeAspect="1"/>
          </p:cNvPicPr>
          <p:nvPr/>
        </p:nvPicPr>
        <p:blipFill>
          <a:blip r:embed="rId5"/>
          <a:stretch>
            <a:fillRect/>
          </a:stretch>
        </p:blipFill>
        <p:spPr>
          <a:xfrm>
            <a:off x="4140601" y="5385750"/>
            <a:ext cx="466214" cy="444630"/>
          </a:xfrm>
          <a:prstGeom prst="rect">
            <a:avLst/>
          </a:prstGeom>
        </p:spPr>
      </p:pic>
      <p:pic>
        <p:nvPicPr>
          <p:cNvPr id="54" name="Picture 53">
            <a:extLst>
              <a:ext uri="{FF2B5EF4-FFF2-40B4-BE49-F238E27FC236}">
                <a16:creationId xmlns:a16="http://schemas.microsoft.com/office/drawing/2014/main" id="{6508CBEC-33B6-3749-AE1A-846FCE6EEB5C}"/>
              </a:ext>
            </a:extLst>
          </p:cNvPr>
          <p:cNvPicPr>
            <a:picLocks noChangeAspect="1"/>
          </p:cNvPicPr>
          <p:nvPr/>
        </p:nvPicPr>
        <p:blipFill>
          <a:blip r:embed="rId6"/>
          <a:stretch>
            <a:fillRect/>
          </a:stretch>
        </p:blipFill>
        <p:spPr>
          <a:xfrm>
            <a:off x="4652374" y="5391162"/>
            <a:ext cx="451800" cy="445437"/>
          </a:xfrm>
          <a:prstGeom prst="rect">
            <a:avLst/>
          </a:prstGeom>
        </p:spPr>
      </p:pic>
      <p:pic>
        <p:nvPicPr>
          <p:cNvPr id="56" name="Picture 55">
            <a:extLst>
              <a:ext uri="{FF2B5EF4-FFF2-40B4-BE49-F238E27FC236}">
                <a16:creationId xmlns:a16="http://schemas.microsoft.com/office/drawing/2014/main" id="{7F3AB63B-3FD3-6643-AE4B-37288BC1645D}"/>
              </a:ext>
            </a:extLst>
          </p:cNvPr>
          <p:cNvPicPr>
            <a:picLocks noChangeAspect="1"/>
          </p:cNvPicPr>
          <p:nvPr/>
        </p:nvPicPr>
        <p:blipFill>
          <a:blip r:embed="rId7"/>
          <a:stretch>
            <a:fillRect/>
          </a:stretch>
        </p:blipFill>
        <p:spPr>
          <a:xfrm>
            <a:off x="6459492" y="5370362"/>
            <a:ext cx="435744" cy="547066"/>
          </a:xfrm>
          <a:prstGeom prst="rect">
            <a:avLst/>
          </a:prstGeom>
        </p:spPr>
      </p:pic>
      <p:pic>
        <p:nvPicPr>
          <p:cNvPr id="57" name="Picture 56">
            <a:extLst>
              <a:ext uri="{FF2B5EF4-FFF2-40B4-BE49-F238E27FC236}">
                <a16:creationId xmlns:a16="http://schemas.microsoft.com/office/drawing/2014/main" id="{00C67548-4ADB-9047-AA38-5CE308E03A71}"/>
              </a:ext>
            </a:extLst>
          </p:cNvPr>
          <p:cNvPicPr>
            <a:picLocks noChangeAspect="1"/>
          </p:cNvPicPr>
          <p:nvPr/>
        </p:nvPicPr>
        <p:blipFill>
          <a:blip r:embed="rId8"/>
          <a:stretch>
            <a:fillRect/>
          </a:stretch>
        </p:blipFill>
        <p:spPr>
          <a:xfrm>
            <a:off x="7856622" y="5406217"/>
            <a:ext cx="474099" cy="457166"/>
          </a:xfrm>
          <a:prstGeom prst="rect">
            <a:avLst/>
          </a:prstGeom>
        </p:spPr>
      </p:pic>
      <p:pic>
        <p:nvPicPr>
          <p:cNvPr id="58" name="Picture 57">
            <a:extLst>
              <a:ext uri="{FF2B5EF4-FFF2-40B4-BE49-F238E27FC236}">
                <a16:creationId xmlns:a16="http://schemas.microsoft.com/office/drawing/2014/main" id="{79F6750F-4989-BC47-921D-9AE7B74AEB58}"/>
              </a:ext>
            </a:extLst>
          </p:cNvPr>
          <p:cNvPicPr>
            <a:picLocks noChangeAspect="1"/>
          </p:cNvPicPr>
          <p:nvPr/>
        </p:nvPicPr>
        <p:blipFill>
          <a:blip r:embed="rId9"/>
          <a:stretch>
            <a:fillRect/>
          </a:stretch>
        </p:blipFill>
        <p:spPr>
          <a:xfrm>
            <a:off x="6933405" y="5418970"/>
            <a:ext cx="441474" cy="392740"/>
          </a:xfrm>
          <a:prstGeom prst="rect">
            <a:avLst/>
          </a:prstGeom>
        </p:spPr>
      </p:pic>
      <p:pic>
        <p:nvPicPr>
          <p:cNvPr id="59" name="Picture 58">
            <a:extLst>
              <a:ext uri="{FF2B5EF4-FFF2-40B4-BE49-F238E27FC236}">
                <a16:creationId xmlns:a16="http://schemas.microsoft.com/office/drawing/2014/main" id="{08F8929E-26A2-7449-9371-1A30E0B5B12E}"/>
              </a:ext>
            </a:extLst>
          </p:cNvPr>
          <p:cNvPicPr>
            <a:picLocks noChangeAspect="1"/>
          </p:cNvPicPr>
          <p:nvPr/>
        </p:nvPicPr>
        <p:blipFill>
          <a:blip r:embed="rId10"/>
          <a:stretch>
            <a:fillRect/>
          </a:stretch>
        </p:blipFill>
        <p:spPr>
          <a:xfrm>
            <a:off x="7436157" y="5395458"/>
            <a:ext cx="390502" cy="368399"/>
          </a:xfrm>
          <a:prstGeom prst="rect">
            <a:avLst/>
          </a:prstGeom>
        </p:spPr>
      </p:pic>
      <p:cxnSp>
        <p:nvCxnSpPr>
          <p:cNvPr id="60" name="Straight Arrow Connector 59">
            <a:extLst>
              <a:ext uri="{FF2B5EF4-FFF2-40B4-BE49-F238E27FC236}">
                <a16:creationId xmlns:a16="http://schemas.microsoft.com/office/drawing/2014/main" id="{E5D954F4-2550-D54E-8C91-26B9EDAB5F50}"/>
              </a:ext>
            </a:extLst>
          </p:cNvPr>
          <p:cNvCxnSpPr>
            <a:cxnSpLocks/>
          </p:cNvCxnSpPr>
          <p:nvPr/>
        </p:nvCxnSpPr>
        <p:spPr>
          <a:xfrm flipH="1">
            <a:off x="3547725" y="3725299"/>
            <a:ext cx="1330977" cy="15312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Isosceles Triangle 2">
            <a:extLst>
              <a:ext uri="{FF2B5EF4-FFF2-40B4-BE49-F238E27FC236}">
                <a16:creationId xmlns:a16="http://schemas.microsoft.com/office/drawing/2014/main" id="{C4054337-76A0-394A-B9CC-A8EC2F2BE3AE}"/>
              </a:ext>
            </a:extLst>
          </p:cNvPr>
          <p:cNvSpPr/>
          <p:nvPr/>
        </p:nvSpPr>
        <p:spPr>
          <a:xfrm>
            <a:off x="539096" y="2726804"/>
            <a:ext cx="1075569" cy="948115"/>
          </a:xfrm>
          <a:prstGeom prst="triangle">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p:spPr>
        <p:style>
          <a:lnRef idx="1">
            <a:schemeClr val="accent1"/>
          </a:lnRef>
          <a:fillRef idx="3">
            <a:schemeClr val="accent1"/>
          </a:fillRef>
          <a:effectRef idx="2">
            <a:schemeClr val="accent1"/>
          </a:effectRef>
          <a:fontRef idx="minor">
            <a:schemeClr val="lt1"/>
          </a:fontRef>
        </p:style>
        <p:txBody>
          <a:bodyPr rtlCol="0" anchor="ctr"/>
          <a:lstStyle/>
          <a:p>
            <a:pPr defTabSz="890077">
              <a:defRPr/>
            </a:pPr>
            <a:endParaRPr lang="en-US" sz="1752" kern="0" dirty="0">
              <a:solidFill>
                <a:sysClr val="windowText" lastClr="000000"/>
              </a:solidFill>
              <a:latin typeface="Arial"/>
            </a:endParaRPr>
          </a:p>
        </p:txBody>
      </p:sp>
      <p:sp>
        <p:nvSpPr>
          <p:cNvPr id="39" name="TextBox 38">
            <a:extLst>
              <a:ext uri="{FF2B5EF4-FFF2-40B4-BE49-F238E27FC236}">
                <a16:creationId xmlns:a16="http://schemas.microsoft.com/office/drawing/2014/main" id="{841CEFED-D2EE-EB44-B74A-8E5737A60E91}"/>
              </a:ext>
            </a:extLst>
          </p:cNvPr>
          <p:cNvSpPr txBox="1"/>
          <p:nvPr/>
        </p:nvSpPr>
        <p:spPr>
          <a:xfrm>
            <a:off x="411392" y="3725105"/>
            <a:ext cx="1330977" cy="629125"/>
          </a:xfrm>
          <a:prstGeom prst="rect">
            <a:avLst/>
          </a:prstGeom>
          <a:noFill/>
        </p:spPr>
        <p:txBody>
          <a:bodyPr wrap="square" rtlCol="0">
            <a:spAutoFit/>
          </a:bodyPr>
          <a:lstStyle/>
          <a:p>
            <a:pPr defTabSz="890077">
              <a:defRPr/>
            </a:pPr>
            <a:r>
              <a:rPr lang="en-US" sz="1168" kern="0" dirty="0">
                <a:solidFill>
                  <a:srgbClr val="414041"/>
                </a:solidFill>
                <a:latin typeface="Arial" charset="0"/>
                <a:cs typeface="Arial" charset="0"/>
              </a:rPr>
              <a:t>G42 Access Manager</a:t>
            </a:r>
          </a:p>
          <a:p>
            <a:pPr defTabSz="890077">
              <a:defRPr/>
            </a:pPr>
            <a:r>
              <a:rPr lang="en-US" sz="1168" kern="0" dirty="0">
                <a:solidFill>
                  <a:srgbClr val="414041"/>
                </a:solidFill>
                <a:latin typeface="Arial" charset="0"/>
                <a:cs typeface="Arial" charset="0"/>
              </a:rPr>
              <a:t>(Single Sign On)</a:t>
            </a:r>
          </a:p>
        </p:txBody>
      </p:sp>
      <p:sp>
        <p:nvSpPr>
          <p:cNvPr id="63" name="Rectangle 62">
            <a:extLst>
              <a:ext uri="{FF2B5EF4-FFF2-40B4-BE49-F238E27FC236}">
                <a16:creationId xmlns:a16="http://schemas.microsoft.com/office/drawing/2014/main" id="{AAE3B55A-600B-274F-B926-D2E543DA7E1C}"/>
              </a:ext>
            </a:extLst>
          </p:cNvPr>
          <p:cNvSpPr/>
          <p:nvPr/>
        </p:nvSpPr>
        <p:spPr>
          <a:xfrm>
            <a:off x="642016" y="2776990"/>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64" name="Rectangle 63">
            <a:extLst>
              <a:ext uri="{FF2B5EF4-FFF2-40B4-BE49-F238E27FC236}">
                <a16:creationId xmlns:a16="http://schemas.microsoft.com/office/drawing/2014/main" id="{4D240086-BA9F-C14D-89EC-C4396F4705DA}"/>
              </a:ext>
            </a:extLst>
          </p:cNvPr>
          <p:cNvSpPr/>
          <p:nvPr/>
        </p:nvSpPr>
        <p:spPr>
          <a:xfrm>
            <a:off x="5688577" y="4477324"/>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66" name="Rectangle 65">
            <a:extLst>
              <a:ext uri="{FF2B5EF4-FFF2-40B4-BE49-F238E27FC236}">
                <a16:creationId xmlns:a16="http://schemas.microsoft.com/office/drawing/2014/main" id="{24999F92-189D-B34F-A333-F143E7E2D9D8}"/>
              </a:ext>
            </a:extLst>
          </p:cNvPr>
          <p:cNvSpPr/>
          <p:nvPr/>
        </p:nvSpPr>
        <p:spPr>
          <a:xfrm>
            <a:off x="4165093" y="4627245"/>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67" name="Rectangle 66">
            <a:extLst>
              <a:ext uri="{FF2B5EF4-FFF2-40B4-BE49-F238E27FC236}">
                <a16:creationId xmlns:a16="http://schemas.microsoft.com/office/drawing/2014/main" id="{C87C1F7D-BAAA-2740-8EFD-7F188FC79096}"/>
              </a:ext>
            </a:extLst>
          </p:cNvPr>
          <p:cNvSpPr/>
          <p:nvPr/>
        </p:nvSpPr>
        <p:spPr>
          <a:xfrm>
            <a:off x="7616082" y="4652552"/>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72" name="Rectangle 71">
            <a:extLst>
              <a:ext uri="{FF2B5EF4-FFF2-40B4-BE49-F238E27FC236}">
                <a16:creationId xmlns:a16="http://schemas.microsoft.com/office/drawing/2014/main" id="{4C1475A2-8352-9F4C-B10B-560B7744FA19}"/>
              </a:ext>
            </a:extLst>
          </p:cNvPr>
          <p:cNvSpPr/>
          <p:nvPr/>
        </p:nvSpPr>
        <p:spPr>
          <a:xfrm>
            <a:off x="4829257" y="2468031"/>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73" name="Rectangle 72">
            <a:extLst>
              <a:ext uri="{FF2B5EF4-FFF2-40B4-BE49-F238E27FC236}">
                <a16:creationId xmlns:a16="http://schemas.microsoft.com/office/drawing/2014/main" id="{7BCAB645-4605-6C41-A5D0-84DFEA4B837E}"/>
              </a:ext>
            </a:extLst>
          </p:cNvPr>
          <p:cNvSpPr/>
          <p:nvPr/>
        </p:nvSpPr>
        <p:spPr>
          <a:xfrm>
            <a:off x="5517228" y="1490607"/>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sp>
        <p:nvSpPr>
          <p:cNvPr id="74" name="Rectangle 73">
            <a:extLst>
              <a:ext uri="{FF2B5EF4-FFF2-40B4-BE49-F238E27FC236}">
                <a16:creationId xmlns:a16="http://schemas.microsoft.com/office/drawing/2014/main" id="{0E12232E-C382-0C4A-A69B-B3449312B00D}"/>
              </a:ext>
            </a:extLst>
          </p:cNvPr>
          <p:cNvSpPr/>
          <p:nvPr/>
        </p:nvSpPr>
        <p:spPr>
          <a:xfrm>
            <a:off x="5519420" y="1502043"/>
            <a:ext cx="343441" cy="50753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defTabSz="890077"/>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br>
              <a:rPr lang="en-US" sz="779" kern="0" dirty="0">
                <a:solidFill>
                  <a:srgbClr val="6E6D71"/>
                </a:solidFill>
                <a:latin typeface="Arial"/>
              </a:rPr>
            </a:br>
            <a:r>
              <a:rPr lang="en-US" sz="779" kern="0" dirty="0">
                <a:solidFill>
                  <a:srgbClr val="6E6D71"/>
                </a:solidFill>
                <a:latin typeface="Arial"/>
              </a:rPr>
              <a:t>----------</a:t>
            </a:r>
          </a:p>
        </p:txBody>
      </p:sp>
      <p:pic>
        <p:nvPicPr>
          <p:cNvPr id="76" name="Picture 75">
            <a:extLst>
              <a:ext uri="{FF2B5EF4-FFF2-40B4-BE49-F238E27FC236}">
                <a16:creationId xmlns:a16="http://schemas.microsoft.com/office/drawing/2014/main" id="{C7FCDC74-936B-2849-955E-58656BDA9ADF}"/>
              </a:ext>
            </a:extLst>
          </p:cNvPr>
          <p:cNvPicPr>
            <a:picLocks noChangeAspect="1"/>
          </p:cNvPicPr>
          <p:nvPr/>
        </p:nvPicPr>
        <p:blipFill>
          <a:blip r:embed="rId11"/>
          <a:stretch>
            <a:fillRect/>
          </a:stretch>
        </p:blipFill>
        <p:spPr>
          <a:xfrm>
            <a:off x="3560344" y="5391162"/>
            <a:ext cx="563610" cy="505463"/>
          </a:xfrm>
          <a:prstGeom prst="rect">
            <a:avLst/>
          </a:prstGeom>
        </p:spPr>
      </p:pic>
      <p:sp>
        <p:nvSpPr>
          <p:cNvPr id="33" name="Multiply 53">
            <a:extLst>
              <a:ext uri="{FF2B5EF4-FFF2-40B4-BE49-F238E27FC236}">
                <a16:creationId xmlns:a16="http://schemas.microsoft.com/office/drawing/2014/main" id="{C73B4510-B169-F045-8D4C-F3F01F3D60C5}"/>
              </a:ext>
            </a:extLst>
          </p:cNvPr>
          <p:cNvSpPr/>
          <p:nvPr/>
        </p:nvSpPr>
        <p:spPr bwMode="auto">
          <a:xfrm>
            <a:off x="5396561" y="1667115"/>
            <a:ext cx="269800"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35" name="Multiply 53">
            <a:extLst>
              <a:ext uri="{FF2B5EF4-FFF2-40B4-BE49-F238E27FC236}">
                <a16:creationId xmlns:a16="http://schemas.microsoft.com/office/drawing/2014/main" id="{55E50697-20F0-6345-B49C-159503B8BD36}"/>
              </a:ext>
            </a:extLst>
          </p:cNvPr>
          <p:cNvSpPr/>
          <p:nvPr/>
        </p:nvSpPr>
        <p:spPr bwMode="auto">
          <a:xfrm>
            <a:off x="4694356" y="2631726"/>
            <a:ext cx="269800"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36" name="Multiply 53">
            <a:extLst>
              <a:ext uri="{FF2B5EF4-FFF2-40B4-BE49-F238E27FC236}">
                <a16:creationId xmlns:a16="http://schemas.microsoft.com/office/drawing/2014/main" id="{905B0A4A-24B8-7C4E-8C77-3611C87F44C3}"/>
              </a:ext>
            </a:extLst>
          </p:cNvPr>
          <p:cNvSpPr/>
          <p:nvPr/>
        </p:nvSpPr>
        <p:spPr bwMode="auto">
          <a:xfrm>
            <a:off x="813737" y="2583777"/>
            <a:ext cx="269800"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37" name="Multiply 53">
            <a:extLst>
              <a:ext uri="{FF2B5EF4-FFF2-40B4-BE49-F238E27FC236}">
                <a16:creationId xmlns:a16="http://schemas.microsoft.com/office/drawing/2014/main" id="{A02D5F49-5493-8444-99A4-70685AB1587F}"/>
              </a:ext>
            </a:extLst>
          </p:cNvPr>
          <p:cNvSpPr/>
          <p:nvPr/>
        </p:nvSpPr>
        <p:spPr bwMode="auto">
          <a:xfrm>
            <a:off x="3989054" y="4837836"/>
            <a:ext cx="269800"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42" name="Multiply 53">
            <a:extLst>
              <a:ext uri="{FF2B5EF4-FFF2-40B4-BE49-F238E27FC236}">
                <a16:creationId xmlns:a16="http://schemas.microsoft.com/office/drawing/2014/main" id="{19D5F907-BCFA-4048-BB00-AFF6B241CC48}"/>
              </a:ext>
            </a:extLst>
          </p:cNvPr>
          <p:cNvSpPr/>
          <p:nvPr/>
        </p:nvSpPr>
        <p:spPr bwMode="auto">
          <a:xfrm>
            <a:off x="5508903" y="4698987"/>
            <a:ext cx="269800"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43" name="Multiply 53">
            <a:extLst>
              <a:ext uri="{FF2B5EF4-FFF2-40B4-BE49-F238E27FC236}">
                <a16:creationId xmlns:a16="http://schemas.microsoft.com/office/drawing/2014/main" id="{D48D8916-B7F3-2144-B018-B4F944AC9B6F}"/>
              </a:ext>
            </a:extLst>
          </p:cNvPr>
          <p:cNvSpPr/>
          <p:nvPr/>
        </p:nvSpPr>
        <p:spPr bwMode="auto">
          <a:xfrm>
            <a:off x="7442361" y="4852033"/>
            <a:ext cx="269800"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Tree>
    <p:extLst>
      <p:ext uri="{BB962C8B-B14F-4D97-AF65-F5344CB8AC3E}">
        <p14:creationId xmlns:p14="http://schemas.microsoft.com/office/powerpoint/2010/main" val="2100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 C -0.00209 0.00417 -0.00443 0.00833 -0.00625 0.01296 C -0.01081 0.02315 -0.00938 0.02269 -0.01354 0.03148 C -0.01459 0.03333 -0.01563 0.03519 -0.01667 0.03704 C -0.01862 0.04676 -0.01719 0.04074 -0.02188 0.0537 C -0.02266 0.05556 -0.02357 0.05695 -0.02396 0.05926 C -0.02474 0.06296 -0.02487 0.0669 -0.02604 0.07037 C -0.02683 0.07222 -0.02774 0.07384 -0.02813 0.07593 C -0.02904 0.0794 -0.02956 0.08333 -0.03021 0.08704 L -0.03542 0.11482 L -0.0375 0.12593 C -0.03789 0.12778 -0.03802 0.12963 -0.03854 0.13148 C -0.03933 0.13333 -0.04024 0.13495 -0.04063 0.13704 C -0.04336 0.14769 -0.04271 0.15116 -0.04479 0.16296 L -0.04688 0.17408 L -0.04896 0.18519 L -0.05 0.19074 L -0.05 0.19074 " pathEditMode="relative" ptsTypes="AAAAAAAAAAAAAAAAAAA">
                                      <p:cBhvr>
                                        <p:cTn id="30" dur="2000" fill="hold"/>
                                        <p:tgtEl>
                                          <p:spTgt spid="74"/>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2.08333E-6 1.11111E-6 L -2.08333E-6 0.00023 C -0.00182 0.00417 -0.0039 0.0081 -0.00521 0.01296 C -0.00625 0.0162 -0.00612 0.0206 -0.00729 0.02407 C -0.01328 0.03981 -0.00612 0.01967 -0.01041 0.03518 C -0.01107 0.03704 -0.01198 0.03866 -0.0125 0.04074 C -0.01341 0.04352 -0.0138 0.04699 -0.01458 0.05 C -0.01992 0.06852 -0.01328 0.04005 -0.01875 0.06296 C -0.02135 0.07315 -0.01797 0.06342 -0.02187 0.07592 C -0.02252 0.07778 -0.02344 0.0794 -0.02396 0.08148 C -0.02799 0.0956 -0.02057 0.07639 -0.02812 0.09444 C -0.03138 0.11157 -0.02617 0.08611 -0.03229 0.10555 C -0.03307 0.10764 -0.03281 0.11042 -0.03333 0.11296 C -0.03385 0.11481 -0.03476 0.11667 -0.03541 0.11852 C -0.03581 0.12083 -0.03594 0.12361 -0.03646 0.12592 C -0.03763 0.12986 -0.03984 0.13264 -0.04062 0.13704 C -0.04401 0.15486 -0.03867 0.12708 -0.04375 0.15 L -0.04687 0.16667 L -0.05208 0.19444 L -0.05833 0.22778 L -0.06041 0.23889 C -0.06081 0.24074 -0.06133 0.24236 -0.06146 0.24444 C -0.06185 0.24745 -0.06211 0.25046 -0.0625 0.2537 C -0.06289 0.25555 -0.06328 0.25717 -0.06354 0.25926 C -0.06432 0.26412 -0.06497 0.26898 -0.06562 0.27407 C -0.06601 0.27639 -0.06666 0.27893 -0.06666 0.28148 L -0.06666 0.28704 L -0.06666 0.28727 " pathEditMode="relative" rAng="0" ptsTypes="AAAAAAAAAAAAAAAAAAAAAAAAAAAA">
                                      <p:cBhvr>
                                        <p:cTn id="34" dur="2000" fill="hold"/>
                                        <p:tgtEl>
                                          <p:spTgt spid="72"/>
                                        </p:tgtEl>
                                        <p:attrNameLst>
                                          <p:attrName>ppt_x</p:attrName>
                                          <p:attrName>ppt_y</p:attrName>
                                        </p:attrNameLst>
                                      </p:cBhvr>
                                      <p:rCtr x="-3333" y="14352"/>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2.08333E-6 1.11111E-6 L -2.08333E-6 0.00023 C 0.00052 0.01018 0.00078 0.01944 0.00209 0.02963 C 0.00508 0.05463 0.00326 0.03403 0.00625 0.06111 C 0.00847 0.08287 0.00742 0.07963 0.01042 0.09815 C 0.01094 0.10185 0.01159 0.10555 0.0125 0.10926 C 0.01328 0.1125 0.01459 0.11528 0.01563 0.11852 C 0.01706 0.12338 0.02044 0.13704 0.02292 0.14259 C 0.02409 0.14514 0.02578 0.14722 0.02709 0.15 C 0.02787 0.15162 0.02826 0.1537 0.02917 0.15555 C 0.03008 0.15741 0.03125 0.15903 0.03229 0.16111 C 0.03308 0.16273 0.03347 0.16505 0.03438 0.16667 C 0.03516 0.16805 0.03646 0.16875 0.0375 0.17037 C 0.03854 0.17199 0.03959 0.17407 0.04063 0.17592 C 0.0444 0.19606 0.03828 0.16528 0.04375 0.18704 C 0.04453 0.19051 0.04505 0.19444 0.04584 0.19815 L 0.05104 0.22592 L 0.05209 0.23148 C 0.05235 0.23333 0.05248 0.23518 0.05313 0.23704 L 0.05729 0.24815 C 0.05794 0.25 0.05886 0.25139 0.05938 0.2537 C 0.06055 0.25995 0.05964 0.25787 0.06146 0.26111 L 0.06146 0.26134 " pathEditMode="relative" rAng="0" ptsTypes="AAAAAAAAAAAAAAAAAAAAAAA">
                                      <p:cBhvr>
                                        <p:cTn id="38" dur="2000" fill="hold"/>
                                        <p:tgtEl>
                                          <p:spTgt spid="72"/>
                                        </p:tgtEl>
                                        <p:attrNameLst>
                                          <p:attrName>ppt_x</p:attrName>
                                          <p:attrName>ppt_y</p:attrName>
                                        </p:attrNameLst>
                                      </p:cBhvr>
                                      <p:rCtr x="3073" y="1305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2.08333E-6 1.11111E-6 L -2.08333E-6 0.00023 C 0.00274 0.00648 0.0056 0.01481 0.00938 0.02037 C 0.01029 0.02176 0.01146 0.02268 0.0125 0.02407 C 0.01654 0.03842 0.01198 0.025 0.01875 0.03704 C 0.02852 0.0544 0.01172 0.03241 0.02917 0.05555 C 0.03216 0.05949 0.03555 0.06227 0.03854 0.06667 C 0.05274 0.0868 0.02995 0.05532 0.05834 0.08889 C 0.06042 0.0912 0.06224 0.09421 0.06459 0.0963 C 0.06654 0.09792 0.06875 0.09838 0.07084 0.1 C 0.07292 0.10139 0.07487 0.10393 0.07709 0.10555 C 0.07904 0.10694 0.08125 0.10787 0.08334 0.10926 C 0.08503 0.11018 0.08672 0.1118 0.08854 0.11296 C 0.09024 0.11366 0.09193 0.11389 0.09375 0.11481 C 0.10287 0.11967 0.09505 0.11736 0.10313 0.12037 C 0.1056 0.12106 0.11068 0.12222 0.11354 0.12407 C 0.11498 0.125 0.11628 0.12662 0.11771 0.12778 C 0.11862 0.12847 0.11979 0.12893 0.12084 0.12963 C 0.13047 0.13588 0.12136 0.13079 0.13334 0.13704 C 0.13464 0.13889 0.13594 0.1412 0.1375 0.14259 C 0.14076 0.14537 0.14427 0.14768 0.14792 0.15 C 0.14896 0.15046 0.14987 0.15116 0.15104 0.15185 C 0.15495 0.15347 0.15599 0.15301 0.15938 0.15555 C 0.16068 0.15648 0.16211 0.15764 0.16354 0.15926 C 0.16563 0.16134 0.16979 0.16667 0.16979 0.1669 C 0.17044 0.16852 0.17097 0.1706 0.17188 0.17222 C 0.17787 0.18287 0.17214 0.16782 0.17813 0.18148 C 0.17956 0.18495 0.18047 0.18935 0.18229 0.19259 L 0.18854 0.2037 C 0.1888 0.20555 0.18893 0.20741 0.18959 0.20926 C 0.19076 0.21296 0.19284 0.21597 0.19375 0.22037 C 0.19753 0.24051 0.19141 0.20972 0.19688 0.23148 C 0.19935 0.24167 0.19766 0.24074 0.20104 0.24815 C 0.20196 0.25 0.203 0.25208 0.20417 0.2537 C 0.20612 0.25625 0.2086 0.25787 0.21042 0.26111 C 0.21419 0.26782 0.21211 0.26574 0.21667 0.26852 C 0.22253 0.28426 0.21537 0.26412 0.21979 0.27963 C 0.22031 0.28148 0.22123 0.2831 0.22188 0.28518 C 0.22227 0.2868 0.22214 0.28935 0.22292 0.29074 C 0.2293 0.30208 0.2237 0.28426 0.22709 0.2963 L 0.22709 0.29653 " pathEditMode="relative" rAng="0" ptsTypes="AAAAAAAAAAAAAAAAAAAAAAAAAAAAAAAAAAAAAAAAA">
                                      <p:cBhvr>
                                        <p:cTn id="42" dur="2000" fill="hold"/>
                                        <p:tgtEl>
                                          <p:spTgt spid="72"/>
                                        </p:tgtEl>
                                        <p:attrNameLst>
                                          <p:attrName>ppt_x</p:attrName>
                                          <p:attrName>ppt_y</p:attrName>
                                        </p:attrNameLst>
                                      </p:cBhvr>
                                      <p:rCtr x="11354" y="14815"/>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0013 1.11111E-6 L -0.00013 0.00023 C -0.13112 0.00417 -0.09765 0.00347 -0.31966 0.00347 C -0.33437 0.00347 -0.34883 0.00162 -0.36341 0.00162 L -0.36341 0.00185 " pathEditMode="relative" rAng="0" ptsTypes="AAAAA">
                                      <p:cBhvr>
                                        <p:cTn id="46" dur="2000" fill="hold"/>
                                        <p:tgtEl>
                                          <p:spTgt spid="72"/>
                                        </p:tgtEl>
                                        <p:attrNameLst>
                                          <p:attrName>ppt_x</p:attrName>
                                          <p:attrName>ppt_y</p:attrName>
                                        </p:attrNameLst>
                                      </p:cBhvr>
                                      <p:rCtr x="-18164" y="162"/>
                                    </p:animMotion>
                                  </p:childTnLst>
                                </p:cTn>
                              </p:par>
                              <p:par>
                                <p:cTn id="47" presetID="1"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72" grpId="3" animBg="1"/>
      <p:bldP spid="73" grpId="0" animBg="1"/>
      <p:bldP spid="74" grpId="0" animBg="1"/>
      <p:bldP spid="74"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08">
            <a:extLst>
              <a:ext uri="{FF2B5EF4-FFF2-40B4-BE49-F238E27FC236}">
                <a16:creationId xmlns:a16="http://schemas.microsoft.com/office/drawing/2014/main" id="{79A36B1E-F11C-7549-BFC7-324770F85D80}"/>
              </a:ext>
            </a:extLst>
          </p:cNvPr>
          <p:cNvSpPr/>
          <p:nvPr/>
        </p:nvSpPr>
        <p:spPr>
          <a:xfrm>
            <a:off x="626337" y="732973"/>
            <a:ext cx="10181627" cy="5108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04"/>
          </a:p>
        </p:txBody>
      </p:sp>
      <p:sp>
        <p:nvSpPr>
          <p:cNvPr id="157" name="TextBox 156">
            <a:extLst>
              <a:ext uri="{FF2B5EF4-FFF2-40B4-BE49-F238E27FC236}">
                <a16:creationId xmlns:a16="http://schemas.microsoft.com/office/drawing/2014/main" id="{BCFD275E-0F7F-DB44-B4A6-6C5B73135137}"/>
              </a:ext>
            </a:extLst>
          </p:cNvPr>
          <p:cNvSpPr txBox="1"/>
          <p:nvPr/>
        </p:nvSpPr>
        <p:spPr>
          <a:xfrm>
            <a:off x="879332" y="2155737"/>
            <a:ext cx="1508701" cy="419417"/>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FTE/FTC Users terminated on SOT</a:t>
            </a:r>
          </a:p>
        </p:txBody>
      </p:sp>
      <p:pic>
        <p:nvPicPr>
          <p:cNvPr id="161" name="Picture 160">
            <a:extLst>
              <a:ext uri="{FF2B5EF4-FFF2-40B4-BE49-F238E27FC236}">
                <a16:creationId xmlns:a16="http://schemas.microsoft.com/office/drawing/2014/main" id="{A39FCA46-3A83-084F-84B8-C806EEDC74CC}"/>
              </a:ext>
            </a:extLst>
          </p:cNvPr>
          <p:cNvPicPr>
            <a:picLocks noChangeAspect="1"/>
          </p:cNvPicPr>
          <p:nvPr/>
        </p:nvPicPr>
        <p:blipFill>
          <a:blip r:embed="rId2"/>
          <a:stretch>
            <a:fillRect/>
          </a:stretch>
        </p:blipFill>
        <p:spPr>
          <a:xfrm>
            <a:off x="807692" y="1741525"/>
            <a:ext cx="1264273" cy="443340"/>
          </a:xfrm>
          <a:prstGeom prst="rect">
            <a:avLst/>
          </a:prstGeom>
          <a:ln>
            <a:noFill/>
          </a:ln>
        </p:spPr>
      </p:pic>
      <p:cxnSp>
        <p:nvCxnSpPr>
          <p:cNvPr id="162" name="Elbow Connector 161">
            <a:extLst>
              <a:ext uri="{FF2B5EF4-FFF2-40B4-BE49-F238E27FC236}">
                <a16:creationId xmlns:a16="http://schemas.microsoft.com/office/drawing/2014/main" id="{029357A0-8EBC-204D-B717-4B371EE8F43C}"/>
              </a:ext>
            </a:extLst>
          </p:cNvPr>
          <p:cNvCxnSpPr>
            <a:stCxn id="161" idx="3"/>
            <a:endCxn id="171" idx="2"/>
          </p:cNvCxnSpPr>
          <p:nvPr/>
        </p:nvCxnSpPr>
        <p:spPr>
          <a:xfrm flipV="1">
            <a:off x="2071965" y="1962987"/>
            <a:ext cx="1452551" cy="208"/>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26203D8-4E6A-BB49-BE8C-B6B95D25202C}"/>
              </a:ext>
            </a:extLst>
          </p:cNvPr>
          <p:cNvSpPr txBox="1"/>
          <p:nvPr/>
        </p:nvSpPr>
        <p:spPr>
          <a:xfrm>
            <a:off x="583934" y="4842692"/>
            <a:ext cx="1109329" cy="751488"/>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HR submits JIRA ticket to terminate user </a:t>
            </a:r>
          </a:p>
        </p:txBody>
      </p:sp>
      <p:pic>
        <p:nvPicPr>
          <p:cNvPr id="52" name="Picture 51">
            <a:extLst>
              <a:ext uri="{FF2B5EF4-FFF2-40B4-BE49-F238E27FC236}">
                <a16:creationId xmlns:a16="http://schemas.microsoft.com/office/drawing/2014/main" id="{B55A1C20-6B0C-8F40-BF66-7348DFAEF18F}"/>
              </a:ext>
            </a:extLst>
          </p:cNvPr>
          <p:cNvPicPr>
            <a:picLocks noChangeAspect="1"/>
          </p:cNvPicPr>
          <p:nvPr/>
        </p:nvPicPr>
        <p:blipFill>
          <a:blip r:embed="rId3"/>
          <a:stretch>
            <a:fillRect/>
          </a:stretch>
        </p:blipFill>
        <p:spPr>
          <a:xfrm>
            <a:off x="838252" y="4346040"/>
            <a:ext cx="500411" cy="464467"/>
          </a:xfrm>
          <a:prstGeom prst="rect">
            <a:avLst/>
          </a:prstGeom>
        </p:spPr>
      </p:pic>
      <p:pic>
        <p:nvPicPr>
          <p:cNvPr id="175" name="Picture 174">
            <a:extLst>
              <a:ext uri="{FF2B5EF4-FFF2-40B4-BE49-F238E27FC236}">
                <a16:creationId xmlns:a16="http://schemas.microsoft.com/office/drawing/2014/main" id="{F389C152-FB0D-1946-9996-5D3672BC418E}"/>
              </a:ext>
            </a:extLst>
          </p:cNvPr>
          <p:cNvPicPr>
            <a:picLocks noChangeAspect="1"/>
          </p:cNvPicPr>
          <p:nvPr/>
        </p:nvPicPr>
        <p:blipFill>
          <a:blip r:embed="rId4"/>
          <a:stretch>
            <a:fillRect/>
          </a:stretch>
        </p:blipFill>
        <p:spPr>
          <a:xfrm>
            <a:off x="1858682" y="4194333"/>
            <a:ext cx="615027" cy="767882"/>
          </a:xfrm>
          <a:prstGeom prst="rect">
            <a:avLst/>
          </a:prstGeom>
        </p:spPr>
      </p:pic>
      <p:cxnSp>
        <p:nvCxnSpPr>
          <p:cNvPr id="57" name="Straight Arrow Connector 56">
            <a:extLst>
              <a:ext uri="{FF2B5EF4-FFF2-40B4-BE49-F238E27FC236}">
                <a16:creationId xmlns:a16="http://schemas.microsoft.com/office/drawing/2014/main" id="{DC450025-8879-8D41-80F5-50B9839FE507}"/>
              </a:ext>
            </a:extLst>
          </p:cNvPr>
          <p:cNvCxnSpPr>
            <a:cxnSpLocks/>
            <a:stCxn id="52" idx="3"/>
            <a:endCxn id="175" idx="1"/>
          </p:cNvCxnSpPr>
          <p:nvPr/>
        </p:nvCxnSpPr>
        <p:spPr>
          <a:xfrm>
            <a:off x="1338663" y="4578274"/>
            <a:ext cx="520019"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2F2FDE7A-13B7-C444-BC45-1EB102C1B974}"/>
              </a:ext>
            </a:extLst>
          </p:cNvPr>
          <p:cNvGrpSpPr/>
          <p:nvPr/>
        </p:nvGrpSpPr>
        <p:grpSpPr>
          <a:xfrm>
            <a:off x="4101019" y="3267471"/>
            <a:ext cx="1735636" cy="1128588"/>
            <a:chOff x="1251911" y="4221414"/>
            <a:chExt cx="692831" cy="444956"/>
          </a:xfrm>
        </p:grpSpPr>
        <p:pic>
          <p:nvPicPr>
            <p:cNvPr id="177" name="Picture 176">
              <a:extLst>
                <a:ext uri="{FF2B5EF4-FFF2-40B4-BE49-F238E27FC236}">
                  <a16:creationId xmlns:a16="http://schemas.microsoft.com/office/drawing/2014/main" id="{7709347C-FF81-584E-A2A3-CB342B24E5AF}"/>
                </a:ext>
              </a:extLst>
            </p:cNvPr>
            <p:cNvPicPr>
              <a:picLocks noChangeAspect="1"/>
            </p:cNvPicPr>
            <p:nvPr/>
          </p:nvPicPr>
          <p:blipFill>
            <a:blip r:embed="rId5"/>
            <a:stretch>
              <a:fillRect/>
            </a:stretch>
          </p:blipFill>
          <p:spPr>
            <a:xfrm>
              <a:off x="1251911" y="4221414"/>
              <a:ext cx="692831" cy="444956"/>
            </a:xfrm>
            <a:prstGeom prst="ellipse">
              <a:avLst/>
            </a:prstGeom>
          </p:spPr>
        </p:pic>
        <p:sp>
          <p:nvSpPr>
            <p:cNvPr id="178" name="TextBox 177">
              <a:extLst>
                <a:ext uri="{FF2B5EF4-FFF2-40B4-BE49-F238E27FC236}">
                  <a16:creationId xmlns:a16="http://schemas.microsoft.com/office/drawing/2014/main" id="{59D0132C-10AA-D548-B41A-D41A7D122C33}"/>
                </a:ext>
              </a:extLst>
            </p:cNvPr>
            <p:cNvSpPr txBox="1"/>
            <p:nvPr/>
          </p:nvSpPr>
          <p:spPr>
            <a:xfrm>
              <a:off x="1394301" y="4353424"/>
              <a:ext cx="392379" cy="130874"/>
            </a:xfrm>
            <a:prstGeom prst="rect">
              <a:avLst/>
            </a:prstGeom>
            <a:noFill/>
          </p:spPr>
          <p:txBody>
            <a:bodyPr wrap="none" rtlCol="0">
              <a:spAutoFit/>
            </a:bodyPr>
            <a:lstStyle/>
            <a:p>
              <a:r>
                <a:rPr lang="en-US" sz="1557" dirty="0">
                  <a:solidFill>
                    <a:srgbClr val="FF0000"/>
                  </a:solidFill>
                  <a:ea typeface="+mj-ea"/>
                </a:rPr>
                <a:t>G42-IAM</a:t>
              </a:r>
              <a:endParaRPr lang="en-US" sz="1947" dirty="0">
                <a:solidFill>
                  <a:srgbClr val="FF0000"/>
                </a:solidFill>
                <a:ea typeface="+mj-ea"/>
              </a:endParaRPr>
            </a:p>
          </p:txBody>
        </p:sp>
      </p:grpSp>
      <p:cxnSp>
        <p:nvCxnSpPr>
          <p:cNvPr id="68" name="Elbow Connector 67">
            <a:extLst>
              <a:ext uri="{FF2B5EF4-FFF2-40B4-BE49-F238E27FC236}">
                <a16:creationId xmlns:a16="http://schemas.microsoft.com/office/drawing/2014/main" id="{64F4368E-0BC1-FD4B-B045-082358F00924}"/>
              </a:ext>
            </a:extLst>
          </p:cNvPr>
          <p:cNvCxnSpPr>
            <a:stCxn id="175" idx="3"/>
            <a:endCxn id="177" idx="2"/>
          </p:cNvCxnSpPr>
          <p:nvPr/>
        </p:nvCxnSpPr>
        <p:spPr>
          <a:xfrm flipV="1">
            <a:off x="2473709" y="3831765"/>
            <a:ext cx="1627310" cy="746509"/>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0565DAF-A4BE-1746-9A77-D52B5C3D2757}"/>
              </a:ext>
            </a:extLst>
          </p:cNvPr>
          <p:cNvSpPr txBox="1"/>
          <p:nvPr/>
        </p:nvSpPr>
        <p:spPr>
          <a:xfrm>
            <a:off x="2503118" y="4323627"/>
            <a:ext cx="885170" cy="254646"/>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Approval</a:t>
            </a:r>
          </a:p>
        </p:txBody>
      </p:sp>
      <p:sp>
        <p:nvSpPr>
          <p:cNvPr id="180" name="TextBox 179">
            <a:extLst>
              <a:ext uri="{FF2B5EF4-FFF2-40B4-BE49-F238E27FC236}">
                <a16:creationId xmlns:a16="http://schemas.microsoft.com/office/drawing/2014/main" id="{21CCD1EB-5C59-074F-90F5-61FECCFA29AA}"/>
              </a:ext>
            </a:extLst>
          </p:cNvPr>
          <p:cNvSpPr txBox="1"/>
          <p:nvPr/>
        </p:nvSpPr>
        <p:spPr>
          <a:xfrm>
            <a:off x="3365836" y="3912526"/>
            <a:ext cx="1230567" cy="586699"/>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IAM Manager</a:t>
            </a:r>
          </a:p>
          <a:p>
            <a:pPr defTabSz="793250">
              <a:defRPr/>
            </a:pPr>
            <a:r>
              <a:rPr lang="en-US" sz="1071" b="1" dirty="0">
                <a:solidFill>
                  <a:schemeClr val="accent1"/>
                </a:solidFill>
                <a:ea typeface="STKaiti"/>
                <a:cs typeface="Arial" panose="020B0604020202020204" pitchFamily="34" charset="0"/>
              </a:rPr>
              <a:t>Assign ticket to IAM Admin</a:t>
            </a:r>
          </a:p>
        </p:txBody>
      </p:sp>
      <p:grpSp>
        <p:nvGrpSpPr>
          <p:cNvPr id="69" name="Group 68">
            <a:extLst>
              <a:ext uri="{FF2B5EF4-FFF2-40B4-BE49-F238E27FC236}">
                <a16:creationId xmlns:a16="http://schemas.microsoft.com/office/drawing/2014/main" id="{42F92091-67F5-814A-A662-A85212E4C49D}"/>
              </a:ext>
            </a:extLst>
          </p:cNvPr>
          <p:cNvGrpSpPr/>
          <p:nvPr/>
        </p:nvGrpSpPr>
        <p:grpSpPr>
          <a:xfrm>
            <a:off x="7167497" y="3407811"/>
            <a:ext cx="930900" cy="826982"/>
            <a:chOff x="2881134" y="4934482"/>
            <a:chExt cx="792762" cy="596795"/>
          </a:xfrm>
        </p:grpSpPr>
        <p:pic>
          <p:nvPicPr>
            <p:cNvPr id="181" name="Picture 20" descr="database process icon">
              <a:extLst>
                <a:ext uri="{FF2B5EF4-FFF2-40B4-BE49-F238E27FC236}">
                  <a16:creationId xmlns:a16="http://schemas.microsoft.com/office/drawing/2014/main" id="{7C700BB0-8F3B-574C-9D48-5E984B93E2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5627" y="4934482"/>
              <a:ext cx="568269" cy="596795"/>
            </a:xfrm>
            <a:prstGeom prst="rect">
              <a:avLst/>
            </a:prstGeom>
            <a:noFill/>
          </p:spPr>
        </p:pic>
        <p:pic>
          <p:nvPicPr>
            <p:cNvPr id="182" name="Picture 181">
              <a:extLst>
                <a:ext uri="{FF2B5EF4-FFF2-40B4-BE49-F238E27FC236}">
                  <a16:creationId xmlns:a16="http://schemas.microsoft.com/office/drawing/2014/main" id="{1972679F-102A-7149-945D-FC78704121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1134" y="5069627"/>
              <a:ext cx="352875" cy="343797"/>
            </a:xfrm>
            <a:prstGeom prst="rect">
              <a:avLst/>
            </a:prstGeom>
          </p:spPr>
        </p:pic>
      </p:grpSp>
      <p:cxnSp>
        <p:nvCxnSpPr>
          <p:cNvPr id="184" name="Elbow Connector 183">
            <a:extLst>
              <a:ext uri="{FF2B5EF4-FFF2-40B4-BE49-F238E27FC236}">
                <a16:creationId xmlns:a16="http://schemas.microsoft.com/office/drawing/2014/main" id="{C1A3E2AF-FEEE-1543-AE2C-24CC615448FD}"/>
              </a:ext>
            </a:extLst>
          </p:cNvPr>
          <p:cNvCxnSpPr>
            <a:stCxn id="177" idx="6"/>
            <a:endCxn id="182" idx="1"/>
          </p:cNvCxnSpPr>
          <p:nvPr/>
        </p:nvCxnSpPr>
        <p:spPr>
          <a:xfrm>
            <a:off x="5836654" y="3831765"/>
            <a:ext cx="1330842" cy="1517"/>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E7680838-DA05-BA4D-ACAA-72684CD1911F}"/>
              </a:ext>
            </a:extLst>
          </p:cNvPr>
          <p:cNvSpPr txBox="1"/>
          <p:nvPr/>
        </p:nvSpPr>
        <p:spPr>
          <a:xfrm>
            <a:off x="5556016" y="3908546"/>
            <a:ext cx="1892118" cy="419417"/>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IAM Admin Performs user termination from G42 IAM </a:t>
            </a:r>
          </a:p>
        </p:txBody>
      </p:sp>
      <p:sp>
        <p:nvSpPr>
          <p:cNvPr id="201" name="TextBox 200">
            <a:extLst>
              <a:ext uri="{FF2B5EF4-FFF2-40B4-BE49-F238E27FC236}">
                <a16:creationId xmlns:a16="http://schemas.microsoft.com/office/drawing/2014/main" id="{33DAFF1D-B062-8B46-9EFC-8F87F12E7609}"/>
              </a:ext>
            </a:extLst>
          </p:cNvPr>
          <p:cNvSpPr txBox="1"/>
          <p:nvPr/>
        </p:nvSpPr>
        <p:spPr>
          <a:xfrm>
            <a:off x="2074165" y="1509967"/>
            <a:ext cx="1421851" cy="254646"/>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Daily Sync</a:t>
            </a:r>
          </a:p>
        </p:txBody>
      </p:sp>
      <p:grpSp>
        <p:nvGrpSpPr>
          <p:cNvPr id="205" name="Group 204">
            <a:extLst>
              <a:ext uri="{FF2B5EF4-FFF2-40B4-BE49-F238E27FC236}">
                <a16:creationId xmlns:a16="http://schemas.microsoft.com/office/drawing/2014/main" id="{03FD19F6-705C-4344-B000-6543549D853B}"/>
              </a:ext>
            </a:extLst>
          </p:cNvPr>
          <p:cNvGrpSpPr/>
          <p:nvPr/>
        </p:nvGrpSpPr>
        <p:grpSpPr>
          <a:xfrm>
            <a:off x="3524516" y="1485422"/>
            <a:ext cx="1995125" cy="891055"/>
            <a:chOff x="1550741" y="3574545"/>
            <a:chExt cx="1067540" cy="479431"/>
          </a:xfrm>
        </p:grpSpPr>
        <p:grpSp>
          <p:nvGrpSpPr>
            <p:cNvPr id="158" name="Group 157">
              <a:extLst>
                <a:ext uri="{FF2B5EF4-FFF2-40B4-BE49-F238E27FC236}">
                  <a16:creationId xmlns:a16="http://schemas.microsoft.com/office/drawing/2014/main" id="{9817C558-7AF5-8E4B-8D4E-9431AE975B2F}"/>
                </a:ext>
              </a:extLst>
            </p:cNvPr>
            <p:cNvGrpSpPr/>
            <p:nvPr/>
          </p:nvGrpSpPr>
          <p:grpSpPr>
            <a:xfrm>
              <a:off x="1550741" y="3609020"/>
              <a:ext cx="692831" cy="444956"/>
              <a:chOff x="1251911" y="4221414"/>
              <a:chExt cx="692831" cy="444956"/>
            </a:xfrm>
          </p:grpSpPr>
          <p:pic>
            <p:nvPicPr>
              <p:cNvPr id="171" name="Picture 170">
                <a:extLst>
                  <a:ext uri="{FF2B5EF4-FFF2-40B4-BE49-F238E27FC236}">
                    <a16:creationId xmlns:a16="http://schemas.microsoft.com/office/drawing/2014/main" id="{43976266-D40C-344E-A75A-3E056D933CF1}"/>
                  </a:ext>
                </a:extLst>
              </p:cNvPr>
              <p:cNvPicPr>
                <a:picLocks noChangeAspect="1"/>
              </p:cNvPicPr>
              <p:nvPr/>
            </p:nvPicPr>
            <p:blipFill>
              <a:blip r:embed="rId5"/>
              <a:stretch>
                <a:fillRect/>
              </a:stretch>
            </p:blipFill>
            <p:spPr>
              <a:xfrm>
                <a:off x="1251911" y="4221414"/>
                <a:ext cx="692831" cy="444956"/>
              </a:xfrm>
              <a:prstGeom prst="ellipse">
                <a:avLst/>
              </a:prstGeom>
            </p:spPr>
          </p:pic>
          <p:sp>
            <p:nvSpPr>
              <p:cNvPr id="172" name="TextBox 171">
                <a:extLst>
                  <a:ext uri="{FF2B5EF4-FFF2-40B4-BE49-F238E27FC236}">
                    <a16:creationId xmlns:a16="http://schemas.microsoft.com/office/drawing/2014/main" id="{D90451CD-6BAF-BA4D-9BC0-7E65C88F2D01}"/>
                  </a:ext>
                </a:extLst>
              </p:cNvPr>
              <p:cNvSpPr txBox="1"/>
              <p:nvPr/>
            </p:nvSpPr>
            <p:spPr>
              <a:xfrm>
                <a:off x="1362713" y="4337157"/>
                <a:ext cx="473636" cy="162528"/>
              </a:xfrm>
              <a:prstGeom prst="rect">
                <a:avLst/>
              </a:prstGeom>
              <a:noFill/>
            </p:spPr>
            <p:txBody>
              <a:bodyPr wrap="none" rtlCol="0">
                <a:spAutoFit/>
              </a:bodyPr>
              <a:lstStyle>
                <a:defPPr>
                  <a:defRPr lang="en-US"/>
                </a:defPPr>
                <a:lvl1pPr>
                  <a:defRPr sz="1600">
                    <a:solidFill>
                      <a:srgbClr val="FF0000"/>
                    </a:solidFill>
                    <a:ea typeface="+mj-ea"/>
                  </a:defRPr>
                </a:lvl1pPr>
              </a:lstStyle>
              <a:p>
                <a:r>
                  <a:rPr lang="en-US" sz="1363" dirty="0"/>
                  <a:t>G42-IAM</a:t>
                </a:r>
              </a:p>
            </p:txBody>
          </p:sp>
        </p:grpSp>
        <p:grpSp>
          <p:nvGrpSpPr>
            <p:cNvPr id="202" name="Group 201">
              <a:extLst>
                <a:ext uri="{FF2B5EF4-FFF2-40B4-BE49-F238E27FC236}">
                  <a16:creationId xmlns:a16="http://schemas.microsoft.com/office/drawing/2014/main" id="{5EBA6BF5-81D2-5248-821E-40768657647A}"/>
                </a:ext>
              </a:extLst>
            </p:cNvPr>
            <p:cNvGrpSpPr/>
            <p:nvPr/>
          </p:nvGrpSpPr>
          <p:grpSpPr>
            <a:xfrm>
              <a:off x="2120180" y="3574545"/>
              <a:ext cx="498101" cy="444957"/>
              <a:chOff x="2881134" y="4934482"/>
              <a:chExt cx="792762" cy="596795"/>
            </a:xfrm>
          </p:grpSpPr>
          <p:pic>
            <p:nvPicPr>
              <p:cNvPr id="203" name="Picture 20" descr="database process icon">
                <a:extLst>
                  <a:ext uri="{FF2B5EF4-FFF2-40B4-BE49-F238E27FC236}">
                    <a16:creationId xmlns:a16="http://schemas.microsoft.com/office/drawing/2014/main" id="{3C1EB933-5BCE-3045-8FB8-52D34B9E77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5627" y="4934482"/>
                <a:ext cx="568269" cy="596795"/>
              </a:xfrm>
              <a:prstGeom prst="rect">
                <a:avLst/>
              </a:prstGeom>
              <a:noFill/>
            </p:spPr>
          </p:pic>
          <p:pic>
            <p:nvPicPr>
              <p:cNvPr id="204" name="Picture 203">
                <a:extLst>
                  <a:ext uri="{FF2B5EF4-FFF2-40B4-BE49-F238E27FC236}">
                    <a16:creationId xmlns:a16="http://schemas.microsoft.com/office/drawing/2014/main" id="{4285025E-F181-A740-A70A-1726E5833A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1134" y="5069627"/>
                <a:ext cx="352875" cy="343797"/>
              </a:xfrm>
              <a:prstGeom prst="rect">
                <a:avLst/>
              </a:prstGeom>
            </p:spPr>
          </p:pic>
        </p:grpSp>
      </p:grpSp>
      <p:sp>
        <p:nvSpPr>
          <p:cNvPr id="212" name="Multiply 53">
            <a:extLst>
              <a:ext uri="{FF2B5EF4-FFF2-40B4-BE49-F238E27FC236}">
                <a16:creationId xmlns:a16="http://schemas.microsoft.com/office/drawing/2014/main" id="{3FC54F92-EFAA-7E44-BB92-5BDB570E69C0}"/>
              </a:ext>
            </a:extLst>
          </p:cNvPr>
          <p:cNvSpPr/>
          <p:nvPr/>
        </p:nvSpPr>
        <p:spPr bwMode="auto">
          <a:xfrm>
            <a:off x="6314984" y="926691"/>
            <a:ext cx="269800"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13" name="Multiply 53">
            <a:extLst>
              <a:ext uri="{FF2B5EF4-FFF2-40B4-BE49-F238E27FC236}">
                <a16:creationId xmlns:a16="http://schemas.microsoft.com/office/drawing/2014/main" id="{A07199A7-0E1E-BA4F-9D89-4984A308C9C5}"/>
              </a:ext>
            </a:extLst>
          </p:cNvPr>
          <p:cNvSpPr/>
          <p:nvPr/>
        </p:nvSpPr>
        <p:spPr bwMode="auto">
          <a:xfrm>
            <a:off x="6287578" y="1311722"/>
            <a:ext cx="296917" cy="44698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14" name="Multiply 53">
            <a:extLst>
              <a:ext uri="{FF2B5EF4-FFF2-40B4-BE49-F238E27FC236}">
                <a16:creationId xmlns:a16="http://schemas.microsoft.com/office/drawing/2014/main" id="{E20C7903-73F5-F442-B9F0-34CC0B34FCA1}"/>
              </a:ext>
            </a:extLst>
          </p:cNvPr>
          <p:cNvSpPr/>
          <p:nvPr/>
        </p:nvSpPr>
        <p:spPr bwMode="auto">
          <a:xfrm>
            <a:off x="6323137" y="1923396"/>
            <a:ext cx="333217" cy="446982"/>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endParaRPr lang="nb-NO" sz="3504" kern="0" dirty="0">
              <a:solidFill>
                <a:srgbClr val="FF0000"/>
              </a:solidFill>
              <a:latin typeface="Times New Roman" pitchFamily="48" charset="0"/>
              <a:cs typeface="Arial" charset="0"/>
            </a:endParaRPr>
          </a:p>
        </p:txBody>
      </p:sp>
      <p:sp>
        <p:nvSpPr>
          <p:cNvPr id="216" name="Multiply 53">
            <a:extLst>
              <a:ext uri="{FF2B5EF4-FFF2-40B4-BE49-F238E27FC236}">
                <a16:creationId xmlns:a16="http://schemas.microsoft.com/office/drawing/2014/main" id="{9F4EBB45-5493-9745-9F3D-08DFE9F4378F}"/>
              </a:ext>
            </a:extLst>
          </p:cNvPr>
          <p:cNvSpPr/>
          <p:nvPr/>
        </p:nvSpPr>
        <p:spPr bwMode="auto">
          <a:xfrm>
            <a:off x="6358889" y="2392162"/>
            <a:ext cx="297465" cy="446983"/>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cxnSp>
        <p:nvCxnSpPr>
          <p:cNvPr id="218" name="Elbow Connector 217">
            <a:extLst>
              <a:ext uri="{FF2B5EF4-FFF2-40B4-BE49-F238E27FC236}">
                <a16:creationId xmlns:a16="http://schemas.microsoft.com/office/drawing/2014/main" id="{2D5A6E50-71C5-1749-BC7F-68AF0B4C843B}"/>
              </a:ext>
            </a:extLst>
          </p:cNvPr>
          <p:cNvCxnSpPr>
            <a:cxnSpLocks/>
            <a:stCxn id="203" idx="3"/>
          </p:cNvCxnSpPr>
          <p:nvPr/>
        </p:nvCxnSpPr>
        <p:spPr>
          <a:xfrm flipV="1">
            <a:off x="5519640" y="1136150"/>
            <a:ext cx="820203" cy="762765"/>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Elbow Connector 219">
            <a:extLst>
              <a:ext uri="{FF2B5EF4-FFF2-40B4-BE49-F238E27FC236}">
                <a16:creationId xmlns:a16="http://schemas.microsoft.com/office/drawing/2014/main" id="{104AF7B5-9318-F347-9225-8D6CAEF5A4F9}"/>
              </a:ext>
            </a:extLst>
          </p:cNvPr>
          <p:cNvCxnSpPr>
            <a:cxnSpLocks/>
            <a:stCxn id="203" idx="3"/>
            <a:endCxn id="213" idx="0"/>
          </p:cNvCxnSpPr>
          <p:nvPr/>
        </p:nvCxnSpPr>
        <p:spPr>
          <a:xfrm flipV="1">
            <a:off x="5519641" y="1419076"/>
            <a:ext cx="839249" cy="479838"/>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lbow Connector 221">
            <a:extLst>
              <a:ext uri="{FF2B5EF4-FFF2-40B4-BE49-F238E27FC236}">
                <a16:creationId xmlns:a16="http://schemas.microsoft.com/office/drawing/2014/main" id="{878E3EB9-E614-CC49-AC83-8F09B9FE290F}"/>
              </a:ext>
            </a:extLst>
          </p:cNvPr>
          <p:cNvCxnSpPr>
            <a:cxnSpLocks/>
            <a:stCxn id="203" idx="3"/>
          </p:cNvCxnSpPr>
          <p:nvPr/>
        </p:nvCxnSpPr>
        <p:spPr>
          <a:xfrm>
            <a:off x="5519641" y="1898914"/>
            <a:ext cx="773708" cy="314119"/>
          </a:xfrm>
          <a:prstGeom prst="bentConnector3">
            <a:avLst>
              <a:gd name="adj1" fmla="val 53195"/>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a:extLst>
              <a:ext uri="{FF2B5EF4-FFF2-40B4-BE49-F238E27FC236}">
                <a16:creationId xmlns:a16="http://schemas.microsoft.com/office/drawing/2014/main" id="{40A5D720-FBB1-9E4E-9155-07AE9E241EE4}"/>
              </a:ext>
            </a:extLst>
          </p:cNvPr>
          <p:cNvCxnSpPr>
            <a:cxnSpLocks/>
            <a:stCxn id="203" idx="3"/>
            <a:endCxn id="216" idx="0"/>
          </p:cNvCxnSpPr>
          <p:nvPr/>
        </p:nvCxnSpPr>
        <p:spPr>
          <a:xfrm>
            <a:off x="5519640" y="1898914"/>
            <a:ext cx="910692" cy="600602"/>
          </a:xfrm>
          <a:prstGeom prst="bentConnector3">
            <a:avLst>
              <a:gd name="adj1" fmla="val 45928"/>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6" name="Multiply 53">
            <a:extLst>
              <a:ext uri="{FF2B5EF4-FFF2-40B4-BE49-F238E27FC236}">
                <a16:creationId xmlns:a16="http://schemas.microsoft.com/office/drawing/2014/main" id="{DAA5CFFA-26CD-8F4D-A5A7-C42E0351E882}"/>
              </a:ext>
            </a:extLst>
          </p:cNvPr>
          <p:cNvSpPr/>
          <p:nvPr/>
        </p:nvSpPr>
        <p:spPr bwMode="auto">
          <a:xfrm>
            <a:off x="8901760" y="2927062"/>
            <a:ext cx="274108" cy="436379"/>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27" name="Multiply 53">
            <a:extLst>
              <a:ext uri="{FF2B5EF4-FFF2-40B4-BE49-F238E27FC236}">
                <a16:creationId xmlns:a16="http://schemas.microsoft.com/office/drawing/2014/main" id="{7B3F2D5F-103F-8646-A2E0-6569C5A2D9A6}"/>
              </a:ext>
            </a:extLst>
          </p:cNvPr>
          <p:cNvSpPr/>
          <p:nvPr/>
        </p:nvSpPr>
        <p:spPr bwMode="auto">
          <a:xfrm>
            <a:off x="8861873" y="3445972"/>
            <a:ext cx="325143" cy="436379"/>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28" name="Multiply 53">
            <a:extLst>
              <a:ext uri="{FF2B5EF4-FFF2-40B4-BE49-F238E27FC236}">
                <a16:creationId xmlns:a16="http://schemas.microsoft.com/office/drawing/2014/main" id="{A84666A4-74D4-C04C-9640-7172CD48C01B}"/>
              </a:ext>
            </a:extLst>
          </p:cNvPr>
          <p:cNvSpPr/>
          <p:nvPr/>
        </p:nvSpPr>
        <p:spPr bwMode="auto">
          <a:xfrm>
            <a:off x="8861184" y="4156123"/>
            <a:ext cx="316511" cy="479871"/>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sp>
        <p:nvSpPr>
          <p:cNvPr id="229" name="Multiply 53">
            <a:extLst>
              <a:ext uri="{FF2B5EF4-FFF2-40B4-BE49-F238E27FC236}">
                <a16:creationId xmlns:a16="http://schemas.microsoft.com/office/drawing/2014/main" id="{9AE283CC-28E9-7344-862A-EDBA3E7BD1FC}"/>
              </a:ext>
            </a:extLst>
          </p:cNvPr>
          <p:cNvSpPr/>
          <p:nvPr/>
        </p:nvSpPr>
        <p:spPr bwMode="auto">
          <a:xfrm>
            <a:off x="8875801" y="4559523"/>
            <a:ext cx="297688" cy="501968"/>
          </a:xfrm>
          <a:prstGeom prst="mathMultiply">
            <a:avLst/>
          </a:prstGeom>
          <a:solidFill>
            <a:srgbClr val="FF0000"/>
          </a:solidFill>
          <a:ln w="9525" cap="flat" cmpd="sng" algn="ctr">
            <a:solidFill>
              <a:schemeClr val="bg1"/>
            </a:solidFill>
            <a:prstDash val="solid"/>
            <a:round/>
            <a:headEnd type="none" w="med" len="med"/>
            <a:tailEnd type="none" w="med" len="med"/>
          </a:ln>
          <a:effectLst/>
        </p:spPr>
        <p:txBody>
          <a:bodyPr vert="horz" wrap="none" lIns="70083" tIns="44503" rIns="70083" bIns="44503" numCol="1" rtlCol="0" anchor="ctr" anchorCtr="0" compatLnSpc="1">
            <a:prstTxWarp prst="textNoShape">
              <a:avLst/>
            </a:prstTxWarp>
          </a:bodyPr>
          <a:lstStyle/>
          <a:p>
            <a:pPr defTabSz="890077">
              <a:defRPr/>
            </a:pPr>
            <a:endParaRPr lang="nb-NO" sz="3504" kern="0" dirty="0">
              <a:solidFill>
                <a:srgbClr val="FF0000"/>
              </a:solidFill>
              <a:latin typeface="Times New Roman" pitchFamily="48" charset="0"/>
              <a:cs typeface="Arial" charset="0"/>
            </a:endParaRPr>
          </a:p>
        </p:txBody>
      </p:sp>
      <p:cxnSp>
        <p:nvCxnSpPr>
          <p:cNvPr id="230" name="Elbow Connector 229">
            <a:extLst>
              <a:ext uri="{FF2B5EF4-FFF2-40B4-BE49-F238E27FC236}">
                <a16:creationId xmlns:a16="http://schemas.microsoft.com/office/drawing/2014/main" id="{7CCAAB0F-47D8-1B4B-9661-49ED1807C9AA}"/>
              </a:ext>
            </a:extLst>
          </p:cNvPr>
          <p:cNvCxnSpPr>
            <a:cxnSpLocks/>
            <a:stCxn id="181" idx="3"/>
          </p:cNvCxnSpPr>
          <p:nvPr/>
        </p:nvCxnSpPr>
        <p:spPr>
          <a:xfrm flipV="1">
            <a:off x="8098397" y="3181509"/>
            <a:ext cx="760960" cy="639793"/>
          </a:xfrm>
          <a:prstGeom prst="bentConnector3">
            <a:avLst>
              <a:gd name="adj1" fmla="val 54874"/>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Elbow Connector 230">
            <a:extLst>
              <a:ext uri="{FF2B5EF4-FFF2-40B4-BE49-F238E27FC236}">
                <a16:creationId xmlns:a16="http://schemas.microsoft.com/office/drawing/2014/main" id="{7C41485E-F9D9-9041-A6AA-E2B954EF46CB}"/>
              </a:ext>
            </a:extLst>
          </p:cNvPr>
          <p:cNvCxnSpPr>
            <a:cxnSpLocks/>
            <a:stCxn id="181" idx="3"/>
            <a:endCxn id="227" idx="0"/>
          </p:cNvCxnSpPr>
          <p:nvPr/>
        </p:nvCxnSpPr>
        <p:spPr>
          <a:xfrm flipV="1">
            <a:off x="8098397" y="3550779"/>
            <a:ext cx="841567" cy="270523"/>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Elbow Connector 231">
            <a:extLst>
              <a:ext uri="{FF2B5EF4-FFF2-40B4-BE49-F238E27FC236}">
                <a16:creationId xmlns:a16="http://schemas.microsoft.com/office/drawing/2014/main" id="{F7178000-B5BC-FF45-A137-F28BF232E645}"/>
              </a:ext>
            </a:extLst>
          </p:cNvPr>
          <p:cNvCxnSpPr>
            <a:cxnSpLocks/>
            <a:stCxn id="181" idx="3"/>
            <a:endCxn id="228" idx="0"/>
          </p:cNvCxnSpPr>
          <p:nvPr/>
        </p:nvCxnSpPr>
        <p:spPr>
          <a:xfrm>
            <a:off x="8098397" y="3821302"/>
            <a:ext cx="838805" cy="450073"/>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Elbow Connector 232">
            <a:extLst>
              <a:ext uri="{FF2B5EF4-FFF2-40B4-BE49-F238E27FC236}">
                <a16:creationId xmlns:a16="http://schemas.microsoft.com/office/drawing/2014/main" id="{AE732D7A-B977-784A-94D4-A2D02CBE6209}"/>
              </a:ext>
            </a:extLst>
          </p:cNvPr>
          <p:cNvCxnSpPr>
            <a:cxnSpLocks/>
            <a:stCxn id="181" idx="3"/>
            <a:endCxn id="229" idx="0"/>
          </p:cNvCxnSpPr>
          <p:nvPr/>
        </p:nvCxnSpPr>
        <p:spPr>
          <a:xfrm>
            <a:off x="8098397" y="3821302"/>
            <a:ext cx="848901" cy="858781"/>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D2C1B1D3-E729-E041-8FC3-D23A7F112C45}"/>
              </a:ext>
            </a:extLst>
          </p:cNvPr>
          <p:cNvSpPr txBox="1"/>
          <p:nvPr/>
        </p:nvSpPr>
        <p:spPr>
          <a:xfrm>
            <a:off x="3287363" y="2284918"/>
            <a:ext cx="1627310" cy="419000"/>
          </a:xfrm>
          <a:prstGeom prst="rect">
            <a:avLst/>
          </a:prstGeom>
          <a:noFill/>
        </p:spPr>
        <p:txBody>
          <a:bodyPr wrap="square" rtlCol="0">
            <a:spAutoFit/>
          </a:bodyPr>
          <a:lstStyle/>
          <a:p>
            <a:pPr defTabSz="793250">
              <a:defRPr/>
            </a:pPr>
            <a:r>
              <a:rPr lang="en-US" sz="1071" b="1" dirty="0">
                <a:solidFill>
                  <a:schemeClr val="accent1"/>
                </a:solidFill>
                <a:ea typeface="STKaiti"/>
                <a:cs typeface="Arial" panose="020B0604020202020204" pitchFamily="34" charset="0"/>
              </a:rPr>
              <a:t>Automatic Processing of Termination</a:t>
            </a:r>
          </a:p>
        </p:txBody>
      </p:sp>
      <p:pic>
        <p:nvPicPr>
          <p:cNvPr id="258" name="Picture 257">
            <a:extLst>
              <a:ext uri="{FF2B5EF4-FFF2-40B4-BE49-F238E27FC236}">
                <a16:creationId xmlns:a16="http://schemas.microsoft.com/office/drawing/2014/main" id="{F55ECF75-BBE9-8040-A5B9-0AA52F4A4537}"/>
              </a:ext>
            </a:extLst>
          </p:cNvPr>
          <p:cNvPicPr>
            <a:picLocks noChangeAspect="1"/>
          </p:cNvPicPr>
          <p:nvPr/>
        </p:nvPicPr>
        <p:blipFill>
          <a:blip r:embed="rId8"/>
          <a:stretch>
            <a:fillRect/>
          </a:stretch>
        </p:blipFill>
        <p:spPr>
          <a:xfrm>
            <a:off x="6610586" y="837443"/>
            <a:ext cx="1636855" cy="2301380"/>
          </a:xfrm>
          <a:prstGeom prst="rect">
            <a:avLst/>
          </a:prstGeom>
        </p:spPr>
      </p:pic>
      <p:pic>
        <p:nvPicPr>
          <p:cNvPr id="259" name="Picture 258">
            <a:extLst>
              <a:ext uri="{FF2B5EF4-FFF2-40B4-BE49-F238E27FC236}">
                <a16:creationId xmlns:a16="http://schemas.microsoft.com/office/drawing/2014/main" id="{3AFE3AA2-9053-5A44-9668-48B8DB8BD938}"/>
              </a:ext>
            </a:extLst>
          </p:cNvPr>
          <p:cNvPicPr>
            <a:picLocks noChangeAspect="1"/>
          </p:cNvPicPr>
          <p:nvPr/>
        </p:nvPicPr>
        <p:blipFill>
          <a:blip r:embed="rId8"/>
          <a:stretch>
            <a:fillRect/>
          </a:stretch>
        </p:blipFill>
        <p:spPr>
          <a:xfrm>
            <a:off x="9173488" y="2856168"/>
            <a:ext cx="1636855" cy="2301380"/>
          </a:xfrm>
          <a:prstGeom prst="rect">
            <a:avLst/>
          </a:prstGeom>
        </p:spPr>
      </p:pic>
      <p:grpSp>
        <p:nvGrpSpPr>
          <p:cNvPr id="264" name="Group 263">
            <a:extLst>
              <a:ext uri="{FF2B5EF4-FFF2-40B4-BE49-F238E27FC236}">
                <a16:creationId xmlns:a16="http://schemas.microsoft.com/office/drawing/2014/main" id="{E8D88AB2-A7E3-AB48-A7EC-20129E5AA234}"/>
              </a:ext>
            </a:extLst>
          </p:cNvPr>
          <p:cNvGrpSpPr/>
          <p:nvPr/>
        </p:nvGrpSpPr>
        <p:grpSpPr>
          <a:xfrm>
            <a:off x="9045936" y="1517890"/>
            <a:ext cx="1083219" cy="794514"/>
            <a:chOff x="4775119" y="3428005"/>
            <a:chExt cx="611364" cy="519803"/>
          </a:xfrm>
        </p:grpSpPr>
        <p:pic>
          <p:nvPicPr>
            <p:cNvPr id="260" name="Picture 259" descr="Icon&#10;&#10;Description automatically generated">
              <a:extLst>
                <a:ext uri="{FF2B5EF4-FFF2-40B4-BE49-F238E27FC236}">
                  <a16:creationId xmlns:a16="http://schemas.microsoft.com/office/drawing/2014/main" id="{45B507A9-C876-8E46-874F-7926885D8B91}"/>
                </a:ext>
              </a:extLst>
            </p:cNvPr>
            <p:cNvPicPr>
              <a:picLocks noChangeAspect="1"/>
            </p:cNvPicPr>
            <p:nvPr/>
          </p:nvPicPr>
          <p:blipFill>
            <a:blip r:embed="rId9"/>
            <a:stretch>
              <a:fillRect/>
            </a:stretch>
          </p:blipFill>
          <p:spPr>
            <a:xfrm>
              <a:off x="4872852" y="3755915"/>
              <a:ext cx="420184" cy="191893"/>
            </a:xfrm>
            <a:prstGeom prst="rect">
              <a:avLst/>
            </a:prstGeom>
          </p:spPr>
        </p:pic>
        <p:pic>
          <p:nvPicPr>
            <p:cNvPr id="261" name="Picture 16" descr="Image result for computer user icon">
              <a:extLst>
                <a:ext uri="{FF2B5EF4-FFF2-40B4-BE49-F238E27FC236}">
                  <a16:creationId xmlns:a16="http://schemas.microsoft.com/office/drawing/2014/main" id="{DB977FA8-5496-7147-9F91-B2B86FAB9BC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5119" y="3428005"/>
              <a:ext cx="375526" cy="294692"/>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62">
              <a:extLst>
                <a:ext uri="{FF2B5EF4-FFF2-40B4-BE49-F238E27FC236}">
                  <a16:creationId xmlns:a16="http://schemas.microsoft.com/office/drawing/2014/main" id="{90D47D90-B218-B946-A628-095F805E0254}"/>
                </a:ext>
              </a:extLst>
            </p:cNvPr>
            <p:cNvPicPr>
              <a:picLocks noChangeAspect="1"/>
            </p:cNvPicPr>
            <p:nvPr/>
          </p:nvPicPr>
          <p:blipFill>
            <a:blip r:embed="rId3"/>
            <a:stretch>
              <a:fillRect/>
            </a:stretch>
          </p:blipFill>
          <p:spPr>
            <a:xfrm>
              <a:off x="5118726" y="3462798"/>
              <a:ext cx="267757" cy="249906"/>
            </a:xfrm>
            <a:prstGeom prst="rect">
              <a:avLst/>
            </a:prstGeom>
          </p:spPr>
        </p:pic>
      </p:grpSp>
      <p:cxnSp>
        <p:nvCxnSpPr>
          <p:cNvPr id="269" name="Elbow Connector 268">
            <a:extLst>
              <a:ext uri="{FF2B5EF4-FFF2-40B4-BE49-F238E27FC236}">
                <a16:creationId xmlns:a16="http://schemas.microsoft.com/office/drawing/2014/main" id="{CD3F45FE-73A8-3742-B19C-B4CBAAF498CE}"/>
              </a:ext>
            </a:extLst>
          </p:cNvPr>
          <p:cNvCxnSpPr>
            <a:cxnSpLocks/>
            <a:stCxn id="258" idx="3"/>
            <a:endCxn id="260" idx="1"/>
          </p:cNvCxnSpPr>
          <p:nvPr/>
        </p:nvCxnSpPr>
        <p:spPr>
          <a:xfrm>
            <a:off x="8247441" y="1988134"/>
            <a:ext cx="971660" cy="177617"/>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Elbow Connector 270">
            <a:extLst>
              <a:ext uri="{FF2B5EF4-FFF2-40B4-BE49-F238E27FC236}">
                <a16:creationId xmlns:a16="http://schemas.microsoft.com/office/drawing/2014/main" id="{ACE2DBA6-B0A0-6E42-A266-51D7877553A3}"/>
              </a:ext>
            </a:extLst>
          </p:cNvPr>
          <p:cNvCxnSpPr>
            <a:stCxn id="259" idx="0"/>
            <a:endCxn id="260" idx="2"/>
          </p:cNvCxnSpPr>
          <p:nvPr/>
        </p:nvCxnSpPr>
        <p:spPr>
          <a:xfrm rot="16200000" flipV="1">
            <a:off x="9519748" y="2384000"/>
            <a:ext cx="543764" cy="400573"/>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5" name="Title 28">
            <a:extLst>
              <a:ext uri="{FF2B5EF4-FFF2-40B4-BE49-F238E27FC236}">
                <a16:creationId xmlns:a16="http://schemas.microsoft.com/office/drawing/2014/main" id="{CDA47F91-1ADB-424F-BDA2-4D0041875A1B}"/>
              </a:ext>
            </a:extLst>
          </p:cNvPr>
          <p:cNvSpPr>
            <a:spLocks noGrp="1"/>
          </p:cNvSpPr>
          <p:nvPr>
            <p:ph type="title"/>
          </p:nvPr>
        </p:nvSpPr>
        <p:spPr>
          <a:xfrm>
            <a:off x="681090" y="-64199"/>
            <a:ext cx="9158945" cy="499367"/>
          </a:xfrm>
        </p:spPr>
        <p:txBody>
          <a:bodyPr/>
          <a:lstStyle/>
          <a:p>
            <a:pPr>
              <a:spcBef>
                <a:spcPts val="0"/>
              </a:spcBef>
              <a:spcAft>
                <a:spcPts val="0"/>
              </a:spcAft>
            </a:pPr>
            <a:r>
              <a:rPr lang="en-US" dirty="0">
                <a:latin typeface="Arial" panose="020B0604020202020204" pitchFamily="34" charset="0"/>
                <a:ea typeface="Times New Roman" panose="02020603050405020304" pitchFamily="18" charset="0"/>
                <a:cs typeface="Arial" panose="020B0604020202020204" pitchFamily="34" charset="0"/>
              </a:rPr>
              <a:t>Alternate Leavers/Termination Process</a:t>
            </a:r>
          </a:p>
        </p:txBody>
      </p:sp>
    </p:spTree>
    <p:extLst>
      <p:ext uri="{BB962C8B-B14F-4D97-AF65-F5344CB8AC3E}">
        <p14:creationId xmlns:p14="http://schemas.microsoft.com/office/powerpoint/2010/main" val="1959128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p:cNvSpPr txBox="1">
            <a:spLocks/>
          </p:cNvSpPr>
          <p:nvPr/>
        </p:nvSpPr>
        <p:spPr>
          <a:xfrm>
            <a:off x="8619860" y="6036153"/>
            <a:ext cx="2670175" cy="35540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181" algn="l" rtl="0" fontAlgn="base">
              <a:spcBef>
                <a:spcPct val="0"/>
              </a:spcBef>
              <a:spcAft>
                <a:spcPct val="0"/>
              </a:spcAft>
              <a:defRPr kern="1200">
                <a:solidFill>
                  <a:schemeClr val="tx1"/>
                </a:solidFill>
                <a:latin typeface="Arial" charset="0"/>
                <a:ea typeface="+mn-ea"/>
                <a:cs typeface="Arial" charset="0"/>
              </a:defRPr>
            </a:lvl2pPr>
            <a:lvl3pPr marL="914362" algn="l" rtl="0" fontAlgn="base">
              <a:spcBef>
                <a:spcPct val="0"/>
              </a:spcBef>
              <a:spcAft>
                <a:spcPct val="0"/>
              </a:spcAft>
              <a:defRPr kern="1200">
                <a:solidFill>
                  <a:schemeClr val="tx1"/>
                </a:solidFill>
                <a:latin typeface="Arial" charset="0"/>
                <a:ea typeface="+mn-ea"/>
                <a:cs typeface="Arial" charset="0"/>
              </a:defRPr>
            </a:lvl3pPr>
            <a:lvl4pPr marL="1371543" algn="l" rtl="0" fontAlgn="base">
              <a:spcBef>
                <a:spcPct val="0"/>
              </a:spcBef>
              <a:spcAft>
                <a:spcPct val="0"/>
              </a:spcAft>
              <a:defRPr kern="1200">
                <a:solidFill>
                  <a:schemeClr val="tx1"/>
                </a:solidFill>
                <a:latin typeface="Arial" charset="0"/>
                <a:ea typeface="+mn-ea"/>
                <a:cs typeface="Arial" charset="0"/>
              </a:defRPr>
            </a:lvl4pPr>
            <a:lvl5pPr marL="1828724" algn="l" rtl="0" fontAlgn="base">
              <a:spcBef>
                <a:spcPct val="0"/>
              </a:spcBef>
              <a:spcAft>
                <a:spcPct val="0"/>
              </a:spcAft>
              <a:defRPr kern="1200">
                <a:solidFill>
                  <a:schemeClr val="tx1"/>
                </a:solidFill>
                <a:latin typeface="Arial" charset="0"/>
                <a:ea typeface="+mn-ea"/>
                <a:cs typeface="Arial" charset="0"/>
              </a:defRPr>
            </a:lvl5pPr>
            <a:lvl6pPr marL="2285905" algn="l" defTabSz="914362" rtl="0" eaLnBrk="1" latinLnBrk="0" hangingPunct="1">
              <a:defRPr kern="1200">
                <a:solidFill>
                  <a:schemeClr val="tx1"/>
                </a:solidFill>
                <a:latin typeface="Arial" charset="0"/>
                <a:ea typeface="+mn-ea"/>
                <a:cs typeface="Arial" charset="0"/>
              </a:defRPr>
            </a:lvl6pPr>
            <a:lvl7pPr marL="2743086" algn="l" defTabSz="914362" rtl="0" eaLnBrk="1" latinLnBrk="0" hangingPunct="1">
              <a:defRPr kern="1200">
                <a:solidFill>
                  <a:schemeClr val="tx1"/>
                </a:solidFill>
                <a:latin typeface="Arial" charset="0"/>
                <a:ea typeface="+mn-ea"/>
                <a:cs typeface="Arial" charset="0"/>
              </a:defRPr>
            </a:lvl7pPr>
            <a:lvl8pPr marL="3200266" algn="l" defTabSz="914362" rtl="0" eaLnBrk="1" latinLnBrk="0" hangingPunct="1">
              <a:defRPr kern="1200">
                <a:solidFill>
                  <a:schemeClr val="tx1"/>
                </a:solidFill>
                <a:latin typeface="Arial" charset="0"/>
                <a:ea typeface="+mn-ea"/>
                <a:cs typeface="Arial" charset="0"/>
              </a:defRPr>
            </a:lvl8pPr>
            <a:lvl9pPr marL="3657448" algn="l" defTabSz="914362" rtl="0" eaLnBrk="1" latinLnBrk="0" hangingPunct="1">
              <a:defRPr kern="1200">
                <a:solidFill>
                  <a:schemeClr val="tx1"/>
                </a:solidFill>
                <a:latin typeface="Arial" charset="0"/>
                <a:ea typeface="+mn-ea"/>
                <a:cs typeface="Arial" charset="0"/>
              </a:defRPr>
            </a:lvl9pPr>
          </a:lstStyle>
          <a:p>
            <a:fld id="{6599DA7E-FC16-4AE3-A3E0-691AB42D63A9}" type="slidenum">
              <a:rPr lang="en-US" sz="3115"/>
              <a:pPr/>
              <a:t>43</a:t>
            </a:fld>
            <a:endParaRPr lang="en-US" sz="3115"/>
          </a:p>
        </p:txBody>
      </p:sp>
      <p:sp>
        <p:nvSpPr>
          <p:cNvPr id="29" name="Text Placeholder 2"/>
          <p:cNvSpPr>
            <a:spLocks noGrp="1"/>
          </p:cNvSpPr>
          <p:nvPr>
            <p:ph type="body" sz="quarter" idx="4294967295"/>
          </p:nvPr>
        </p:nvSpPr>
        <p:spPr>
          <a:xfrm>
            <a:off x="1515202" y="288168"/>
            <a:ext cx="6015621" cy="746368"/>
          </a:xfrm>
          <a:prstGeom prst="rect">
            <a:avLst/>
          </a:prstGeom>
        </p:spPr>
        <p:txBody>
          <a:bodyPr/>
          <a:lstStyle/>
          <a:p>
            <a:pPr marL="0" indent="0">
              <a:lnSpc>
                <a:spcPct val="86000"/>
              </a:lnSpc>
              <a:spcBef>
                <a:spcPct val="0"/>
              </a:spcBef>
              <a:buNone/>
            </a:pPr>
            <a:r>
              <a:rPr lang="en-GB" sz="3115" b="1" spc="-52" dirty="0">
                <a:solidFill>
                  <a:srgbClr val="002060"/>
                </a:solidFill>
                <a:latin typeface="+mj-lt"/>
                <a:ea typeface="+mj-ea"/>
                <a:cs typeface="+mj-cs"/>
              </a:rPr>
              <a:t>Solution Benefits</a:t>
            </a:r>
            <a:endParaRPr lang="en-US" dirty="0">
              <a:latin typeface="Arial" panose="020B0604020202020204" pitchFamily="34" charset="0"/>
              <a:cs typeface="Arial" panose="020B0604020202020204" pitchFamily="34" charset="0"/>
            </a:endParaRPr>
          </a:p>
        </p:txBody>
      </p:sp>
      <p:sp>
        <p:nvSpPr>
          <p:cNvPr id="31" name="Text Box 3"/>
          <p:cNvSpPr txBox="1">
            <a:spLocks noChangeArrowheads="1"/>
          </p:cNvSpPr>
          <p:nvPr/>
        </p:nvSpPr>
        <p:spPr>
          <a:xfrm>
            <a:off x="1028121" y="1088127"/>
            <a:ext cx="5762547" cy="4724611"/>
          </a:xfrm>
          <a:prstGeom prst="rect">
            <a:avLst/>
          </a:prstGeom>
        </p:spPr>
        <p:txBody>
          <a:bodyPr vert="horz" wrap="square" lIns="96029" tIns="48014" rIns="96029" bIns="48014"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6832" indent="-305118" defTabSz="471849">
              <a:lnSpc>
                <a:spcPct val="70000"/>
              </a:lnSpc>
            </a:pPr>
            <a:r>
              <a:rPr lang="en-US" altLang="en-US" sz="1400" b="1" dirty="0">
                <a:solidFill>
                  <a:srgbClr val="002060"/>
                </a:solidFill>
                <a:latin typeface="Arial" panose="020B0604020202020204" pitchFamily="34" charset="0"/>
                <a:cs typeface="Arial" panose="020B0604020202020204" pitchFamily="34" charset="0"/>
              </a:rPr>
              <a:t>Centralized Identity Repository</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Central repository/Single source of truth for all types of users</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Central Requesting method for elevated access requests to integrated applications</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Central Approval mechanism</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Central repository for Audit and Compliance</a:t>
            </a:r>
          </a:p>
          <a:p>
            <a:pPr marL="426832" indent="-305118" defTabSz="471849">
              <a:lnSpc>
                <a:spcPct val="70000"/>
              </a:lnSpc>
            </a:pPr>
            <a:r>
              <a:rPr lang="en-US" altLang="en-US" sz="1400" b="1" dirty="0">
                <a:solidFill>
                  <a:srgbClr val="002060"/>
                </a:solidFill>
                <a:latin typeface="Arial" panose="020B0604020202020204" pitchFamily="34" charset="0"/>
                <a:cs typeface="Arial" panose="020B0604020202020204" pitchFamily="34" charset="0"/>
              </a:rPr>
              <a:t>Achieve Compliance  </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Report on who has access to what</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Ensure people have the right access for their jobs</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Monitor and review IAM related controls</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Mange Segregation of Duties</a:t>
            </a:r>
            <a:br>
              <a:rPr lang="en-US" altLang="en-US" sz="1200" dirty="0">
                <a:solidFill>
                  <a:srgbClr val="002060"/>
                </a:solidFill>
                <a:latin typeface="Arial" panose="020B0604020202020204" pitchFamily="34" charset="0"/>
                <a:cs typeface="Arial" panose="020B0604020202020204" pitchFamily="34" charset="0"/>
              </a:rPr>
            </a:br>
            <a:endParaRPr lang="en-US" altLang="en-US" sz="1200" dirty="0">
              <a:solidFill>
                <a:srgbClr val="002060"/>
              </a:solidFill>
              <a:latin typeface="Arial" panose="020B0604020202020204" pitchFamily="34" charset="0"/>
              <a:cs typeface="Arial" panose="020B0604020202020204" pitchFamily="34" charset="0"/>
            </a:endParaRPr>
          </a:p>
          <a:p>
            <a:pPr marL="426832" indent="-305118" defTabSz="471849">
              <a:lnSpc>
                <a:spcPct val="70000"/>
              </a:lnSpc>
            </a:pPr>
            <a:r>
              <a:rPr lang="en-US" altLang="en-US" sz="1400" b="1" dirty="0">
                <a:solidFill>
                  <a:srgbClr val="002060"/>
                </a:solidFill>
                <a:latin typeface="Arial" panose="020B0604020202020204" pitchFamily="34" charset="0"/>
                <a:cs typeface="Arial" panose="020B0604020202020204" pitchFamily="34" charset="0"/>
              </a:rPr>
              <a:t>Reduce Access Control Risk in the enterprise</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Measure IAM related Risk and focus resources on high-risk areas</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Implement automated controls to reduce the access control risk of an enterprise</a:t>
            </a:r>
          </a:p>
          <a:p>
            <a:pPr marL="426832" indent="-305118" defTabSz="471849">
              <a:lnSpc>
                <a:spcPct val="70000"/>
              </a:lnSpc>
            </a:pPr>
            <a:r>
              <a:rPr lang="en-US" altLang="en-US" sz="1400" b="1" dirty="0">
                <a:solidFill>
                  <a:srgbClr val="002060"/>
                </a:solidFill>
                <a:latin typeface="Arial" panose="020B0604020202020204" pitchFamily="34" charset="0"/>
                <a:cs typeface="Arial" panose="020B0604020202020204" pitchFamily="34" charset="0"/>
              </a:rPr>
              <a:t>Streamlined Processes</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Streamline process for requesting access, access approvals and access certification</a:t>
            </a:r>
          </a:p>
          <a:p>
            <a:pPr marL="426832" indent="-305118" defTabSz="471849">
              <a:lnSpc>
                <a:spcPct val="70000"/>
              </a:lnSpc>
            </a:pPr>
            <a:r>
              <a:rPr lang="en-US" altLang="en-US" sz="1400" b="1" dirty="0">
                <a:solidFill>
                  <a:srgbClr val="002060"/>
                </a:solidFill>
                <a:latin typeface="Arial" panose="020B0604020202020204" pitchFamily="34" charset="0"/>
                <a:cs typeface="Arial" panose="020B0604020202020204" pitchFamily="34" charset="0"/>
              </a:rPr>
              <a:t>Operational Efficiency</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Joiner, Mover &amp; Leaver Process Automations</a:t>
            </a:r>
          </a:p>
          <a:p>
            <a:pPr marL="800308" lvl="1" indent="-311787" defTabSz="471849">
              <a:lnSpc>
                <a:spcPct val="70000"/>
              </a:lnSpc>
            </a:pPr>
            <a:r>
              <a:rPr lang="en-US" altLang="en-US" sz="1200" dirty="0">
                <a:solidFill>
                  <a:srgbClr val="002060"/>
                </a:solidFill>
                <a:latin typeface="Arial" panose="020B0604020202020204" pitchFamily="34" charset="0"/>
                <a:cs typeface="Arial" panose="020B0604020202020204" pitchFamily="34" charset="0"/>
              </a:rPr>
              <a:t>Automated Requests Fulfillment</a:t>
            </a:r>
          </a:p>
          <a:p>
            <a:pPr marL="800308" lvl="1" indent="-311787" defTabSz="471849">
              <a:lnSpc>
                <a:spcPct val="70000"/>
              </a:lnSpc>
            </a:pPr>
            <a:endParaRPr lang="en-US" altLang="en-US" sz="1200" dirty="0">
              <a:solidFill>
                <a:srgbClr val="002060"/>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6D7D1E7-D00D-1449-A9E4-7AF5C054509F}"/>
              </a:ext>
            </a:extLst>
          </p:cNvPr>
          <p:cNvGrpSpPr/>
          <p:nvPr/>
        </p:nvGrpSpPr>
        <p:grpSpPr>
          <a:xfrm>
            <a:off x="7026717" y="1326308"/>
            <a:ext cx="3996541" cy="3559292"/>
            <a:chOff x="6262442" y="538144"/>
            <a:chExt cx="3996541" cy="3559292"/>
          </a:xfrm>
        </p:grpSpPr>
        <p:grpSp>
          <p:nvGrpSpPr>
            <p:cNvPr id="2" name="Group 1">
              <a:extLst>
                <a:ext uri="{FF2B5EF4-FFF2-40B4-BE49-F238E27FC236}">
                  <a16:creationId xmlns:a16="http://schemas.microsoft.com/office/drawing/2014/main" id="{5948CAE7-8623-5340-95D8-BB02D266466F}"/>
                </a:ext>
              </a:extLst>
            </p:cNvPr>
            <p:cNvGrpSpPr/>
            <p:nvPr/>
          </p:nvGrpSpPr>
          <p:grpSpPr>
            <a:xfrm>
              <a:off x="6262442" y="538144"/>
              <a:ext cx="3996541" cy="3559292"/>
              <a:chOff x="6262442" y="538144"/>
              <a:chExt cx="3996541" cy="3559292"/>
            </a:xfrm>
            <a:effectLst>
              <a:glow rad="63500">
                <a:schemeClr val="accent5">
                  <a:satMod val="175000"/>
                  <a:alpha val="40000"/>
                </a:schemeClr>
              </a:glow>
            </a:effectLst>
          </p:grpSpPr>
          <p:sp>
            <p:nvSpPr>
              <p:cNvPr id="33" name="Oval 32"/>
              <p:cNvSpPr/>
              <p:nvPr/>
            </p:nvSpPr>
            <p:spPr bwMode="auto">
              <a:xfrm>
                <a:off x="7853965" y="2144015"/>
                <a:ext cx="2405018" cy="382571"/>
              </a:xfrm>
              <a:prstGeom prst="ellipse">
                <a:avLst/>
              </a:prstGeom>
              <a:solidFill>
                <a:srgbClr val="153D6F">
                  <a:alpha val="33000"/>
                </a:srgb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defTabSz="960370">
                  <a:spcBef>
                    <a:spcPct val="50000"/>
                  </a:spcBef>
                  <a:defRPr/>
                </a:pPr>
                <a:endParaRPr lang="en-US" sz="1168" dirty="0">
                  <a:solidFill>
                    <a:prstClr val="white"/>
                  </a:solidFill>
                  <a:ea typeface="ＭＳ Ｐゴシック" panose="020B0600070205080204" pitchFamily="34" charset="-128"/>
                  <a:cs typeface="Arial" panose="020B0604020202020204" pitchFamily="34" charset="0"/>
                </a:endParaRPr>
              </a:p>
            </p:txBody>
          </p:sp>
          <p:sp>
            <p:nvSpPr>
              <p:cNvPr id="35" name="Oval 34"/>
              <p:cNvSpPr/>
              <p:nvPr/>
            </p:nvSpPr>
            <p:spPr bwMode="auto">
              <a:xfrm>
                <a:off x="6262442" y="2144015"/>
                <a:ext cx="2405018" cy="382571"/>
              </a:xfrm>
              <a:prstGeom prst="ellipse">
                <a:avLst/>
              </a:prstGeom>
              <a:solidFill>
                <a:srgbClr val="006475">
                  <a:alpha val="33000"/>
                </a:srgb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defTabSz="960370">
                  <a:spcBef>
                    <a:spcPct val="50000"/>
                  </a:spcBef>
                  <a:defRPr/>
                </a:pPr>
                <a:endParaRPr lang="en-US" sz="1168" dirty="0">
                  <a:solidFill>
                    <a:prstClr val="white"/>
                  </a:solidFill>
                  <a:ea typeface="ＭＳ Ｐゴシック" panose="020B0600070205080204" pitchFamily="34" charset="-128"/>
                  <a:cs typeface="Arial" panose="020B0604020202020204" pitchFamily="34" charset="0"/>
                </a:endParaRPr>
              </a:p>
            </p:txBody>
          </p:sp>
          <p:sp>
            <p:nvSpPr>
              <p:cNvPr id="36" name="Oval 35"/>
              <p:cNvSpPr/>
              <p:nvPr/>
            </p:nvSpPr>
            <p:spPr bwMode="auto">
              <a:xfrm rot="5400000">
                <a:off x="7308756" y="2922916"/>
                <a:ext cx="1966469" cy="382571"/>
              </a:xfrm>
              <a:prstGeom prst="ellipse">
                <a:avLst/>
              </a:prstGeom>
              <a:solidFill>
                <a:schemeClr val="accent3">
                  <a:alpha val="33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defTabSz="960370">
                  <a:spcBef>
                    <a:spcPct val="50000"/>
                  </a:spcBef>
                  <a:defRPr/>
                </a:pPr>
                <a:endParaRPr lang="en-US" sz="1168" dirty="0">
                  <a:solidFill>
                    <a:prstClr val="white"/>
                  </a:solidFill>
                  <a:ea typeface="ＭＳ Ｐゴシック" panose="020B0600070205080204" pitchFamily="34" charset="-128"/>
                  <a:cs typeface="Arial" panose="020B0604020202020204" pitchFamily="34" charset="0"/>
                </a:endParaRPr>
              </a:p>
            </p:txBody>
          </p:sp>
          <p:sp>
            <p:nvSpPr>
              <p:cNvPr id="37" name="Oval 36"/>
              <p:cNvSpPr/>
              <p:nvPr/>
            </p:nvSpPr>
            <p:spPr bwMode="auto">
              <a:xfrm rot="5400000">
                <a:off x="7308756" y="1330093"/>
                <a:ext cx="1966469" cy="382571"/>
              </a:xfrm>
              <a:prstGeom prst="ellipse">
                <a:avLst/>
              </a:prstGeom>
              <a:solidFill>
                <a:schemeClr val="accent2">
                  <a:alpha val="33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defTabSz="960370">
                  <a:spcBef>
                    <a:spcPct val="50000"/>
                  </a:spcBef>
                  <a:defRPr/>
                </a:pPr>
                <a:endParaRPr lang="en-US" sz="1168" dirty="0">
                  <a:solidFill>
                    <a:prstClr val="white"/>
                  </a:solidFill>
                  <a:ea typeface="ＭＳ Ｐゴシック" panose="020B0600070205080204" pitchFamily="34" charset="-128"/>
                  <a:cs typeface="Arial" panose="020B0604020202020204" pitchFamily="34" charset="0"/>
                </a:endParaRPr>
              </a:p>
            </p:txBody>
          </p:sp>
          <p:grpSp>
            <p:nvGrpSpPr>
              <p:cNvPr id="38" name="Group 9"/>
              <p:cNvGrpSpPr>
                <a:grpSpLocks/>
              </p:cNvGrpSpPr>
              <p:nvPr/>
            </p:nvGrpSpPr>
            <p:grpSpPr bwMode="auto">
              <a:xfrm>
                <a:off x="7782622" y="1984712"/>
                <a:ext cx="1018735" cy="677557"/>
                <a:chOff x="6249987" y="3081494"/>
                <a:chExt cx="969963" cy="789103"/>
              </a:xfrm>
            </p:grpSpPr>
            <p:sp>
              <p:nvSpPr>
                <p:cNvPr id="39" name="Freeform 38"/>
                <p:cNvSpPr/>
                <p:nvPr/>
              </p:nvSpPr>
              <p:spPr bwMode="auto">
                <a:xfrm>
                  <a:off x="6344713" y="3081494"/>
                  <a:ext cx="776952" cy="789103"/>
                </a:xfrm>
                <a:custGeom>
                  <a:avLst/>
                  <a:gdLst>
                    <a:gd name="connsiteX0" fmla="*/ 0 w 677982"/>
                    <a:gd name="connsiteY0" fmla="*/ 0 h 655082"/>
                    <a:gd name="connsiteX1" fmla="*/ 677982 w 677982"/>
                    <a:gd name="connsiteY1" fmla="*/ 0 h 655082"/>
                    <a:gd name="connsiteX2" fmla="*/ 677982 w 677982"/>
                    <a:gd name="connsiteY2" fmla="*/ 655082 h 655082"/>
                    <a:gd name="connsiteX3" fmla="*/ 0 w 677982"/>
                    <a:gd name="connsiteY3" fmla="*/ 655082 h 655082"/>
                    <a:gd name="connsiteX4" fmla="*/ 0 w 677982"/>
                    <a:gd name="connsiteY4" fmla="*/ 0 h 655082"/>
                    <a:gd name="connsiteX0" fmla="*/ 0 w 677982"/>
                    <a:gd name="connsiteY0" fmla="*/ 1900 h 656982"/>
                    <a:gd name="connsiteX1" fmla="*/ 286524 w 677982"/>
                    <a:gd name="connsiteY1" fmla="*/ 0 h 656982"/>
                    <a:gd name="connsiteX2" fmla="*/ 677982 w 677982"/>
                    <a:gd name="connsiteY2" fmla="*/ 1900 h 656982"/>
                    <a:gd name="connsiteX3" fmla="*/ 677982 w 677982"/>
                    <a:gd name="connsiteY3" fmla="*/ 656982 h 656982"/>
                    <a:gd name="connsiteX4" fmla="*/ 0 w 677982"/>
                    <a:gd name="connsiteY4" fmla="*/ 656982 h 656982"/>
                    <a:gd name="connsiteX5" fmla="*/ 0 w 677982"/>
                    <a:gd name="connsiteY5" fmla="*/ 1900 h 656982"/>
                    <a:gd name="connsiteX0" fmla="*/ 0 w 677982"/>
                    <a:gd name="connsiteY0" fmla="*/ 1900 h 656982"/>
                    <a:gd name="connsiteX1" fmla="*/ 337622 w 677982"/>
                    <a:gd name="connsiteY1" fmla="*/ 0 h 656982"/>
                    <a:gd name="connsiteX2" fmla="*/ 677982 w 677982"/>
                    <a:gd name="connsiteY2" fmla="*/ 1900 h 656982"/>
                    <a:gd name="connsiteX3" fmla="*/ 677982 w 677982"/>
                    <a:gd name="connsiteY3" fmla="*/ 656982 h 656982"/>
                    <a:gd name="connsiteX4" fmla="*/ 0 w 677982"/>
                    <a:gd name="connsiteY4" fmla="*/ 656982 h 656982"/>
                    <a:gd name="connsiteX5" fmla="*/ 0 w 677982"/>
                    <a:gd name="connsiteY5" fmla="*/ 1900 h 656982"/>
                    <a:gd name="connsiteX0" fmla="*/ 0 w 677982"/>
                    <a:gd name="connsiteY0" fmla="*/ 60200 h 715282"/>
                    <a:gd name="connsiteX1" fmla="*/ 337622 w 677982"/>
                    <a:gd name="connsiteY1" fmla="*/ 0 h 715282"/>
                    <a:gd name="connsiteX2" fmla="*/ 677982 w 677982"/>
                    <a:gd name="connsiteY2" fmla="*/ 60200 h 715282"/>
                    <a:gd name="connsiteX3" fmla="*/ 677982 w 677982"/>
                    <a:gd name="connsiteY3" fmla="*/ 715282 h 715282"/>
                    <a:gd name="connsiteX4" fmla="*/ 0 w 677982"/>
                    <a:gd name="connsiteY4" fmla="*/ 715282 h 715282"/>
                    <a:gd name="connsiteX5" fmla="*/ 0 w 677982"/>
                    <a:gd name="connsiteY5" fmla="*/ 60200 h 715282"/>
                    <a:gd name="connsiteX0" fmla="*/ 0 w 677982"/>
                    <a:gd name="connsiteY0" fmla="*/ 60200 h 715282"/>
                    <a:gd name="connsiteX1" fmla="*/ 337622 w 677982"/>
                    <a:gd name="connsiteY1" fmla="*/ 0 h 715282"/>
                    <a:gd name="connsiteX2" fmla="*/ 677982 w 677982"/>
                    <a:gd name="connsiteY2" fmla="*/ 60200 h 715282"/>
                    <a:gd name="connsiteX3" fmla="*/ 677982 w 677982"/>
                    <a:gd name="connsiteY3" fmla="*/ 715282 h 715282"/>
                    <a:gd name="connsiteX4" fmla="*/ 0 w 677982"/>
                    <a:gd name="connsiteY4" fmla="*/ 715282 h 715282"/>
                    <a:gd name="connsiteX5" fmla="*/ 0 w 677982"/>
                    <a:gd name="connsiteY5" fmla="*/ 60200 h 715282"/>
                    <a:gd name="connsiteX0" fmla="*/ 0 w 677982"/>
                    <a:gd name="connsiteY0" fmla="*/ 60200 h 715282"/>
                    <a:gd name="connsiteX1" fmla="*/ 337622 w 677982"/>
                    <a:gd name="connsiteY1" fmla="*/ 0 h 715282"/>
                    <a:gd name="connsiteX2" fmla="*/ 677982 w 677982"/>
                    <a:gd name="connsiteY2" fmla="*/ 60200 h 715282"/>
                    <a:gd name="connsiteX3" fmla="*/ 677982 w 677982"/>
                    <a:gd name="connsiteY3" fmla="*/ 715282 h 715282"/>
                    <a:gd name="connsiteX4" fmla="*/ 0 w 677982"/>
                    <a:gd name="connsiteY4" fmla="*/ 715282 h 715282"/>
                    <a:gd name="connsiteX5" fmla="*/ 0 w 677982"/>
                    <a:gd name="connsiteY5" fmla="*/ 60200 h 715282"/>
                    <a:gd name="connsiteX0" fmla="*/ 0 w 750372"/>
                    <a:gd name="connsiteY0" fmla="*/ 60200 h 715282"/>
                    <a:gd name="connsiteX1" fmla="*/ 337622 w 750372"/>
                    <a:gd name="connsiteY1" fmla="*/ 0 h 715282"/>
                    <a:gd name="connsiteX2" fmla="*/ 677982 w 750372"/>
                    <a:gd name="connsiteY2" fmla="*/ 60200 h 715282"/>
                    <a:gd name="connsiteX3" fmla="*/ 750372 w 750372"/>
                    <a:gd name="connsiteY3" fmla="*/ 345712 h 715282"/>
                    <a:gd name="connsiteX4" fmla="*/ 677982 w 750372"/>
                    <a:gd name="connsiteY4" fmla="*/ 715282 h 715282"/>
                    <a:gd name="connsiteX5" fmla="*/ 0 w 750372"/>
                    <a:gd name="connsiteY5" fmla="*/ 715282 h 715282"/>
                    <a:gd name="connsiteX6" fmla="*/ 0 w 750372"/>
                    <a:gd name="connsiteY6" fmla="*/ 60200 h 715282"/>
                    <a:gd name="connsiteX0" fmla="*/ 0 w 725824"/>
                    <a:gd name="connsiteY0" fmla="*/ 60200 h 715282"/>
                    <a:gd name="connsiteX1" fmla="*/ 337622 w 725824"/>
                    <a:gd name="connsiteY1" fmla="*/ 0 h 715282"/>
                    <a:gd name="connsiteX2" fmla="*/ 677982 w 725824"/>
                    <a:gd name="connsiteY2" fmla="*/ 60200 h 715282"/>
                    <a:gd name="connsiteX3" fmla="*/ 725824 w 725824"/>
                    <a:gd name="connsiteY3" fmla="*/ 391750 h 715282"/>
                    <a:gd name="connsiteX4" fmla="*/ 677982 w 725824"/>
                    <a:gd name="connsiteY4" fmla="*/ 715282 h 715282"/>
                    <a:gd name="connsiteX5" fmla="*/ 0 w 725824"/>
                    <a:gd name="connsiteY5" fmla="*/ 715282 h 715282"/>
                    <a:gd name="connsiteX6" fmla="*/ 0 w 725824"/>
                    <a:gd name="connsiteY6" fmla="*/ 60200 h 715282"/>
                    <a:gd name="connsiteX0" fmla="*/ 0 w 725824"/>
                    <a:gd name="connsiteY0" fmla="*/ 60200 h 715282"/>
                    <a:gd name="connsiteX1" fmla="*/ 337622 w 725824"/>
                    <a:gd name="connsiteY1" fmla="*/ 0 h 715282"/>
                    <a:gd name="connsiteX2" fmla="*/ 677982 w 725824"/>
                    <a:gd name="connsiteY2" fmla="*/ 60200 h 715282"/>
                    <a:gd name="connsiteX3" fmla="*/ 725824 w 725824"/>
                    <a:gd name="connsiteY3" fmla="*/ 391750 h 715282"/>
                    <a:gd name="connsiteX4" fmla="*/ 677982 w 725824"/>
                    <a:gd name="connsiteY4" fmla="*/ 715282 h 715282"/>
                    <a:gd name="connsiteX5" fmla="*/ 0 w 725824"/>
                    <a:gd name="connsiteY5" fmla="*/ 715282 h 715282"/>
                    <a:gd name="connsiteX6" fmla="*/ 0 w 725824"/>
                    <a:gd name="connsiteY6" fmla="*/ 60200 h 715282"/>
                    <a:gd name="connsiteX0" fmla="*/ 0 w 728287"/>
                    <a:gd name="connsiteY0" fmla="*/ 60200 h 715282"/>
                    <a:gd name="connsiteX1" fmla="*/ 337622 w 728287"/>
                    <a:gd name="connsiteY1" fmla="*/ 0 h 715282"/>
                    <a:gd name="connsiteX2" fmla="*/ 677982 w 728287"/>
                    <a:gd name="connsiteY2" fmla="*/ 60200 h 715282"/>
                    <a:gd name="connsiteX3" fmla="*/ 725824 w 728287"/>
                    <a:gd name="connsiteY3" fmla="*/ 391750 h 715282"/>
                    <a:gd name="connsiteX4" fmla="*/ 677982 w 728287"/>
                    <a:gd name="connsiteY4" fmla="*/ 715282 h 715282"/>
                    <a:gd name="connsiteX5" fmla="*/ 0 w 728287"/>
                    <a:gd name="connsiteY5" fmla="*/ 715282 h 715282"/>
                    <a:gd name="connsiteX6" fmla="*/ 0 w 728287"/>
                    <a:gd name="connsiteY6" fmla="*/ 60200 h 715282"/>
                    <a:gd name="connsiteX0" fmla="*/ 0 w 728287"/>
                    <a:gd name="connsiteY0" fmla="*/ 60200 h 751543"/>
                    <a:gd name="connsiteX1" fmla="*/ 337622 w 728287"/>
                    <a:gd name="connsiteY1" fmla="*/ 0 h 751543"/>
                    <a:gd name="connsiteX2" fmla="*/ 677982 w 728287"/>
                    <a:gd name="connsiteY2" fmla="*/ 60200 h 751543"/>
                    <a:gd name="connsiteX3" fmla="*/ 725824 w 728287"/>
                    <a:gd name="connsiteY3" fmla="*/ 391750 h 751543"/>
                    <a:gd name="connsiteX4" fmla="*/ 677982 w 728287"/>
                    <a:gd name="connsiteY4" fmla="*/ 715282 h 751543"/>
                    <a:gd name="connsiteX5" fmla="*/ 337622 w 728287"/>
                    <a:gd name="connsiteY5" fmla="*/ 751543 h 751543"/>
                    <a:gd name="connsiteX6" fmla="*/ 0 w 728287"/>
                    <a:gd name="connsiteY6" fmla="*/ 715282 h 751543"/>
                    <a:gd name="connsiteX7" fmla="*/ 0 w 728287"/>
                    <a:gd name="connsiteY7" fmla="*/ 60200 h 751543"/>
                    <a:gd name="connsiteX0" fmla="*/ 0 w 728287"/>
                    <a:gd name="connsiteY0" fmla="*/ 60200 h 766444"/>
                    <a:gd name="connsiteX1" fmla="*/ 337622 w 728287"/>
                    <a:gd name="connsiteY1" fmla="*/ 0 h 766444"/>
                    <a:gd name="connsiteX2" fmla="*/ 677982 w 728287"/>
                    <a:gd name="connsiteY2" fmla="*/ 60200 h 766444"/>
                    <a:gd name="connsiteX3" fmla="*/ 725824 w 728287"/>
                    <a:gd name="connsiteY3" fmla="*/ 391750 h 766444"/>
                    <a:gd name="connsiteX4" fmla="*/ 677982 w 728287"/>
                    <a:gd name="connsiteY4" fmla="*/ 715282 h 766444"/>
                    <a:gd name="connsiteX5" fmla="*/ 337622 w 728287"/>
                    <a:gd name="connsiteY5" fmla="*/ 766444 h 766444"/>
                    <a:gd name="connsiteX6" fmla="*/ 0 w 728287"/>
                    <a:gd name="connsiteY6" fmla="*/ 715282 h 766444"/>
                    <a:gd name="connsiteX7" fmla="*/ 0 w 728287"/>
                    <a:gd name="connsiteY7" fmla="*/ 60200 h 766444"/>
                    <a:gd name="connsiteX0" fmla="*/ 0 w 728287"/>
                    <a:gd name="connsiteY0" fmla="*/ 60200 h 766444"/>
                    <a:gd name="connsiteX1" fmla="*/ 337622 w 728287"/>
                    <a:gd name="connsiteY1" fmla="*/ 0 h 766444"/>
                    <a:gd name="connsiteX2" fmla="*/ 677982 w 728287"/>
                    <a:gd name="connsiteY2" fmla="*/ 60200 h 766444"/>
                    <a:gd name="connsiteX3" fmla="*/ 725824 w 728287"/>
                    <a:gd name="connsiteY3" fmla="*/ 391750 h 766444"/>
                    <a:gd name="connsiteX4" fmla="*/ 677982 w 728287"/>
                    <a:gd name="connsiteY4" fmla="*/ 715282 h 766444"/>
                    <a:gd name="connsiteX5" fmla="*/ 337622 w 728287"/>
                    <a:gd name="connsiteY5" fmla="*/ 766444 h 766444"/>
                    <a:gd name="connsiteX6" fmla="*/ 0 w 728287"/>
                    <a:gd name="connsiteY6" fmla="*/ 715282 h 766444"/>
                    <a:gd name="connsiteX7" fmla="*/ 0 w 728287"/>
                    <a:gd name="connsiteY7" fmla="*/ 60200 h 766444"/>
                    <a:gd name="connsiteX0" fmla="*/ 0 w 728287"/>
                    <a:gd name="connsiteY0" fmla="*/ 60200 h 766444"/>
                    <a:gd name="connsiteX1" fmla="*/ 337622 w 728287"/>
                    <a:gd name="connsiteY1" fmla="*/ 0 h 766444"/>
                    <a:gd name="connsiteX2" fmla="*/ 677982 w 728287"/>
                    <a:gd name="connsiteY2" fmla="*/ 60200 h 766444"/>
                    <a:gd name="connsiteX3" fmla="*/ 725824 w 728287"/>
                    <a:gd name="connsiteY3" fmla="*/ 391750 h 766444"/>
                    <a:gd name="connsiteX4" fmla="*/ 677982 w 728287"/>
                    <a:gd name="connsiteY4" fmla="*/ 715282 h 766444"/>
                    <a:gd name="connsiteX5" fmla="*/ 337622 w 728287"/>
                    <a:gd name="connsiteY5" fmla="*/ 766444 h 766444"/>
                    <a:gd name="connsiteX6" fmla="*/ 0 w 728287"/>
                    <a:gd name="connsiteY6" fmla="*/ 715282 h 766444"/>
                    <a:gd name="connsiteX7" fmla="*/ 0 w 728287"/>
                    <a:gd name="connsiteY7" fmla="*/ 60200 h 766444"/>
                    <a:gd name="connsiteX0" fmla="*/ 0 w 728287"/>
                    <a:gd name="connsiteY0" fmla="*/ 60200 h 766444"/>
                    <a:gd name="connsiteX1" fmla="*/ 337622 w 728287"/>
                    <a:gd name="connsiteY1" fmla="*/ 0 h 766444"/>
                    <a:gd name="connsiteX2" fmla="*/ 677982 w 728287"/>
                    <a:gd name="connsiteY2" fmla="*/ 60200 h 766444"/>
                    <a:gd name="connsiteX3" fmla="*/ 725824 w 728287"/>
                    <a:gd name="connsiteY3" fmla="*/ 391750 h 766444"/>
                    <a:gd name="connsiteX4" fmla="*/ 677982 w 728287"/>
                    <a:gd name="connsiteY4" fmla="*/ 715282 h 766444"/>
                    <a:gd name="connsiteX5" fmla="*/ 337622 w 728287"/>
                    <a:gd name="connsiteY5" fmla="*/ 766444 h 766444"/>
                    <a:gd name="connsiteX6" fmla="*/ 0 w 728287"/>
                    <a:gd name="connsiteY6" fmla="*/ 715282 h 766444"/>
                    <a:gd name="connsiteX7" fmla="*/ 0 w 728287"/>
                    <a:gd name="connsiteY7" fmla="*/ 60200 h 766444"/>
                    <a:gd name="connsiteX0" fmla="*/ 0 w 728287"/>
                    <a:gd name="connsiteY0" fmla="*/ 60200 h 766444"/>
                    <a:gd name="connsiteX1" fmla="*/ 337622 w 728287"/>
                    <a:gd name="connsiteY1" fmla="*/ 0 h 766444"/>
                    <a:gd name="connsiteX2" fmla="*/ 677982 w 728287"/>
                    <a:gd name="connsiteY2" fmla="*/ 60200 h 766444"/>
                    <a:gd name="connsiteX3" fmla="*/ 725824 w 728287"/>
                    <a:gd name="connsiteY3" fmla="*/ 391750 h 766444"/>
                    <a:gd name="connsiteX4" fmla="*/ 677982 w 728287"/>
                    <a:gd name="connsiteY4" fmla="*/ 715282 h 766444"/>
                    <a:gd name="connsiteX5" fmla="*/ 337622 w 728287"/>
                    <a:gd name="connsiteY5" fmla="*/ 766444 h 766444"/>
                    <a:gd name="connsiteX6" fmla="*/ 0 w 728287"/>
                    <a:gd name="connsiteY6" fmla="*/ 715282 h 766444"/>
                    <a:gd name="connsiteX7" fmla="*/ 0 w 728287"/>
                    <a:gd name="connsiteY7" fmla="*/ 60200 h 766444"/>
                    <a:gd name="connsiteX0" fmla="*/ 11628 w 739915"/>
                    <a:gd name="connsiteY0" fmla="*/ 60200 h 766444"/>
                    <a:gd name="connsiteX1" fmla="*/ 349250 w 739915"/>
                    <a:gd name="connsiteY1" fmla="*/ 0 h 766444"/>
                    <a:gd name="connsiteX2" fmla="*/ 689610 w 739915"/>
                    <a:gd name="connsiteY2" fmla="*/ 60200 h 766444"/>
                    <a:gd name="connsiteX3" fmla="*/ 737452 w 739915"/>
                    <a:gd name="connsiteY3" fmla="*/ 391750 h 766444"/>
                    <a:gd name="connsiteX4" fmla="*/ 689610 w 739915"/>
                    <a:gd name="connsiteY4" fmla="*/ 715282 h 766444"/>
                    <a:gd name="connsiteX5" fmla="*/ 349250 w 739915"/>
                    <a:gd name="connsiteY5" fmla="*/ 766444 h 766444"/>
                    <a:gd name="connsiteX6" fmla="*/ 11628 w 739915"/>
                    <a:gd name="connsiteY6" fmla="*/ 715282 h 766444"/>
                    <a:gd name="connsiteX7" fmla="*/ 0 w 739915"/>
                    <a:gd name="connsiteY7" fmla="*/ 344726 h 766444"/>
                    <a:gd name="connsiteX8" fmla="*/ 11628 w 739915"/>
                    <a:gd name="connsiteY8" fmla="*/ 60200 h 766444"/>
                    <a:gd name="connsiteX0" fmla="*/ 45381 w 773668"/>
                    <a:gd name="connsiteY0" fmla="*/ 60200 h 766444"/>
                    <a:gd name="connsiteX1" fmla="*/ 383003 w 773668"/>
                    <a:gd name="connsiteY1" fmla="*/ 0 h 766444"/>
                    <a:gd name="connsiteX2" fmla="*/ 723363 w 773668"/>
                    <a:gd name="connsiteY2" fmla="*/ 60200 h 766444"/>
                    <a:gd name="connsiteX3" fmla="*/ 771205 w 773668"/>
                    <a:gd name="connsiteY3" fmla="*/ 391750 h 766444"/>
                    <a:gd name="connsiteX4" fmla="*/ 723363 w 773668"/>
                    <a:gd name="connsiteY4" fmla="*/ 715282 h 766444"/>
                    <a:gd name="connsiteX5" fmla="*/ 383003 w 773668"/>
                    <a:gd name="connsiteY5" fmla="*/ 766444 h 766444"/>
                    <a:gd name="connsiteX6" fmla="*/ 45381 w 773668"/>
                    <a:gd name="connsiteY6" fmla="*/ 715282 h 766444"/>
                    <a:gd name="connsiteX7" fmla="*/ 0 w 773668"/>
                    <a:gd name="connsiteY7" fmla="*/ 389442 h 766444"/>
                    <a:gd name="connsiteX8" fmla="*/ 45381 w 773668"/>
                    <a:gd name="connsiteY8" fmla="*/ 60200 h 766444"/>
                    <a:gd name="connsiteX0" fmla="*/ 45381 w 773668"/>
                    <a:gd name="connsiteY0" fmla="*/ 60200 h 766444"/>
                    <a:gd name="connsiteX1" fmla="*/ 383003 w 773668"/>
                    <a:gd name="connsiteY1" fmla="*/ 0 h 766444"/>
                    <a:gd name="connsiteX2" fmla="*/ 723363 w 773668"/>
                    <a:gd name="connsiteY2" fmla="*/ 60200 h 766444"/>
                    <a:gd name="connsiteX3" fmla="*/ 771205 w 773668"/>
                    <a:gd name="connsiteY3" fmla="*/ 391750 h 766444"/>
                    <a:gd name="connsiteX4" fmla="*/ 723363 w 773668"/>
                    <a:gd name="connsiteY4" fmla="*/ 715282 h 766444"/>
                    <a:gd name="connsiteX5" fmla="*/ 383003 w 773668"/>
                    <a:gd name="connsiteY5" fmla="*/ 766444 h 766444"/>
                    <a:gd name="connsiteX6" fmla="*/ 45381 w 773668"/>
                    <a:gd name="connsiteY6" fmla="*/ 715282 h 766444"/>
                    <a:gd name="connsiteX7" fmla="*/ 0 w 773668"/>
                    <a:gd name="connsiteY7" fmla="*/ 389442 h 766444"/>
                    <a:gd name="connsiteX8" fmla="*/ 45381 w 773668"/>
                    <a:gd name="connsiteY8" fmla="*/ 60200 h 766444"/>
                    <a:gd name="connsiteX0" fmla="*/ 48665 w 776952"/>
                    <a:gd name="connsiteY0" fmla="*/ 60200 h 766444"/>
                    <a:gd name="connsiteX1" fmla="*/ 386287 w 776952"/>
                    <a:gd name="connsiteY1" fmla="*/ 0 h 766444"/>
                    <a:gd name="connsiteX2" fmla="*/ 726647 w 776952"/>
                    <a:gd name="connsiteY2" fmla="*/ 60200 h 766444"/>
                    <a:gd name="connsiteX3" fmla="*/ 774489 w 776952"/>
                    <a:gd name="connsiteY3" fmla="*/ 391750 h 766444"/>
                    <a:gd name="connsiteX4" fmla="*/ 726647 w 776952"/>
                    <a:gd name="connsiteY4" fmla="*/ 715282 h 766444"/>
                    <a:gd name="connsiteX5" fmla="*/ 386287 w 776952"/>
                    <a:gd name="connsiteY5" fmla="*/ 766444 h 766444"/>
                    <a:gd name="connsiteX6" fmla="*/ 48665 w 776952"/>
                    <a:gd name="connsiteY6" fmla="*/ 715282 h 766444"/>
                    <a:gd name="connsiteX7" fmla="*/ 3284 w 776952"/>
                    <a:gd name="connsiteY7" fmla="*/ 389442 h 766444"/>
                    <a:gd name="connsiteX8" fmla="*/ 48665 w 776952"/>
                    <a:gd name="connsiteY8" fmla="*/ 60200 h 76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52" h="766444">
                      <a:moveTo>
                        <a:pt x="48665" y="60200"/>
                      </a:moveTo>
                      <a:cubicBezTo>
                        <a:pt x="161206" y="40133"/>
                        <a:pt x="200104" y="4725"/>
                        <a:pt x="386287" y="0"/>
                      </a:cubicBezTo>
                      <a:cubicBezTo>
                        <a:pt x="548835" y="1657"/>
                        <a:pt x="613194" y="40133"/>
                        <a:pt x="726647" y="60200"/>
                      </a:cubicBezTo>
                      <a:cubicBezTo>
                        <a:pt x="742594" y="170717"/>
                        <a:pt x="773884" y="226001"/>
                        <a:pt x="774489" y="391750"/>
                      </a:cubicBezTo>
                      <a:cubicBezTo>
                        <a:pt x="776952" y="545621"/>
                        <a:pt x="742594" y="607438"/>
                        <a:pt x="726647" y="715282"/>
                      </a:cubicBezTo>
                      <a:cubicBezTo>
                        <a:pt x="613194" y="732336"/>
                        <a:pt x="558041" y="758331"/>
                        <a:pt x="386287" y="766444"/>
                      </a:cubicBezTo>
                      <a:cubicBezTo>
                        <a:pt x="239993" y="764293"/>
                        <a:pt x="161206" y="732336"/>
                        <a:pt x="48665" y="715282"/>
                      </a:cubicBezTo>
                      <a:cubicBezTo>
                        <a:pt x="33538" y="606669"/>
                        <a:pt x="6137" y="512958"/>
                        <a:pt x="3284" y="389442"/>
                      </a:cubicBezTo>
                      <a:cubicBezTo>
                        <a:pt x="0" y="252872"/>
                        <a:pt x="33538" y="169947"/>
                        <a:pt x="48665" y="60200"/>
                      </a:cubicBezTo>
                      <a:close/>
                    </a:path>
                  </a:pathLst>
                </a:custGeom>
                <a:solidFill>
                  <a:srgbClr val="006475"/>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960370">
                    <a:spcBef>
                      <a:spcPct val="50000"/>
                    </a:spcBef>
                    <a:defRPr/>
                  </a:pPr>
                  <a:endParaRPr lang="en-US" sz="1168" dirty="0">
                    <a:solidFill>
                      <a:prstClr val="white"/>
                    </a:solidFill>
                    <a:ea typeface="ＭＳ Ｐゴシック" panose="020B0600070205080204" pitchFamily="34" charset="-128"/>
                    <a:cs typeface="Arial" panose="020B0604020202020204" pitchFamily="34" charset="0"/>
                  </a:endParaRPr>
                </a:p>
              </p:txBody>
            </p:sp>
            <p:sp>
              <p:nvSpPr>
                <p:cNvPr id="40" name="TextBox 39"/>
                <p:cNvSpPr txBox="1">
                  <a:spLocks noChangeArrowheads="1"/>
                </p:cNvSpPr>
                <p:nvPr/>
              </p:nvSpPr>
              <p:spPr bwMode="auto">
                <a:xfrm>
                  <a:off x="6249987" y="3309509"/>
                  <a:ext cx="969963" cy="3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Narrow" panose="020B0606020202030204" pitchFamily="34" charset="0"/>
                      <a:ea typeface="ＭＳ Ｐゴシック" panose="020B0600070205080204" pitchFamily="34" charset="-128"/>
                    </a:defRPr>
                  </a:lvl1pPr>
                  <a:lvl2pPr marL="742950" indent="-285750" eaLnBrk="0" hangingPunct="0">
                    <a:defRPr sz="1600">
                      <a:solidFill>
                        <a:schemeClr val="tx1"/>
                      </a:solidFill>
                      <a:latin typeface="Arial Narrow" panose="020B0606020202030204" pitchFamily="34" charset="0"/>
                      <a:ea typeface="ＭＳ Ｐゴシック" panose="020B0600070205080204" pitchFamily="34" charset="-128"/>
                    </a:defRPr>
                  </a:lvl2pPr>
                  <a:lvl3pPr marL="1143000" indent="-228600" eaLnBrk="0" hangingPunct="0">
                    <a:defRPr sz="1600">
                      <a:solidFill>
                        <a:schemeClr val="tx1"/>
                      </a:solidFill>
                      <a:latin typeface="Arial Narrow" panose="020B0606020202030204" pitchFamily="34" charset="0"/>
                      <a:ea typeface="ＭＳ Ｐゴシック" panose="020B0600070205080204" pitchFamily="34" charset="-128"/>
                    </a:defRPr>
                  </a:lvl3pPr>
                  <a:lvl4pPr marL="1600200" indent="-228600" eaLnBrk="0" hangingPunct="0">
                    <a:defRPr sz="1600">
                      <a:solidFill>
                        <a:schemeClr val="tx1"/>
                      </a:solidFill>
                      <a:latin typeface="Arial Narrow" panose="020B0606020202030204" pitchFamily="34" charset="0"/>
                      <a:ea typeface="ＭＳ Ｐゴシック" panose="020B0600070205080204" pitchFamily="34" charset="-128"/>
                    </a:defRPr>
                  </a:lvl4pPr>
                  <a:lvl5pPr marL="2057400" indent="-228600" eaLnBrk="0" hangingPunct="0">
                    <a:defRPr sz="1600">
                      <a:solidFill>
                        <a:schemeClr val="tx1"/>
                      </a:solidFill>
                      <a:latin typeface="Arial Narrow" panose="020B060602020203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9pPr>
                </a:lstStyle>
                <a:p>
                  <a:pPr defTabSz="960370" eaLnBrk="1" hangingPunct="1"/>
                  <a:r>
                    <a:rPr lang="en-US" altLang="en-US" sz="1168" b="1">
                      <a:solidFill>
                        <a:prstClr val="white"/>
                      </a:solidFill>
                      <a:latin typeface="Arial" panose="020B0604020202020204" pitchFamily="34" charset="0"/>
                      <a:cs typeface="Arial" panose="020B0604020202020204" pitchFamily="34" charset="0"/>
                    </a:rPr>
                    <a:t>IAM</a:t>
                  </a:r>
                </a:p>
              </p:txBody>
            </p:sp>
          </p:grpSp>
        </p:grpSp>
        <p:sp>
          <p:nvSpPr>
            <p:cNvPr id="44" name="TextBox 43"/>
            <p:cNvSpPr txBox="1">
              <a:spLocks noChangeArrowheads="1"/>
            </p:cNvSpPr>
            <p:nvPr/>
          </p:nvSpPr>
          <p:spPr bwMode="auto">
            <a:xfrm>
              <a:off x="6758134" y="1501132"/>
              <a:ext cx="929966" cy="26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Narrow" panose="020B0606020202030204" pitchFamily="34" charset="0"/>
                  <a:ea typeface="ＭＳ Ｐゴシック" panose="020B0600070205080204" pitchFamily="34" charset="-128"/>
                </a:defRPr>
              </a:lvl1pPr>
              <a:lvl2pPr marL="742950" indent="-285750" eaLnBrk="0" hangingPunct="0">
                <a:defRPr sz="1600">
                  <a:solidFill>
                    <a:schemeClr val="tx1"/>
                  </a:solidFill>
                  <a:latin typeface="Arial Narrow" panose="020B0606020202030204" pitchFamily="34" charset="0"/>
                  <a:ea typeface="ＭＳ Ｐゴシック" panose="020B0600070205080204" pitchFamily="34" charset="-128"/>
                </a:defRPr>
              </a:lvl2pPr>
              <a:lvl3pPr marL="1143000" indent="-228600" eaLnBrk="0" hangingPunct="0">
                <a:defRPr sz="1600">
                  <a:solidFill>
                    <a:schemeClr val="tx1"/>
                  </a:solidFill>
                  <a:latin typeface="Arial Narrow" panose="020B0606020202030204" pitchFamily="34" charset="0"/>
                  <a:ea typeface="ＭＳ Ｐゴシック" panose="020B0600070205080204" pitchFamily="34" charset="-128"/>
                </a:defRPr>
              </a:lvl3pPr>
              <a:lvl4pPr marL="1600200" indent="-228600" eaLnBrk="0" hangingPunct="0">
                <a:defRPr sz="1600">
                  <a:solidFill>
                    <a:schemeClr val="tx1"/>
                  </a:solidFill>
                  <a:latin typeface="Arial Narrow" panose="020B0606020202030204" pitchFamily="34" charset="0"/>
                  <a:ea typeface="ＭＳ Ｐゴシック" panose="020B0600070205080204" pitchFamily="34" charset="-128"/>
                </a:defRPr>
              </a:lvl4pPr>
              <a:lvl5pPr marL="2057400" indent="-228600" eaLnBrk="0" hangingPunct="0">
                <a:defRPr sz="1600">
                  <a:solidFill>
                    <a:schemeClr val="tx1"/>
                  </a:solidFill>
                  <a:latin typeface="Arial Narrow" panose="020B060602020203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9pPr>
            </a:lstStyle>
            <a:p>
              <a:pPr defTabSz="960370" eaLnBrk="1" hangingPunct="1"/>
              <a:r>
                <a:rPr lang="en-US" altLang="en-US" sz="1168" b="1" dirty="0">
                  <a:solidFill>
                    <a:prstClr val="black"/>
                  </a:solidFill>
                  <a:latin typeface="Arial" panose="020B0604020202020204" pitchFamily="34" charset="0"/>
                  <a:cs typeface="Arial" panose="020B0604020202020204" pitchFamily="34" charset="0"/>
                </a:rPr>
                <a:t>Risk</a:t>
              </a:r>
            </a:p>
          </p:txBody>
        </p:sp>
        <p:sp>
          <p:nvSpPr>
            <p:cNvPr id="45" name="TextBox 44"/>
            <p:cNvSpPr txBox="1">
              <a:spLocks noChangeArrowheads="1"/>
            </p:cNvSpPr>
            <p:nvPr/>
          </p:nvSpPr>
          <p:spPr bwMode="auto">
            <a:xfrm>
              <a:off x="8597936" y="1457858"/>
              <a:ext cx="1627309" cy="26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Narrow" panose="020B0606020202030204" pitchFamily="34" charset="0"/>
                  <a:ea typeface="ＭＳ Ｐゴシック" panose="020B0600070205080204" pitchFamily="34" charset="-128"/>
                </a:defRPr>
              </a:lvl1pPr>
              <a:lvl2pPr marL="742950" indent="-285750" eaLnBrk="0" hangingPunct="0">
                <a:defRPr sz="1600">
                  <a:solidFill>
                    <a:schemeClr val="tx1"/>
                  </a:solidFill>
                  <a:latin typeface="Arial Narrow" panose="020B0606020202030204" pitchFamily="34" charset="0"/>
                  <a:ea typeface="ＭＳ Ｐゴシック" panose="020B0600070205080204" pitchFamily="34" charset="-128"/>
                </a:defRPr>
              </a:lvl2pPr>
              <a:lvl3pPr marL="1143000" indent="-228600" eaLnBrk="0" hangingPunct="0">
                <a:defRPr sz="1600">
                  <a:solidFill>
                    <a:schemeClr val="tx1"/>
                  </a:solidFill>
                  <a:latin typeface="Arial Narrow" panose="020B0606020202030204" pitchFamily="34" charset="0"/>
                  <a:ea typeface="ＭＳ Ｐゴシック" panose="020B0600070205080204" pitchFamily="34" charset="-128"/>
                </a:defRPr>
              </a:lvl3pPr>
              <a:lvl4pPr marL="1600200" indent="-228600" eaLnBrk="0" hangingPunct="0">
                <a:defRPr sz="1600">
                  <a:solidFill>
                    <a:schemeClr val="tx1"/>
                  </a:solidFill>
                  <a:latin typeface="Arial Narrow" panose="020B0606020202030204" pitchFamily="34" charset="0"/>
                  <a:ea typeface="ＭＳ Ｐゴシック" panose="020B0600070205080204" pitchFamily="34" charset="-128"/>
                </a:defRPr>
              </a:lvl4pPr>
              <a:lvl5pPr marL="2057400" indent="-228600" eaLnBrk="0" hangingPunct="0">
                <a:defRPr sz="1600">
                  <a:solidFill>
                    <a:schemeClr val="tx1"/>
                  </a:solidFill>
                  <a:latin typeface="Arial Narrow" panose="020B060602020203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9pPr>
            </a:lstStyle>
            <a:p>
              <a:pPr defTabSz="960370" eaLnBrk="1" hangingPunct="1"/>
              <a:r>
                <a:rPr lang="en-US" altLang="en-US" sz="1168" b="1" dirty="0">
                  <a:solidFill>
                    <a:prstClr val="black"/>
                  </a:solidFill>
                  <a:latin typeface="Arial" panose="020B0604020202020204" pitchFamily="34" charset="0"/>
                  <a:cs typeface="Arial" panose="020B0604020202020204" pitchFamily="34" charset="0"/>
                </a:rPr>
                <a:t>Compliance</a:t>
              </a:r>
            </a:p>
          </p:txBody>
        </p:sp>
        <p:sp>
          <p:nvSpPr>
            <p:cNvPr id="46" name="TextBox 45"/>
            <p:cNvSpPr txBox="1">
              <a:spLocks noChangeArrowheads="1"/>
            </p:cNvSpPr>
            <p:nvPr/>
          </p:nvSpPr>
          <p:spPr bwMode="auto">
            <a:xfrm>
              <a:off x="8802976" y="2835466"/>
              <a:ext cx="1440568" cy="4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Narrow" panose="020B0606020202030204" pitchFamily="34" charset="0"/>
                  <a:ea typeface="ＭＳ Ｐゴシック" panose="020B0600070205080204" pitchFamily="34" charset="-128"/>
                </a:defRPr>
              </a:lvl1pPr>
              <a:lvl2pPr marL="742950" indent="-285750" eaLnBrk="0" hangingPunct="0">
                <a:defRPr sz="1600">
                  <a:solidFill>
                    <a:schemeClr val="tx1"/>
                  </a:solidFill>
                  <a:latin typeface="Arial Narrow" panose="020B0606020202030204" pitchFamily="34" charset="0"/>
                  <a:ea typeface="ＭＳ Ｐゴシック" panose="020B0600070205080204" pitchFamily="34" charset="-128"/>
                </a:defRPr>
              </a:lvl2pPr>
              <a:lvl3pPr marL="1143000" indent="-228600" eaLnBrk="0" hangingPunct="0">
                <a:defRPr sz="1600">
                  <a:solidFill>
                    <a:schemeClr val="tx1"/>
                  </a:solidFill>
                  <a:latin typeface="Arial Narrow" panose="020B0606020202030204" pitchFamily="34" charset="0"/>
                  <a:ea typeface="ＭＳ Ｐゴシック" panose="020B0600070205080204" pitchFamily="34" charset="-128"/>
                </a:defRPr>
              </a:lvl3pPr>
              <a:lvl4pPr marL="1600200" indent="-228600" eaLnBrk="0" hangingPunct="0">
                <a:defRPr sz="1600">
                  <a:solidFill>
                    <a:schemeClr val="tx1"/>
                  </a:solidFill>
                  <a:latin typeface="Arial Narrow" panose="020B0606020202030204" pitchFamily="34" charset="0"/>
                  <a:ea typeface="ＭＳ Ｐゴシック" panose="020B0600070205080204" pitchFamily="34" charset="-128"/>
                </a:defRPr>
              </a:lvl4pPr>
              <a:lvl5pPr marL="2057400" indent="-228600" eaLnBrk="0" hangingPunct="0">
                <a:defRPr sz="1600">
                  <a:solidFill>
                    <a:schemeClr val="tx1"/>
                  </a:solidFill>
                  <a:latin typeface="Arial Narrow" panose="020B060602020203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9pPr>
            </a:lstStyle>
            <a:p>
              <a:pPr defTabSz="960370" eaLnBrk="1" hangingPunct="1"/>
              <a:r>
                <a:rPr lang="en-US" altLang="en-US" sz="1168" b="1" dirty="0">
                  <a:solidFill>
                    <a:prstClr val="black"/>
                  </a:solidFill>
                  <a:latin typeface="Arial" panose="020B0604020202020204" pitchFamily="34" charset="0"/>
                  <a:cs typeface="Arial" panose="020B0604020202020204" pitchFamily="34" charset="0"/>
                </a:rPr>
                <a:t>Operational Efficiency </a:t>
              </a:r>
            </a:p>
          </p:txBody>
        </p:sp>
        <p:sp>
          <p:nvSpPr>
            <p:cNvPr id="53" name="TextBox 52"/>
            <p:cNvSpPr txBox="1">
              <a:spLocks noChangeArrowheads="1"/>
            </p:cNvSpPr>
            <p:nvPr/>
          </p:nvSpPr>
          <p:spPr bwMode="auto">
            <a:xfrm>
              <a:off x="6517947" y="2827433"/>
              <a:ext cx="1627309" cy="4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Narrow" panose="020B0606020202030204" pitchFamily="34" charset="0"/>
                  <a:ea typeface="ＭＳ Ｐゴシック" panose="020B0600070205080204" pitchFamily="34" charset="-128"/>
                </a:defRPr>
              </a:lvl1pPr>
              <a:lvl2pPr marL="742950" indent="-285750" eaLnBrk="0" hangingPunct="0">
                <a:defRPr sz="1600">
                  <a:solidFill>
                    <a:schemeClr val="tx1"/>
                  </a:solidFill>
                  <a:latin typeface="Arial Narrow" panose="020B0606020202030204" pitchFamily="34" charset="0"/>
                  <a:ea typeface="ＭＳ Ｐゴシック" panose="020B0600070205080204" pitchFamily="34" charset="-128"/>
                </a:defRPr>
              </a:lvl2pPr>
              <a:lvl3pPr marL="1143000" indent="-228600" eaLnBrk="0" hangingPunct="0">
                <a:defRPr sz="1600">
                  <a:solidFill>
                    <a:schemeClr val="tx1"/>
                  </a:solidFill>
                  <a:latin typeface="Arial Narrow" panose="020B0606020202030204" pitchFamily="34" charset="0"/>
                  <a:ea typeface="ＭＳ Ｐゴシック" panose="020B0600070205080204" pitchFamily="34" charset="-128"/>
                </a:defRPr>
              </a:lvl3pPr>
              <a:lvl4pPr marL="1600200" indent="-228600" eaLnBrk="0" hangingPunct="0">
                <a:defRPr sz="1600">
                  <a:solidFill>
                    <a:schemeClr val="tx1"/>
                  </a:solidFill>
                  <a:latin typeface="Arial Narrow" panose="020B0606020202030204" pitchFamily="34" charset="0"/>
                  <a:ea typeface="ＭＳ Ｐゴシック" panose="020B0600070205080204" pitchFamily="34" charset="-128"/>
                </a:defRPr>
              </a:lvl4pPr>
              <a:lvl5pPr marL="2057400" indent="-228600" eaLnBrk="0" hangingPunct="0">
                <a:defRPr sz="1600">
                  <a:solidFill>
                    <a:schemeClr val="tx1"/>
                  </a:solidFill>
                  <a:latin typeface="Arial Narrow" panose="020B060602020203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Narrow" panose="020B0606020202030204" pitchFamily="34" charset="0"/>
                  <a:ea typeface="ＭＳ Ｐゴシック" panose="020B0600070205080204" pitchFamily="34" charset="-128"/>
                </a:defRPr>
              </a:lvl9pPr>
            </a:lstStyle>
            <a:p>
              <a:pPr defTabSz="960370" eaLnBrk="1" hangingPunct="1"/>
              <a:r>
                <a:rPr lang="en-US" altLang="en-US" sz="1168" b="1" dirty="0">
                  <a:solidFill>
                    <a:prstClr val="black"/>
                  </a:solidFill>
                  <a:latin typeface="Arial" panose="020B0604020202020204" pitchFamily="34" charset="0"/>
                  <a:cs typeface="Arial" panose="020B0604020202020204" pitchFamily="34" charset="0"/>
                </a:rPr>
                <a:t>Streamlined Processes</a:t>
              </a:r>
            </a:p>
          </p:txBody>
        </p:sp>
      </p:grpSp>
    </p:spTree>
    <p:extLst>
      <p:ext uri="{BB962C8B-B14F-4D97-AF65-F5344CB8AC3E}">
        <p14:creationId xmlns:p14="http://schemas.microsoft.com/office/powerpoint/2010/main" val="422148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38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AFA3-19CD-4C02-AA8A-843CE787886C}"/>
              </a:ext>
            </a:extLst>
          </p:cNvPr>
          <p:cNvSpPr>
            <a:spLocks noGrp="1"/>
          </p:cNvSpPr>
          <p:nvPr>
            <p:ph type="title"/>
          </p:nvPr>
        </p:nvSpPr>
        <p:spPr>
          <a:xfrm>
            <a:off x="638830" y="110216"/>
            <a:ext cx="9656238" cy="532582"/>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HK" b="1" kern="1200" dirty="0"/>
              <a:t>LTI-Service Offerings towards Identity management</a:t>
            </a:r>
            <a:endParaRPr lang="en-US" b="1" kern="1200" dirty="0"/>
          </a:p>
        </p:txBody>
      </p:sp>
      <p:sp>
        <p:nvSpPr>
          <p:cNvPr id="5" name="Rounded Rectangle 38">
            <a:extLst>
              <a:ext uri="{FF2B5EF4-FFF2-40B4-BE49-F238E27FC236}">
                <a16:creationId xmlns:a16="http://schemas.microsoft.com/office/drawing/2014/main" id="{ED125320-927B-4889-87DE-930CE3D50291}"/>
              </a:ext>
            </a:extLst>
          </p:cNvPr>
          <p:cNvSpPr/>
          <p:nvPr/>
        </p:nvSpPr>
        <p:spPr>
          <a:xfrm>
            <a:off x="3889836" y="1229254"/>
            <a:ext cx="6926782" cy="77614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6" name="Rounded Rectangle 39">
            <a:extLst>
              <a:ext uri="{FF2B5EF4-FFF2-40B4-BE49-F238E27FC236}">
                <a16:creationId xmlns:a16="http://schemas.microsoft.com/office/drawing/2014/main" id="{33F9CF03-EA8B-4D63-8000-4E7B10557D78}"/>
              </a:ext>
            </a:extLst>
          </p:cNvPr>
          <p:cNvSpPr/>
          <p:nvPr/>
        </p:nvSpPr>
        <p:spPr>
          <a:xfrm>
            <a:off x="3889837" y="1211036"/>
            <a:ext cx="2993016" cy="77614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7" name="Oval 6">
            <a:extLst>
              <a:ext uri="{FF2B5EF4-FFF2-40B4-BE49-F238E27FC236}">
                <a16:creationId xmlns:a16="http://schemas.microsoft.com/office/drawing/2014/main" id="{BDCBD971-6E99-48A5-A876-691528C6AFFE}"/>
              </a:ext>
            </a:extLst>
          </p:cNvPr>
          <p:cNvSpPr/>
          <p:nvPr/>
        </p:nvSpPr>
        <p:spPr>
          <a:xfrm>
            <a:off x="3889838" y="1211036"/>
            <a:ext cx="676348" cy="7761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8" name="TextBox 7">
            <a:extLst>
              <a:ext uri="{FF2B5EF4-FFF2-40B4-BE49-F238E27FC236}">
                <a16:creationId xmlns:a16="http://schemas.microsoft.com/office/drawing/2014/main" id="{06E521D4-7113-423B-ABFF-3349B43F0E58}"/>
              </a:ext>
            </a:extLst>
          </p:cNvPr>
          <p:cNvSpPr txBox="1"/>
          <p:nvPr/>
        </p:nvSpPr>
        <p:spPr>
          <a:xfrm>
            <a:off x="4034148" y="1313257"/>
            <a:ext cx="386644" cy="571695"/>
          </a:xfrm>
          <a:prstGeom prst="rect">
            <a:avLst/>
          </a:prstGeom>
          <a:noFill/>
        </p:spPr>
        <p:txBody>
          <a:bodyPr wrap="none" rtlCol="0" anchor="ctr">
            <a:spAutoFit/>
          </a:bodyPr>
          <a:lstStyle/>
          <a:p>
            <a:pPr defTabSz="878995"/>
            <a:r>
              <a:rPr lang="en-US" sz="3115" b="1" dirty="0">
                <a:solidFill>
                  <a:srgbClr val="FEFDFD"/>
                </a:solidFill>
                <a:latin typeface="Calibri" panose="020F0502020204030204" pitchFamily="34" charset="0"/>
                <a:cs typeface="Calibri" panose="020F0502020204030204" pitchFamily="34" charset="0"/>
              </a:rPr>
              <a:t>1</a:t>
            </a:r>
          </a:p>
        </p:txBody>
      </p:sp>
      <p:sp>
        <p:nvSpPr>
          <p:cNvPr id="9" name="TextBox 8">
            <a:extLst>
              <a:ext uri="{FF2B5EF4-FFF2-40B4-BE49-F238E27FC236}">
                <a16:creationId xmlns:a16="http://schemas.microsoft.com/office/drawing/2014/main" id="{8DDFEC58-0C13-440F-B45A-EB2D0861C283}"/>
              </a:ext>
            </a:extLst>
          </p:cNvPr>
          <p:cNvSpPr txBox="1"/>
          <p:nvPr/>
        </p:nvSpPr>
        <p:spPr>
          <a:xfrm>
            <a:off x="4168591" y="1187730"/>
            <a:ext cx="3101772" cy="567399"/>
          </a:xfrm>
          <a:prstGeom prst="rect">
            <a:avLst/>
          </a:prstGeom>
          <a:noFill/>
        </p:spPr>
        <p:txBody>
          <a:bodyPr wrap="square" rtlCol="0" anchor="ctr" anchorCtr="0">
            <a:spAutoFit/>
          </a:bodyPr>
          <a:lstStyle/>
          <a:p>
            <a:pPr defTabSz="878995">
              <a:lnSpc>
                <a:spcPts val="4326"/>
              </a:lnSpc>
            </a:pPr>
            <a:r>
              <a:rPr lang="en-US" sz="1817" b="1" dirty="0">
                <a:solidFill>
                  <a:srgbClr val="FEFDFD"/>
                </a:solidFill>
                <a:latin typeface="Calibri" panose="020F0502020204030204" pitchFamily="34" charset="0"/>
                <a:ea typeface="League Spartan" charset="0"/>
                <a:cs typeface="Calibri" panose="020F0502020204030204" pitchFamily="34" charset="0"/>
              </a:rPr>
              <a:t>Advisory &amp; Assessment</a:t>
            </a:r>
          </a:p>
        </p:txBody>
      </p:sp>
      <p:sp>
        <p:nvSpPr>
          <p:cNvPr id="10" name="TextBox 9">
            <a:extLst>
              <a:ext uri="{FF2B5EF4-FFF2-40B4-BE49-F238E27FC236}">
                <a16:creationId xmlns:a16="http://schemas.microsoft.com/office/drawing/2014/main" id="{F151B044-6816-4489-95EA-7235E14009C2}"/>
              </a:ext>
            </a:extLst>
          </p:cNvPr>
          <p:cNvSpPr txBox="1"/>
          <p:nvPr/>
        </p:nvSpPr>
        <p:spPr>
          <a:xfrm>
            <a:off x="7303492" y="1283421"/>
            <a:ext cx="2817778" cy="472052"/>
          </a:xfrm>
          <a:prstGeom prst="rect">
            <a:avLst/>
          </a:prstGeom>
          <a:noFill/>
        </p:spPr>
        <p:txBody>
          <a:bodyPr wrap="square" rtlCol="0" anchor="ctr" anchorCtr="0">
            <a:spAutoFit/>
          </a:bodyPr>
          <a:lstStyle>
            <a:defPPr>
              <a:defRPr lang="en-US"/>
            </a:defPPr>
            <a:lvl1pPr algn="l" defTabSz="878995">
              <a:lnSpc>
                <a:spcPts val="3364"/>
              </a:lnSpc>
              <a:defRPr sz="1200">
                <a:solidFill>
                  <a:srgbClr val="FEFDFD"/>
                </a:solidFill>
                <a:latin typeface="Calibri" panose="020F0502020204030204" pitchFamily="34" charset="0"/>
                <a:ea typeface="Lato" panose="020F0502020204030203" pitchFamily="34" charset="0"/>
                <a:cs typeface="Calibri" panose="020F0502020204030204" pitchFamily="34" charset="0"/>
              </a:defRPr>
            </a:lvl1pPr>
          </a:lstStyle>
          <a:p>
            <a:r>
              <a:rPr lang="en-HK" dirty="0"/>
              <a:t>IDAM Strategy and Roadmap</a:t>
            </a:r>
            <a:endParaRPr lang="en-US" dirty="0"/>
          </a:p>
        </p:txBody>
      </p:sp>
      <p:sp>
        <p:nvSpPr>
          <p:cNvPr id="11" name="Rounded Rectangle 56">
            <a:extLst>
              <a:ext uri="{FF2B5EF4-FFF2-40B4-BE49-F238E27FC236}">
                <a16:creationId xmlns:a16="http://schemas.microsoft.com/office/drawing/2014/main" id="{38B8A979-B0E8-4BC6-AA67-7D6E7887ADBC}"/>
              </a:ext>
            </a:extLst>
          </p:cNvPr>
          <p:cNvSpPr/>
          <p:nvPr/>
        </p:nvSpPr>
        <p:spPr>
          <a:xfrm>
            <a:off x="4642089" y="3231392"/>
            <a:ext cx="7083687" cy="776140"/>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12" name="Rounded Rectangle 57">
            <a:extLst>
              <a:ext uri="{FF2B5EF4-FFF2-40B4-BE49-F238E27FC236}">
                <a16:creationId xmlns:a16="http://schemas.microsoft.com/office/drawing/2014/main" id="{5AB60481-F7AB-4650-9D8C-DA997EC367AA}"/>
              </a:ext>
            </a:extLst>
          </p:cNvPr>
          <p:cNvSpPr/>
          <p:nvPr/>
        </p:nvSpPr>
        <p:spPr>
          <a:xfrm>
            <a:off x="4642090" y="3231392"/>
            <a:ext cx="2817778" cy="7761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13" name="Oval 12">
            <a:extLst>
              <a:ext uri="{FF2B5EF4-FFF2-40B4-BE49-F238E27FC236}">
                <a16:creationId xmlns:a16="http://schemas.microsoft.com/office/drawing/2014/main" id="{446AEE6D-F99D-4F3D-9C6A-D806AE2E5C91}"/>
              </a:ext>
            </a:extLst>
          </p:cNvPr>
          <p:cNvSpPr/>
          <p:nvPr/>
        </p:nvSpPr>
        <p:spPr>
          <a:xfrm>
            <a:off x="4642090" y="3231392"/>
            <a:ext cx="676348" cy="7761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14" name="TextBox 13">
            <a:extLst>
              <a:ext uri="{FF2B5EF4-FFF2-40B4-BE49-F238E27FC236}">
                <a16:creationId xmlns:a16="http://schemas.microsoft.com/office/drawing/2014/main" id="{090F503E-7426-4F72-9E42-03C8EB7E87AA}"/>
              </a:ext>
            </a:extLst>
          </p:cNvPr>
          <p:cNvSpPr txBox="1"/>
          <p:nvPr/>
        </p:nvSpPr>
        <p:spPr>
          <a:xfrm>
            <a:off x="4786399" y="3333612"/>
            <a:ext cx="386644" cy="571695"/>
          </a:xfrm>
          <a:prstGeom prst="rect">
            <a:avLst/>
          </a:prstGeom>
          <a:noFill/>
        </p:spPr>
        <p:txBody>
          <a:bodyPr wrap="none" rtlCol="0" anchor="ctr">
            <a:spAutoFit/>
          </a:bodyPr>
          <a:lstStyle/>
          <a:p>
            <a:pPr defTabSz="878995"/>
            <a:r>
              <a:rPr lang="en-US" sz="3115" b="1" dirty="0">
                <a:solidFill>
                  <a:srgbClr val="FEFDFD"/>
                </a:solidFill>
                <a:latin typeface="Calibri" panose="020F0502020204030204" pitchFamily="34" charset="0"/>
                <a:cs typeface="Calibri" panose="020F0502020204030204" pitchFamily="34" charset="0"/>
              </a:rPr>
              <a:t>3</a:t>
            </a:r>
          </a:p>
        </p:txBody>
      </p:sp>
      <p:sp>
        <p:nvSpPr>
          <p:cNvPr id="15" name="TextBox 14">
            <a:extLst>
              <a:ext uri="{FF2B5EF4-FFF2-40B4-BE49-F238E27FC236}">
                <a16:creationId xmlns:a16="http://schemas.microsoft.com/office/drawing/2014/main" id="{95BDC80F-EEF9-4E95-827B-7311F30FB8FD}"/>
              </a:ext>
            </a:extLst>
          </p:cNvPr>
          <p:cNvSpPr txBox="1"/>
          <p:nvPr/>
        </p:nvSpPr>
        <p:spPr>
          <a:xfrm>
            <a:off x="6006740" y="3229570"/>
            <a:ext cx="577274" cy="567399"/>
          </a:xfrm>
          <a:prstGeom prst="rect">
            <a:avLst/>
          </a:prstGeom>
          <a:noFill/>
        </p:spPr>
        <p:txBody>
          <a:bodyPr wrap="none" rtlCol="0" anchor="ctr" anchorCtr="0">
            <a:spAutoFit/>
          </a:bodyPr>
          <a:lstStyle/>
          <a:p>
            <a:pPr defTabSz="878995">
              <a:lnSpc>
                <a:spcPts val="4326"/>
              </a:lnSpc>
            </a:pPr>
            <a:r>
              <a:rPr lang="en-US" sz="1817" b="1" dirty="0">
                <a:solidFill>
                  <a:srgbClr val="FEFDFD"/>
                </a:solidFill>
                <a:latin typeface="Calibri" panose="020F0502020204030204" pitchFamily="34" charset="0"/>
                <a:ea typeface="League Spartan" charset="0"/>
                <a:cs typeface="Calibri" panose="020F0502020204030204" pitchFamily="34" charset="0"/>
              </a:rPr>
              <a:t>COE</a:t>
            </a:r>
          </a:p>
        </p:txBody>
      </p:sp>
      <p:sp>
        <p:nvSpPr>
          <p:cNvPr id="16" name="TextBox 15">
            <a:extLst>
              <a:ext uri="{FF2B5EF4-FFF2-40B4-BE49-F238E27FC236}">
                <a16:creationId xmlns:a16="http://schemas.microsoft.com/office/drawing/2014/main" id="{728CD631-DB4D-4D0E-BB2A-F026E7F95D0F}"/>
              </a:ext>
            </a:extLst>
          </p:cNvPr>
          <p:cNvSpPr txBox="1"/>
          <p:nvPr/>
        </p:nvSpPr>
        <p:spPr>
          <a:xfrm>
            <a:off x="7459868" y="3066686"/>
            <a:ext cx="3983472" cy="925510"/>
          </a:xfrm>
          <a:prstGeom prst="rect">
            <a:avLst/>
          </a:prstGeom>
          <a:noFill/>
        </p:spPr>
        <p:txBody>
          <a:bodyPr wrap="square" rtlCol="0" anchor="ctr" anchorCtr="0">
            <a:spAutoFit/>
          </a:bodyPr>
          <a:lstStyle>
            <a:defPPr>
              <a:defRPr lang="en-US"/>
            </a:defPPr>
            <a:lvl1pPr algn="l" defTabSz="878995">
              <a:lnSpc>
                <a:spcPts val="3364"/>
              </a:lnSpc>
              <a:defRPr sz="1200">
                <a:solidFill>
                  <a:srgbClr val="FEFDFD"/>
                </a:solidFill>
                <a:latin typeface="Calibri" panose="020F0502020204030204" pitchFamily="34" charset="0"/>
                <a:ea typeface="Lato" panose="020F0502020204030203" pitchFamily="34" charset="0"/>
                <a:cs typeface="Calibri" panose="020F0502020204030204" pitchFamily="34" charset="0"/>
              </a:defRPr>
            </a:lvl1pPr>
          </a:lstStyle>
          <a:p>
            <a:r>
              <a:rPr lang="en-US" dirty="0"/>
              <a:t>COE setup for training, Certifications etc.</a:t>
            </a:r>
          </a:p>
        </p:txBody>
      </p:sp>
      <p:sp>
        <p:nvSpPr>
          <p:cNvPr id="17" name="Rounded Rectangle 63">
            <a:extLst>
              <a:ext uri="{FF2B5EF4-FFF2-40B4-BE49-F238E27FC236}">
                <a16:creationId xmlns:a16="http://schemas.microsoft.com/office/drawing/2014/main" id="{B2EB49BA-181B-4E6D-9B29-DA04FF774D19}"/>
              </a:ext>
            </a:extLst>
          </p:cNvPr>
          <p:cNvSpPr/>
          <p:nvPr/>
        </p:nvSpPr>
        <p:spPr>
          <a:xfrm>
            <a:off x="3889838" y="5251748"/>
            <a:ext cx="6926781" cy="776140"/>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18" name="Rounded Rectangle 64">
            <a:extLst>
              <a:ext uri="{FF2B5EF4-FFF2-40B4-BE49-F238E27FC236}">
                <a16:creationId xmlns:a16="http://schemas.microsoft.com/office/drawing/2014/main" id="{BB15D802-9536-4CAC-B126-B6466D7EEE0B}"/>
              </a:ext>
            </a:extLst>
          </p:cNvPr>
          <p:cNvSpPr/>
          <p:nvPr/>
        </p:nvSpPr>
        <p:spPr>
          <a:xfrm>
            <a:off x="3889838" y="5251748"/>
            <a:ext cx="2817778" cy="77614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19" name="Oval 18">
            <a:extLst>
              <a:ext uri="{FF2B5EF4-FFF2-40B4-BE49-F238E27FC236}">
                <a16:creationId xmlns:a16="http://schemas.microsoft.com/office/drawing/2014/main" id="{B890FDCE-1C38-4438-82F2-3E87E754E4FA}"/>
              </a:ext>
            </a:extLst>
          </p:cNvPr>
          <p:cNvSpPr/>
          <p:nvPr/>
        </p:nvSpPr>
        <p:spPr>
          <a:xfrm>
            <a:off x="3889838" y="5251748"/>
            <a:ext cx="676348" cy="77614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20" name="TextBox 19">
            <a:extLst>
              <a:ext uri="{FF2B5EF4-FFF2-40B4-BE49-F238E27FC236}">
                <a16:creationId xmlns:a16="http://schemas.microsoft.com/office/drawing/2014/main" id="{224AC9B0-57A7-48E7-A3F6-A5DEBF916A73}"/>
              </a:ext>
            </a:extLst>
          </p:cNvPr>
          <p:cNvSpPr txBox="1"/>
          <p:nvPr/>
        </p:nvSpPr>
        <p:spPr>
          <a:xfrm>
            <a:off x="4034147" y="5353967"/>
            <a:ext cx="386644" cy="571695"/>
          </a:xfrm>
          <a:prstGeom prst="rect">
            <a:avLst/>
          </a:prstGeom>
          <a:noFill/>
        </p:spPr>
        <p:txBody>
          <a:bodyPr wrap="none" rtlCol="0" anchor="ctr">
            <a:spAutoFit/>
          </a:bodyPr>
          <a:lstStyle/>
          <a:p>
            <a:pPr defTabSz="878995"/>
            <a:r>
              <a:rPr lang="en-US" sz="3115" b="1" dirty="0">
                <a:solidFill>
                  <a:srgbClr val="FEFDFD"/>
                </a:solidFill>
                <a:latin typeface="Calibri" panose="020F0502020204030204" pitchFamily="34" charset="0"/>
                <a:cs typeface="Calibri" panose="020F0502020204030204" pitchFamily="34" charset="0"/>
              </a:rPr>
              <a:t>5</a:t>
            </a:r>
          </a:p>
        </p:txBody>
      </p:sp>
      <p:sp>
        <p:nvSpPr>
          <p:cNvPr id="21" name="TextBox 20">
            <a:extLst>
              <a:ext uri="{FF2B5EF4-FFF2-40B4-BE49-F238E27FC236}">
                <a16:creationId xmlns:a16="http://schemas.microsoft.com/office/drawing/2014/main" id="{99A0FBE8-F37A-4E13-BCCC-0F0D00D5E168}"/>
              </a:ext>
            </a:extLst>
          </p:cNvPr>
          <p:cNvSpPr txBox="1"/>
          <p:nvPr/>
        </p:nvSpPr>
        <p:spPr>
          <a:xfrm>
            <a:off x="4579712" y="5281601"/>
            <a:ext cx="1936299" cy="567399"/>
          </a:xfrm>
          <a:prstGeom prst="rect">
            <a:avLst/>
          </a:prstGeom>
          <a:noFill/>
        </p:spPr>
        <p:txBody>
          <a:bodyPr wrap="none" rtlCol="0" anchor="ctr" anchorCtr="0">
            <a:spAutoFit/>
          </a:bodyPr>
          <a:lstStyle/>
          <a:p>
            <a:pPr defTabSz="878995">
              <a:lnSpc>
                <a:spcPts val="4326"/>
              </a:lnSpc>
            </a:pPr>
            <a:r>
              <a:rPr lang="en-US" sz="1817" b="1" dirty="0">
                <a:solidFill>
                  <a:srgbClr val="FEFDFD"/>
                </a:solidFill>
                <a:latin typeface="Calibri" panose="020F0502020204030204" pitchFamily="34" charset="0"/>
                <a:ea typeface="League Spartan" charset="0"/>
                <a:cs typeface="Calibri" panose="020F0502020204030204" pitchFamily="34" charset="0"/>
              </a:rPr>
              <a:t>Managed Services</a:t>
            </a:r>
          </a:p>
        </p:txBody>
      </p:sp>
      <p:sp>
        <p:nvSpPr>
          <p:cNvPr id="22" name="TextBox 21">
            <a:extLst>
              <a:ext uri="{FF2B5EF4-FFF2-40B4-BE49-F238E27FC236}">
                <a16:creationId xmlns:a16="http://schemas.microsoft.com/office/drawing/2014/main" id="{ADB934F5-3FFB-45DA-91A1-833797E5070C}"/>
              </a:ext>
            </a:extLst>
          </p:cNvPr>
          <p:cNvSpPr txBox="1"/>
          <p:nvPr/>
        </p:nvSpPr>
        <p:spPr>
          <a:xfrm>
            <a:off x="6882854" y="5335331"/>
            <a:ext cx="3789450" cy="459934"/>
          </a:xfrm>
          <a:prstGeom prst="rect">
            <a:avLst/>
          </a:prstGeom>
          <a:noFill/>
        </p:spPr>
        <p:txBody>
          <a:bodyPr wrap="square" rtlCol="0" anchor="ctr" anchorCtr="0">
            <a:spAutoFit/>
          </a:bodyPr>
          <a:lstStyle>
            <a:defPPr>
              <a:defRPr lang="en-US"/>
            </a:defPPr>
            <a:lvl1pPr algn="l" defTabSz="878995">
              <a:lnSpc>
                <a:spcPts val="3364"/>
              </a:lnSpc>
              <a:defRPr sz="1200">
                <a:solidFill>
                  <a:srgbClr val="FEFDFD"/>
                </a:solidFill>
                <a:latin typeface="Calibri" panose="020F0502020204030204" pitchFamily="34" charset="0"/>
                <a:ea typeface="Lato" panose="020F0502020204030203" pitchFamily="34" charset="0"/>
                <a:cs typeface="Calibri" panose="020F0502020204030204" pitchFamily="34" charset="0"/>
              </a:defRPr>
            </a:lvl1pPr>
          </a:lstStyle>
          <a:p>
            <a:r>
              <a:rPr lang="en-US" dirty="0"/>
              <a:t>IGA Run Support 8x5, 16x5, 24x7</a:t>
            </a:r>
          </a:p>
        </p:txBody>
      </p:sp>
      <p:sp>
        <p:nvSpPr>
          <p:cNvPr id="23" name="Rounded Rectangle 70">
            <a:extLst>
              <a:ext uri="{FF2B5EF4-FFF2-40B4-BE49-F238E27FC236}">
                <a16:creationId xmlns:a16="http://schemas.microsoft.com/office/drawing/2014/main" id="{FB6CAD54-87AF-447D-88B2-4F1AAC06EB7D}"/>
              </a:ext>
            </a:extLst>
          </p:cNvPr>
          <p:cNvSpPr/>
          <p:nvPr/>
        </p:nvSpPr>
        <p:spPr>
          <a:xfrm>
            <a:off x="4406636" y="4249875"/>
            <a:ext cx="6926782" cy="77614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24" name="Rounded Rectangle 71">
            <a:extLst>
              <a:ext uri="{FF2B5EF4-FFF2-40B4-BE49-F238E27FC236}">
                <a16:creationId xmlns:a16="http://schemas.microsoft.com/office/drawing/2014/main" id="{32DE4B37-2985-4A1D-B5AB-306B10386510}"/>
              </a:ext>
            </a:extLst>
          </p:cNvPr>
          <p:cNvSpPr/>
          <p:nvPr/>
        </p:nvSpPr>
        <p:spPr>
          <a:xfrm>
            <a:off x="4406637" y="4249875"/>
            <a:ext cx="2817778" cy="7761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25" name="Oval 24">
            <a:extLst>
              <a:ext uri="{FF2B5EF4-FFF2-40B4-BE49-F238E27FC236}">
                <a16:creationId xmlns:a16="http://schemas.microsoft.com/office/drawing/2014/main" id="{F315E0ED-F48B-494F-AD00-5533E70074BB}"/>
              </a:ext>
            </a:extLst>
          </p:cNvPr>
          <p:cNvSpPr/>
          <p:nvPr/>
        </p:nvSpPr>
        <p:spPr>
          <a:xfrm>
            <a:off x="4406637" y="4249875"/>
            <a:ext cx="676348" cy="7761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26" name="TextBox 25">
            <a:extLst>
              <a:ext uri="{FF2B5EF4-FFF2-40B4-BE49-F238E27FC236}">
                <a16:creationId xmlns:a16="http://schemas.microsoft.com/office/drawing/2014/main" id="{88F39A35-C86A-49B0-AF5E-F370D7317347}"/>
              </a:ext>
            </a:extLst>
          </p:cNvPr>
          <p:cNvSpPr txBox="1"/>
          <p:nvPr/>
        </p:nvSpPr>
        <p:spPr>
          <a:xfrm>
            <a:off x="4550948" y="4352095"/>
            <a:ext cx="386644" cy="571695"/>
          </a:xfrm>
          <a:prstGeom prst="rect">
            <a:avLst/>
          </a:prstGeom>
          <a:noFill/>
        </p:spPr>
        <p:txBody>
          <a:bodyPr wrap="none" rtlCol="0" anchor="ctr">
            <a:spAutoFit/>
          </a:bodyPr>
          <a:lstStyle/>
          <a:p>
            <a:pPr defTabSz="878995"/>
            <a:r>
              <a:rPr lang="en-US" sz="3115" b="1" dirty="0">
                <a:solidFill>
                  <a:srgbClr val="FEFDFD"/>
                </a:solidFill>
                <a:latin typeface="Calibri" panose="020F0502020204030204" pitchFamily="34" charset="0"/>
                <a:cs typeface="Calibri" panose="020F0502020204030204" pitchFamily="34" charset="0"/>
              </a:rPr>
              <a:t>4</a:t>
            </a:r>
          </a:p>
        </p:txBody>
      </p:sp>
      <p:sp>
        <p:nvSpPr>
          <p:cNvPr id="27" name="TextBox 26">
            <a:extLst>
              <a:ext uri="{FF2B5EF4-FFF2-40B4-BE49-F238E27FC236}">
                <a16:creationId xmlns:a16="http://schemas.microsoft.com/office/drawing/2014/main" id="{86EA6443-2F33-4972-ABEB-7D07CB7C36C3}"/>
              </a:ext>
            </a:extLst>
          </p:cNvPr>
          <p:cNvSpPr txBox="1"/>
          <p:nvPr/>
        </p:nvSpPr>
        <p:spPr>
          <a:xfrm>
            <a:off x="5128886" y="4247883"/>
            <a:ext cx="1885003" cy="567399"/>
          </a:xfrm>
          <a:prstGeom prst="rect">
            <a:avLst/>
          </a:prstGeom>
          <a:noFill/>
        </p:spPr>
        <p:txBody>
          <a:bodyPr wrap="none" rtlCol="0" anchor="ctr" anchorCtr="0">
            <a:spAutoFit/>
          </a:bodyPr>
          <a:lstStyle/>
          <a:p>
            <a:pPr defTabSz="878995">
              <a:lnSpc>
                <a:spcPts val="4326"/>
              </a:lnSpc>
            </a:pPr>
            <a:r>
              <a:rPr lang="en-US" sz="1817" b="1" dirty="0">
                <a:solidFill>
                  <a:srgbClr val="FEFDFD"/>
                </a:solidFill>
                <a:latin typeface="Calibri" panose="020F0502020204030204" pitchFamily="34" charset="0"/>
                <a:ea typeface="League Spartan" charset="0"/>
                <a:cs typeface="Calibri" panose="020F0502020204030204" pitchFamily="34" charset="0"/>
              </a:rPr>
              <a:t>Migration Service</a:t>
            </a:r>
          </a:p>
        </p:txBody>
      </p:sp>
      <p:sp>
        <p:nvSpPr>
          <p:cNvPr id="28" name="TextBox 27">
            <a:extLst>
              <a:ext uri="{FF2B5EF4-FFF2-40B4-BE49-F238E27FC236}">
                <a16:creationId xmlns:a16="http://schemas.microsoft.com/office/drawing/2014/main" id="{83E9A3A1-6DF3-4DDC-9A73-0860A9C8E290}"/>
              </a:ext>
            </a:extLst>
          </p:cNvPr>
          <p:cNvSpPr txBox="1"/>
          <p:nvPr/>
        </p:nvSpPr>
        <p:spPr>
          <a:xfrm>
            <a:off x="7292800" y="4351526"/>
            <a:ext cx="4040618" cy="472052"/>
          </a:xfrm>
          <a:prstGeom prst="rect">
            <a:avLst/>
          </a:prstGeom>
          <a:noFill/>
        </p:spPr>
        <p:txBody>
          <a:bodyPr wrap="square" rtlCol="0" anchor="ctr" anchorCtr="0">
            <a:spAutoFit/>
          </a:bodyPr>
          <a:lstStyle>
            <a:defPPr>
              <a:defRPr lang="en-US"/>
            </a:defPPr>
            <a:lvl1pPr algn="l" defTabSz="878995">
              <a:lnSpc>
                <a:spcPts val="3364"/>
              </a:lnSpc>
              <a:defRPr sz="1200">
                <a:solidFill>
                  <a:srgbClr val="FEFDFD"/>
                </a:solidFill>
                <a:latin typeface="Calibri" panose="020F0502020204030204" pitchFamily="34" charset="0"/>
                <a:ea typeface="Lato" panose="020F0502020204030203" pitchFamily="34" charset="0"/>
                <a:cs typeface="Calibri" panose="020F0502020204030204" pitchFamily="34" charset="0"/>
              </a:defRPr>
            </a:lvl1pPr>
          </a:lstStyle>
          <a:p>
            <a:r>
              <a:rPr lang="en-US" dirty="0"/>
              <a:t>Migration within and outside the tool</a:t>
            </a:r>
          </a:p>
        </p:txBody>
      </p:sp>
      <p:sp>
        <p:nvSpPr>
          <p:cNvPr id="29" name="Rounded Rectangle 77">
            <a:extLst>
              <a:ext uri="{FF2B5EF4-FFF2-40B4-BE49-F238E27FC236}">
                <a16:creationId xmlns:a16="http://schemas.microsoft.com/office/drawing/2014/main" id="{3662864C-55A4-4A2D-8934-17D3ED538F1A}"/>
              </a:ext>
            </a:extLst>
          </p:cNvPr>
          <p:cNvSpPr/>
          <p:nvPr/>
        </p:nvSpPr>
        <p:spPr>
          <a:xfrm>
            <a:off x="4406636" y="2212907"/>
            <a:ext cx="7036704" cy="77614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30" name="Rounded Rectangle 78">
            <a:extLst>
              <a:ext uri="{FF2B5EF4-FFF2-40B4-BE49-F238E27FC236}">
                <a16:creationId xmlns:a16="http://schemas.microsoft.com/office/drawing/2014/main" id="{83A8BE74-AD47-4F8B-8D93-2E84931F6FB0}"/>
              </a:ext>
            </a:extLst>
          </p:cNvPr>
          <p:cNvSpPr/>
          <p:nvPr/>
        </p:nvSpPr>
        <p:spPr>
          <a:xfrm>
            <a:off x="4406637" y="2212907"/>
            <a:ext cx="2817778" cy="7761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31" name="Oval 30">
            <a:extLst>
              <a:ext uri="{FF2B5EF4-FFF2-40B4-BE49-F238E27FC236}">
                <a16:creationId xmlns:a16="http://schemas.microsoft.com/office/drawing/2014/main" id="{6A03CDE2-54BE-4C2C-9888-B79DCCF28368}"/>
              </a:ext>
            </a:extLst>
          </p:cNvPr>
          <p:cNvSpPr/>
          <p:nvPr/>
        </p:nvSpPr>
        <p:spPr>
          <a:xfrm>
            <a:off x="4406637" y="2212907"/>
            <a:ext cx="676348" cy="77614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010" dirty="0">
              <a:solidFill>
                <a:srgbClr val="FEFDFD"/>
              </a:solidFill>
              <a:latin typeface="Lato Light" panose="020F0502020204030203" pitchFamily="34" charset="0"/>
              <a:ea typeface="STKaiti"/>
            </a:endParaRPr>
          </a:p>
        </p:txBody>
      </p:sp>
      <p:sp>
        <p:nvSpPr>
          <p:cNvPr id="32" name="TextBox 31">
            <a:extLst>
              <a:ext uri="{FF2B5EF4-FFF2-40B4-BE49-F238E27FC236}">
                <a16:creationId xmlns:a16="http://schemas.microsoft.com/office/drawing/2014/main" id="{34C1C3C0-DA88-401B-AC35-418020D360C8}"/>
              </a:ext>
            </a:extLst>
          </p:cNvPr>
          <p:cNvSpPr txBox="1"/>
          <p:nvPr/>
        </p:nvSpPr>
        <p:spPr>
          <a:xfrm>
            <a:off x="4550948" y="2315126"/>
            <a:ext cx="386644" cy="571695"/>
          </a:xfrm>
          <a:prstGeom prst="rect">
            <a:avLst/>
          </a:prstGeom>
          <a:noFill/>
        </p:spPr>
        <p:txBody>
          <a:bodyPr wrap="none" rtlCol="0" anchor="ctr">
            <a:spAutoFit/>
          </a:bodyPr>
          <a:lstStyle/>
          <a:p>
            <a:pPr defTabSz="878995"/>
            <a:r>
              <a:rPr lang="en-US" sz="3115" b="1" dirty="0">
                <a:solidFill>
                  <a:srgbClr val="FEFDFD"/>
                </a:solidFill>
                <a:latin typeface="Calibri" panose="020F0502020204030204" pitchFamily="34" charset="0"/>
                <a:cs typeface="Calibri" panose="020F0502020204030204" pitchFamily="34" charset="0"/>
              </a:rPr>
              <a:t>2</a:t>
            </a:r>
          </a:p>
        </p:txBody>
      </p:sp>
      <p:sp>
        <p:nvSpPr>
          <p:cNvPr id="33" name="TextBox 32">
            <a:extLst>
              <a:ext uri="{FF2B5EF4-FFF2-40B4-BE49-F238E27FC236}">
                <a16:creationId xmlns:a16="http://schemas.microsoft.com/office/drawing/2014/main" id="{2C95B429-0AE2-480A-BA23-8A1A67F62DA8}"/>
              </a:ext>
            </a:extLst>
          </p:cNvPr>
          <p:cNvSpPr txBox="1"/>
          <p:nvPr/>
        </p:nvSpPr>
        <p:spPr>
          <a:xfrm>
            <a:off x="5097330" y="2208839"/>
            <a:ext cx="2116220" cy="567399"/>
          </a:xfrm>
          <a:prstGeom prst="rect">
            <a:avLst/>
          </a:prstGeom>
          <a:noFill/>
        </p:spPr>
        <p:txBody>
          <a:bodyPr wrap="none" rtlCol="0" anchor="ctr" anchorCtr="0">
            <a:spAutoFit/>
          </a:bodyPr>
          <a:lstStyle/>
          <a:p>
            <a:pPr defTabSz="878995">
              <a:lnSpc>
                <a:spcPts val="4326"/>
              </a:lnSpc>
            </a:pPr>
            <a:r>
              <a:rPr lang="en-US" sz="1817" b="1" dirty="0">
                <a:solidFill>
                  <a:srgbClr val="FEFDFD"/>
                </a:solidFill>
                <a:latin typeface="Calibri" panose="020F0502020204030204" pitchFamily="34" charset="0"/>
                <a:ea typeface="League Spartan" charset="0"/>
                <a:cs typeface="Calibri" panose="020F0502020204030204" pitchFamily="34" charset="0"/>
              </a:rPr>
              <a:t>Professional Service</a:t>
            </a:r>
          </a:p>
        </p:txBody>
      </p:sp>
      <p:sp>
        <p:nvSpPr>
          <p:cNvPr id="34" name="TextBox 33">
            <a:extLst>
              <a:ext uri="{FF2B5EF4-FFF2-40B4-BE49-F238E27FC236}">
                <a16:creationId xmlns:a16="http://schemas.microsoft.com/office/drawing/2014/main" id="{8930641A-2628-4309-851B-1B738335C776}"/>
              </a:ext>
            </a:extLst>
          </p:cNvPr>
          <p:cNvSpPr txBox="1"/>
          <p:nvPr/>
        </p:nvSpPr>
        <p:spPr>
          <a:xfrm>
            <a:off x="7224553" y="2283682"/>
            <a:ext cx="4233131" cy="459998"/>
          </a:xfrm>
          <a:prstGeom prst="rect">
            <a:avLst/>
          </a:prstGeom>
          <a:noFill/>
        </p:spPr>
        <p:txBody>
          <a:bodyPr wrap="square" rtlCol="0" anchor="ctr" anchorCtr="0">
            <a:spAutoFit/>
          </a:bodyPr>
          <a:lstStyle>
            <a:defPPr>
              <a:defRPr lang="en-US"/>
            </a:defPPr>
            <a:lvl1pPr defTabSz="878995">
              <a:lnSpc>
                <a:spcPts val="3364"/>
              </a:lnSpc>
              <a:defRPr sz="1557">
                <a:solidFill>
                  <a:srgbClr val="FEFDFD"/>
                </a:solidFill>
                <a:latin typeface="Calibri" panose="020F0502020204030204" pitchFamily="34" charset="0"/>
                <a:ea typeface="Lato" panose="020F0502020204030203" pitchFamily="34" charset="0"/>
                <a:cs typeface="Calibri" panose="020F0502020204030204" pitchFamily="34" charset="0"/>
              </a:defRPr>
            </a:lvl1pPr>
          </a:lstStyle>
          <a:p>
            <a:pPr algn="l"/>
            <a:r>
              <a:rPr lang="en-US" sz="1200" dirty="0"/>
              <a:t>IGA, SSO, MFA, PIM/PAM, CIAM Solutions implementation</a:t>
            </a:r>
          </a:p>
        </p:txBody>
      </p:sp>
      <p:pic>
        <p:nvPicPr>
          <p:cNvPr id="48" name="Picture 47">
            <a:extLst>
              <a:ext uri="{FF2B5EF4-FFF2-40B4-BE49-F238E27FC236}">
                <a16:creationId xmlns:a16="http://schemas.microsoft.com/office/drawing/2014/main" id="{5399F9B4-2A0E-4D0D-9F96-BF05DCF3D88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20000">
            <a:off x="-329599" y="1440883"/>
            <a:ext cx="4307442" cy="4307442"/>
          </a:xfrm>
          <a:custGeom>
            <a:avLst/>
            <a:gdLst>
              <a:gd name="connsiteX0" fmla="*/ 2423182 w 4846364"/>
              <a:gd name="connsiteY0" fmla="*/ 0 h 4846364"/>
              <a:gd name="connsiteX1" fmla="*/ 4846364 w 4846364"/>
              <a:gd name="connsiteY1" fmla="*/ 2423182 h 4846364"/>
              <a:gd name="connsiteX2" fmla="*/ 2423182 w 4846364"/>
              <a:gd name="connsiteY2" fmla="*/ 4846364 h 4846364"/>
              <a:gd name="connsiteX3" fmla="*/ 0 w 4846364"/>
              <a:gd name="connsiteY3" fmla="*/ 2423182 h 4846364"/>
              <a:gd name="connsiteX4" fmla="*/ 2423182 w 4846364"/>
              <a:gd name="connsiteY4" fmla="*/ 0 h 4846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364" h="4846364">
                <a:moveTo>
                  <a:pt x="2423182" y="0"/>
                </a:moveTo>
                <a:cubicBezTo>
                  <a:pt x="3761468" y="0"/>
                  <a:pt x="4846364" y="1084896"/>
                  <a:pt x="4846364" y="2423182"/>
                </a:cubicBezTo>
                <a:cubicBezTo>
                  <a:pt x="4846364" y="3761468"/>
                  <a:pt x="3761468" y="4846364"/>
                  <a:pt x="2423182" y="4846364"/>
                </a:cubicBezTo>
                <a:cubicBezTo>
                  <a:pt x="1084896" y="4846364"/>
                  <a:pt x="0" y="3761468"/>
                  <a:pt x="0" y="2423182"/>
                </a:cubicBezTo>
                <a:cubicBezTo>
                  <a:pt x="0" y="1084896"/>
                  <a:pt x="1084896" y="0"/>
                  <a:pt x="2423182" y="0"/>
                </a:cubicBezTo>
                <a:close/>
              </a:path>
            </a:pathLst>
          </a:custGeom>
        </p:spPr>
      </p:pic>
      <p:sp>
        <p:nvSpPr>
          <p:cNvPr id="49" name="Oval 48">
            <a:extLst>
              <a:ext uri="{FF2B5EF4-FFF2-40B4-BE49-F238E27FC236}">
                <a16:creationId xmlns:a16="http://schemas.microsoft.com/office/drawing/2014/main" id="{3673C58E-60BE-4D35-B9C0-08D1F2B2C89A}"/>
              </a:ext>
            </a:extLst>
          </p:cNvPr>
          <p:cNvSpPr/>
          <p:nvPr/>
        </p:nvSpPr>
        <p:spPr>
          <a:xfrm>
            <a:off x="-637274" y="1133208"/>
            <a:ext cx="4922792" cy="4922792"/>
          </a:xfrm>
          <a:prstGeom prst="ellipse">
            <a:avLst/>
          </a:prstGeom>
          <a:noFill/>
          <a:ln w="1270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299" dirty="0">
              <a:solidFill>
                <a:srgbClr val="FEFDFD"/>
              </a:solidFill>
              <a:latin typeface="Arial"/>
              <a:ea typeface="STKaiti"/>
            </a:endParaRPr>
          </a:p>
        </p:txBody>
      </p:sp>
      <p:sp>
        <p:nvSpPr>
          <p:cNvPr id="50" name="Oval 49">
            <a:extLst>
              <a:ext uri="{FF2B5EF4-FFF2-40B4-BE49-F238E27FC236}">
                <a16:creationId xmlns:a16="http://schemas.microsoft.com/office/drawing/2014/main" id="{65E323D2-246F-48D5-A13A-5A7B440BBE1E}"/>
              </a:ext>
            </a:extLst>
          </p:cNvPr>
          <p:cNvSpPr/>
          <p:nvPr/>
        </p:nvSpPr>
        <p:spPr>
          <a:xfrm>
            <a:off x="3223407" y="1529040"/>
            <a:ext cx="288220" cy="288220"/>
          </a:xfrm>
          <a:prstGeom prst="ellipse">
            <a:avLst/>
          </a:prstGeom>
          <a:ln w="38100">
            <a:solidFill>
              <a:srgbClr val="D5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299" dirty="0">
              <a:solidFill>
                <a:srgbClr val="FEFDFD"/>
              </a:solidFill>
              <a:latin typeface="Arial"/>
              <a:ea typeface="STKaiti"/>
            </a:endParaRPr>
          </a:p>
        </p:txBody>
      </p:sp>
      <p:sp>
        <p:nvSpPr>
          <p:cNvPr id="51" name="Oval 50">
            <a:extLst>
              <a:ext uri="{FF2B5EF4-FFF2-40B4-BE49-F238E27FC236}">
                <a16:creationId xmlns:a16="http://schemas.microsoft.com/office/drawing/2014/main" id="{4CB8D171-6483-4A36-BF73-3992746C68E6}"/>
              </a:ext>
            </a:extLst>
          </p:cNvPr>
          <p:cNvSpPr/>
          <p:nvPr/>
        </p:nvSpPr>
        <p:spPr>
          <a:xfrm>
            <a:off x="3936418" y="2419164"/>
            <a:ext cx="288220" cy="288220"/>
          </a:xfrm>
          <a:prstGeom prst="ellipse">
            <a:avLst/>
          </a:prstGeom>
          <a:solidFill>
            <a:schemeClr val="tx1">
              <a:lumMod val="75000"/>
            </a:schemeClr>
          </a:solidFill>
          <a:ln w="38100">
            <a:solidFill>
              <a:srgbClr val="D5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299" dirty="0">
              <a:solidFill>
                <a:srgbClr val="FEFDFD"/>
              </a:solidFill>
              <a:latin typeface="Arial"/>
              <a:ea typeface="STKaiti"/>
            </a:endParaRPr>
          </a:p>
        </p:txBody>
      </p:sp>
      <p:sp>
        <p:nvSpPr>
          <p:cNvPr id="52" name="TextBox 51">
            <a:extLst>
              <a:ext uri="{FF2B5EF4-FFF2-40B4-BE49-F238E27FC236}">
                <a16:creationId xmlns:a16="http://schemas.microsoft.com/office/drawing/2014/main" id="{EE575838-BBC9-4EDC-B053-C7C7C9521B44}"/>
              </a:ext>
            </a:extLst>
          </p:cNvPr>
          <p:cNvSpPr txBox="1"/>
          <p:nvPr/>
        </p:nvSpPr>
        <p:spPr>
          <a:xfrm>
            <a:off x="1913497" y="2967609"/>
            <a:ext cx="184730" cy="610936"/>
          </a:xfrm>
          <a:prstGeom prst="rect">
            <a:avLst/>
          </a:prstGeom>
          <a:noFill/>
        </p:spPr>
        <p:txBody>
          <a:bodyPr wrap="none" rtlCol="0">
            <a:spAutoFit/>
          </a:bodyPr>
          <a:lstStyle/>
          <a:p>
            <a:pPr defTabSz="878995">
              <a:lnSpc>
                <a:spcPts val="4422"/>
              </a:lnSpc>
            </a:pPr>
            <a:endParaRPr lang="en-US" sz="3268" b="1" dirty="0">
              <a:solidFill>
                <a:srgbClr val="E8790A"/>
              </a:solidFill>
            </a:endParaRPr>
          </a:p>
        </p:txBody>
      </p:sp>
      <p:sp>
        <p:nvSpPr>
          <p:cNvPr id="53" name="Oval 52">
            <a:extLst>
              <a:ext uri="{FF2B5EF4-FFF2-40B4-BE49-F238E27FC236}">
                <a16:creationId xmlns:a16="http://schemas.microsoft.com/office/drawing/2014/main" id="{5904219B-1CC3-4695-B1B6-30C3379589AC}"/>
              </a:ext>
            </a:extLst>
          </p:cNvPr>
          <p:cNvSpPr/>
          <p:nvPr/>
        </p:nvSpPr>
        <p:spPr>
          <a:xfrm>
            <a:off x="-197738" y="1572744"/>
            <a:ext cx="4043721" cy="4043721"/>
          </a:xfrm>
          <a:prstGeom prst="ellipse">
            <a:avLst/>
          </a:prstGeom>
          <a:noFill/>
          <a:ln w="12700">
            <a:solidFill>
              <a:srgbClr val="FEF0E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299" dirty="0">
              <a:solidFill>
                <a:srgbClr val="FEFDFD"/>
              </a:solidFill>
              <a:latin typeface="Arial"/>
              <a:ea typeface="STKaiti"/>
            </a:endParaRPr>
          </a:p>
        </p:txBody>
      </p:sp>
      <p:sp>
        <p:nvSpPr>
          <p:cNvPr id="54" name="Oval 53">
            <a:extLst>
              <a:ext uri="{FF2B5EF4-FFF2-40B4-BE49-F238E27FC236}">
                <a16:creationId xmlns:a16="http://schemas.microsoft.com/office/drawing/2014/main" id="{337BCE54-379D-46E7-B09F-289396B33CBC}"/>
              </a:ext>
            </a:extLst>
          </p:cNvPr>
          <p:cNvSpPr/>
          <p:nvPr/>
        </p:nvSpPr>
        <p:spPr>
          <a:xfrm>
            <a:off x="4134485" y="3470042"/>
            <a:ext cx="288220" cy="288220"/>
          </a:xfrm>
          <a:prstGeom prst="ellipse">
            <a:avLst/>
          </a:prstGeom>
          <a:solidFill>
            <a:schemeClr val="accent3">
              <a:lumMod val="75000"/>
            </a:schemeClr>
          </a:solidFill>
          <a:ln w="38100">
            <a:solidFill>
              <a:srgbClr val="D5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299" dirty="0">
              <a:solidFill>
                <a:srgbClr val="FEFDFD"/>
              </a:solidFill>
              <a:latin typeface="Arial"/>
              <a:ea typeface="STKaiti"/>
            </a:endParaRPr>
          </a:p>
        </p:txBody>
      </p:sp>
      <p:sp>
        <p:nvSpPr>
          <p:cNvPr id="55" name="Oval 54">
            <a:extLst>
              <a:ext uri="{FF2B5EF4-FFF2-40B4-BE49-F238E27FC236}">
                <a16:creationId xmlns:a16="http://schemas.microsoft.com/office/drawing/2014/main" id="{0734CAAD-23C5-4A0F-A70C-560D8D068827}"/>
              </a:ext>
            </a:extLst>
          </p:cNvPr>
          <p:cNvSpPr/>
          <p:nvPr/>
        </p:nvSpPr>
        <p:spPr>
          <a:xfrm>
            <a:off x="3907585" y="4474801"/>
            <a:ext cx="288220" cy="288220"/>
          </a:xfrm>
          <a:prstGeom prst="ellipse">
            <a:avLst/>
          </a:prstGeom>
          <a:solidFill>
            <a:srgbClr val="00B0B9"/>
          </a:solidFill>
          <a:ln w="38100">
            <a:solidFill>
              <a:srgbClr val="D5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299" dirty="0">
              <a:solidFill>
                <a:srgbClr val="FEFDFD"/>
              </a:solidFill>
              <a:latin typeface="Arial"/>
              <a:ea typeface="STKaiti"/>
            </a:endParaRPr>
          </a:p>
        </p:txBody>
      </p:sp>
      <p:sp>
        <p:nvSpPr>
          <p:cNvPr id="56" name="Oval 55">
            <a:extLst>
              <a:ext uri="{FF2B5EF4-FFF2-40B4-BE49-F238E27FC236}">
                <a16:creationId xmlns:a16="http://schemas.microsoft.com/office/drawing/2014/main" id="{15D02C74-5F4D-430D-8FBA-B761B8CF1C45}"/>
              </a:ext>
            </a:extLst>
          </p:cNvPr>
          <p:cNvSpPr/>
          <p:nvPr/>
        </p:nvSpPr>
        <p:spPr>
          <a:xfrm>
            <a:off x="3190634" y="5391704"/>
            <a:ext cx="288220" cy="288220"/>
          </a:xfrm>
          <a:prstGeom prst="ellipse">
            <a:avLst/>
          </a:prstGeom>
          <a:solidFill>
            <a:schemeClr val="accent5">
              <a:lumMod val="75000"/>
            </a:schemeClr>
          </a:solidFill>
          <a:ln w="38100">
            <a:solidFill>
              <a:srgbClr val="D5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78995"/>
            <a:endParaRPr lang="en-US" sz="1299" dirty="0">
              <a:solidFill>
                <a:srgbClr val="FEFDFD"/>
              </a:solidFill>
              <a:latin typeface="Arial"/>
              <a:ea typeface="STKaiti"/>
            </a:endParaRPr>
          </a:p>
        </p:txBody>
      </p:sp>
      <p:sp>
        <p:nvSpPr>
          <p:cNvPr id="47" name="TextBox 46">
            <a:extLst>
              <a:ext uri="{FF2B5EF4-FFF2-40B4-BE49-F238E27FC236}">
                <a16:creationId xmlns:a16="http://schemas.microsoft.com/office/drawing/2014/main" id="{7F346901-BD0E-4F41-AACA-F44B42EC3E68}"/>
              </a:ext>
            </a:extLst>
          </p:cNvPr>
          <p:cNvSpPr txBox="1"/>
          <p:nvPr/>
        </p:nvSpPr>
        <p:spPr>
          <a:xfrm>
            <a:off x="583259" y="3226745"/>
            <a:ext cx="2814168" cy="731226"/>
          </a:xfrm>
          <a:prstGeom prst="rect">
            <a:avLst/>
          </a:prstGeom>
          <a:noFill/>
        </p:spPr>
        <p:txBody>
          <a:bodyPr wrap="none" rtlCol="0" anchor="ctr">
            <a:spAutoFit/>
          </a:bodyPr>
          <a:lstStyle/>
          <a:p>
            <a:pPr defTabSz="878995"/>
            <a:r>
              <a:rPr lang="en-US" sz="2076" b="1" dirty="0">
                <a:solidFill>
                  <a:srgbClr val="124079"/>
                </a:solidFill>
                <a:latin typeface="Calibri" panose="020F0502020204030204" pitchFamily="34" charset="0"/>
                <a:cs typeface="Calibri" panose="020F0502020204030204" pitchFamily="34" charset="0"/>
              </a:rPr>
              <a:t>LTI’s</a:t>
            </a:r>
          </a:p>
          <a:p>
            <a:pPr defTabSz="878995"/>
            <a:r>
              <a:rPr lang="en-US" sz="2076" b="1" dirty="0">
                <a:solidFill>
                  <a:srgbClr val="124079"/>
                </a:solidFill>
                <a:latin typeface="Calibri" panose="020F0502020204030204" pitchFamily="34" charset="0"/>
                <a:cs typeface="Calibri" panose="020F0502020204030204" pitchFamily="34" charset="0"/>
              </a:rPr>
              <a:t>IDAM Service Portfolio </a:t>
            </a:r>
          </a:p>
        </p:txBody>
      </p:sp>
    </p:spTree>
    <p:extLst>
      <p:ext uri="{BB962C8B-B14F-4D97-AF65-F5344CB8AC3E}">
        <p14:creationId xmlns:p14="http://schemas.microsoft.com/office/powerpoint/2010/main" val="346517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19942" y="2945513"/>
            <a:ext cx="7508192" cy="553998"/>
          </a:xfrm>
        </p:spPr>
        <p:txBody>
          <a:bodyPr/>
          <a:lstStyle/>
          <a:p>
            <a:r>
              <a:rPr lang="en-IN" sz="3600" dirty="0"/>
              <a:t>LTI IAM Advisory service</a:t>
            </a:r>
          </a:p>
        </p:txBody>
      </p:sp>
    </p:spTree>
    <p:extLst>
      <p:ext uri="{BB962C8B-B14F-4D97-AF65-F5344CB8AC3E}">
        <p14:creationId xmlns:p14="http://schemas.microsoft.com/office/powerpoint/2010/main" val="3026273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xagon 11">
            <a:extLst>
              <a:ext uri="{FF2B5EF4-FFF2-40B4-BE49-F238E27FC236}">
                <a16:creationId xmlns:a16="http://schemas.microsoft.com/office/drawing/2014/main" id="{DAE22106-916A-4167-8EC1-8322301A37DE}"/>
              </a:ext>
            </a:extLst>
          </p:cNvPr>
          <p:cNvSpPr/>
          <p:nvPr/>
        </p:nvSpPr>
        <p:spPr bwMode="auto">
          <a:xfrm>
            <a:off x="455230" y="3406062"/>
            <a:ext cx="2391378" cy="1763195"/>
          </a:xfrm>
          <a:prstGeom prst="hexagon">
            <a:avLst/>
          </a:prstGeom>
          <a:solidFill>
            <a:srgbClr val="0098C7"/>
          </a:solidFill>
          <a:ln w="6350" cap="flat" cmpd="sng" algn="ctr">
            <a:solidFill>
              <a:schemeClr val="tx2">
                <a:lumMod val="50000"/>
              </a:schemeClr>
            </a:solidFill>
            <a:prstDash val="solid"/>
            <a:round/>
            <a:headEnd type="none" w="med" len="med"/>
            <a:tailEnd type="none" w="med" len="med"/>
          </a:ln>
          <a:effectLst/>
          <a:scene3d>
            <a:camera prst="orthographicFront"/>
            <a:lightRig rig="threePt" dir="t"/>
          </a:scene3d>
          <a:sp3d>
            <a:bevelT h="50800"/>
          </a:sp3d>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endParaRPr lang="en-US" sz="1992" b="1" dirty="0">
              <a:solidFill>
                <a:schemeClr val="bg2">
                  <a:lumMod val="50000"/>
                </a:schemeClr>
              </a:solidFill>
              <a:cs typeface="Arial" charset="0"/>
            </a:endParaRPr>
          </a:p>
        </p:txBody>
      </p:sp>
      <p:grpSp>
        <p:nvGrpSpPr>
          <p:cNvPr id="4" name="Group 3">
            <a:extLst>
              <a:ext uri="{FF2B5EF4-FFF2-40B4-BE49-F238E27FC236}">
                <a16:creationId xmlns:a16="http://schemas.microsoft.com/office/drawing/2014/main" id="{9AC7AD55-05AA-479F-9F48-574025F95897}"/>
              </a:ext>
            </a:extLst>
          </p:cNvPr>
          <p:cNvGrpSpPr/>
          <p:nvPr/>
        </p:nvGrpSpPr>
        <p:grpSpPr>
          <a:xfrm>
            <a:off x="3193959" y="3882943"/>
            <a:ext cx="1418524" cy="986570"/>
            <a:chOff x="2185004" y="3010168"/>
            <a:chExt cx="1136916" cy="790714"/>
          </a:xfrm>
        </p:grpSpPr>
        <p:pic>
          <p:nvPicPr>
            <p:cNvPr id="17" name="Picture 16">
              <a:extLst>
                <a:ext uri="{FF2B5EF4-FFF2-40B4-BE49-F238E27FC236}">
                  <a16:creationId xmlns:a16="http://schemas.microsoft.com/office/drawing/2014/main" id="{377663BE-5D6B-4D29-94CB-F7B7548FDEDF}"/>
                </a:ext>
              </a:extLst>
            </p:cNvPr>
            <p:cNvPicPr>
              <a:picLocks noChangeAspect="1"/>
            </p:cNvPicPr>
            <p:nvPr/>
          </p:nvPicPr>
          <p:blipFill>
            <a:blip r:embed="rId3"/>
            <a:stretch>
              <a:fillRect/>
            </a:stretch>
          </p:blipFill>
          <p:spPr>
            <a:xfrm>
              <a:off x="2199237" y="3010168"/>
              <a:ext cx="722349" cy="696682"/>
            </a:xfrm>
            <a:prstGeom prst="rect">
              <a:avLst/>
            </a:prstGeom>
          </p:spPr>
        </p:pic>
        <p:sp>
          <p:nvSpPr>
            <p:cNvPr id="31" name="Freeform 19">
              <a:extLst>
                <a:ext uri="{FF2B5EF4-FFF2-40B4-BE49-F238E27FC236}">
                  <a16:creationId xmlns:a16="http://schemas.microsoft.com/office/drawing/2014/main" id="{16BD27B7-844A-4C2B-A35A-E044CF027F4E}"/>
                </a:ext>
              </a:extLst>
            </p:cNvPr>
            <p:cNvSpPr>
              <a:spLocks noChangeArrowheads="1"/>
            </p:cNvSpPr>
            <p:nvPr/>
          </p:nvSpPr>
          <p:spPr bwMode="auto">
            <a:xfrm>
              <a:off x="2185004" y="3016426"/>
              <a:ext cx="1136916" cy="784456"/>
            </a:xfrm>
            <a:custGeom>
              <a:avLst/>
              <a:gdLst>
                <a:gd name="connsiteX0" fmla="*/ 11346695 w 16448871"/>
                <a:gd name="connsiteY0" fmla="*/ 0 h 9442284"/>
                <a:gd name="connsiteX1" fmla="*/ 12148899 w 16448871"/>
                <a:gd name="connsiteY1" fmla="*/ 0 h 9442284"/>
                <a:gd name="connsiteX2" fmla="*/ 12114019 w 16448871"/>
                <a:gd name="connsiteY2" fmla="*/ 9968 h 9442284"/>
                <a:gd name="connsiteX3" fmla="*/ 12001911 w 16448871"/>
                <a:gd name="connsiteY3" fmla="*/ 49841 h 9442284"/>
                <a:gd name="connsiteX4" fmla="*/ 11944611 w 16448871"/>
                <a:gd name="connsiteY4" fmla="*/ 79745 h 9442284"/>
                <a:gd name="connsiteX5" fmla="*/ 11925925 w 16448871"/>
                <a:gd name="connsiteY5" fmla="*/ 98435 h 9442284"/>
                <a:gd name="connsiteX6" fmla="*/ 11925925 w 16448871"/>
                <a:gd name="connsiteY6" fmla="*/ 107157 h 9442284"/>
                <a:gd name="connsiteX7" fmla="*/ 12052983 w 16448871"/>
                <a:gd name="connsiteY7" fmla="*/ 148276 h 9442284"/>
                <a:gd name="connsiteX8" fmla="*/ 12191251 w 16448871"/>
                <a:gd name="connsiteY8" fmla="*/ 198116 h 9442284"/>
                <a:gd name="connsiteX9" fmla="*/ 12328273 w 16448871"/>
                <a:gd name="connsiteY9" fmla="*/ 255433 h 9442284"/>
                <a:gd name="connsiteX10" fmla="*/ 12442873 w 16448871"/>
                <a:gd name="connsiteY10" fmla="*/ 321471 h 9442284"/>
                <a:gd name="connsiteX11" fmla="*/ 12526331 w 16448871"/>
                <a:gd name="connsiteY11" fmla="*/ 417414 h 9442284"/>
                <a:gd name="connsiteX12" fmla="*/ 12501419 w 16448871"/>
                <a:gd name="connsiteY12" fmla="*/ 512111 h 9442284"/>
                <a:gd name="connsiteX13" fmla="*/ 12353187 w 16448871"/>
                <a:gd name="connsiteY13" fmla="*/ 603070 h 9442284"/>
                <a:gd name="connsiteX14" fmla="*/ 12067931 w 16448871"/>
                <a:gd name="connsiteY14" fmla="*/ 687799 h 9442284"/>
                <a:gd name="connsiteX15" fmla="*/ 11757761 w 16448871"/>
                <a:gd name="connsiteY15" fmla="*/ 765052 h 9442284"/>
                <a:gd name="connsiteX16" fmla="*/ 11532297 w 16448871"/>
                <a:gd name="connsiteY16" fmla="*/ 842305 h 9442284"/>
                <a:gd name="connsiteX17" fmla="*/ 11395275 w 16448871"/>
                <a:gd name="connsiteY17" fmla="*/ 923295 h 9442284"/>
                <a:gd name="connsiteX18" fmla="*/ 11350431 w 16448871"/>
                <a:gd name="connsiteY18" fmla="*/ 1009270 h 9442284"/>
                <a:gd name="connsiteX19" fmla="*/ 11412715 w 16448871"/>
                <a:gd name="connsiteY19" fmla="*/ 1122657 h 9442284"/>
                <a:gd name="connsiteX20" fmla="*/ 11670565 w 16448871"/>
                <a:gd name="connsiteY20" fmla="*/ 1293361 h 9442284"/>
                <a:gd name="connsiteX21" fmla="*/ 12258515 w 16448871"/>
                <a:gd name="connsiteY21" fmla="*/ 1545056 h 9442284"/>
                <a:gd name="connsiteX22" fmla="*/ 13408259 w 16448871"/>
                <a:gd name="connsiteY22" fmla="*/ 1923843 h 9442284"/>
                <a:gd name="connsiteX23" fmla="*/ 13813095 w 16448871"/>
                <a:gd name="connsiteY23" fmla="*/ 2053429 h 9442284"/>
                <a:gd name="connsiteX24" fmla="*/ 14204233 w 16448871"/>
                <a:gd name="connsiteY24" fmla="*/ 2197966 h 9442284"/>
                <a:gd name="connsiteX25" fmla="*/ 14576683 w 16448871"/>
                <a:gd name="connsiteY25" fmla="*/ 2359948 h 9442284"/>
                <a:gd name="connsiteX26" fmla="*/ 14929207 w 16448871"/>
                <a:gd name="connsiteY26" fmla="*/ 2539373 h 9442284"/>
                <a:gd name="connsiteX27" fmla="*/ 15274253 w 16448871"/>
                <a:gd name="connsiteY27" fmla="*/ 2748703 h 9442284"/>
                <a:gd name="connsiteX28" fmla="*/ 15590651 w 16448871"/>
                <a:gd name="connsiteY28" fmla="*/ 2985446 h 9442284"/>
                <a:gd name="connsiteX29" fmla="*/ 15873415 w 16448871"/>
                <a:gd name="connsiteY29" fmla="*/ 3252092 h 9442284"/>
                <a:gd name="connsiteX30" fmla="*/ 16112579 w 16448871"/>
                <a:gd name="connsiteY30" fmla="*/ 3554874 h 9442284"/>
                <a:gd name="connsiteX31" fmla="*/ 16369187 w 16448871"/>
                <a:gd name="connsiteY31" fmla="*/ 4088167 h 9442284"/>
                <a:gd name="connsiteX32" fmla="*/ 16446415 w 16448871"/>
                <a:gd name="connsiteY32" fmla="*/ 4731109 h 9442284"/>
                <a:gd name="connsiteX33" fmla="*/ 16277007 w 16448871"/>
                <a:gd name="connsiteY33" fmla="*/ 5518589 h 9442284"/>
                <a:gd name="connsiteX34" fmla="*/ 15757567 w 16448871"/>
                <a:gd name="connsiteY34" fmla="*/ 6499200 h 9442284"/>
                <a:gd name="connsiteX35" fmla="*/ 15087403 w 16448871"/>
                <a:gd name="connsiteY35" fmla="*/ 7360196 h 9442284"/>
                <a:gd name="connsiteX36" fmla="*/ 14067211 w 16448871"/>
                <a:gd name="connsiteY36" fmla="*/ 8414322 h 9442284"/>
                <a:gd name="connsiteX37" fmla="*/ 12909995 w 16448871"/>
                <a:gd name="connsiteY37" fmla="*/ 9442282 h 9442284"/>
                <a:gd name="connsiteX38" fmla="*/ 8875767 w 16448871"/>
                <a:gd name="connsiteY38" fmla="*/ 9442282 h 9442284"/>
                <a:gd name="connsiteX39" fmla="*/ 8875767 w 16448871"/>
                <a:gd name="connsiteY39" fmla="*/ 9442284 h 9442284"/>
                <a:gd name="connsiteX40" fmla="*/ 5773792 w 16448871"/>
                <a:gd name="connsiteY40" fmla="*/ 9442284 h 9442284"/>
                <a:gd name="connsiteX41" fmla="*/ 5773792 w 16448871"/>
                <a:gd name="connsiteY41" fmla="*/ 9442282 h 9442284"/>
                <a:gd name="connsiteX42" fmla="*/ 0 w 16448871"/>
                <a:gd name="connsiteY42" fmla="*/ 9442282 h 9442284"/>
                <a:gd name="connsiteX43" fmla="*/ 790993 w 16448871"/>
                <a:gd name="connsiteY43" fmla="*/ 9206786 h 9442284"/>
                <a:gd name="connsiteX44" fmla="*/ 3355801 w 16448871"/>
                <a:gd name="connsiteY44" fmla="*/ 8401862 h 9442284"/>
                <a:gd name="connsiteX45" fmla="*/ 6427593 w 16448871"/>
                <a:gd name="connsiteY45" fmla="*/ 7350227 h 9442284"/>
                <a:gd name="connsiteX46" fmla="*/ 9277657 w 16448871"/>
                <a:gd name="connsiteY46" fmla="*/ 6256228 h 9442284"/>
                <a:gd name="connsiteX47" fmla="*/ 10586843 w 16448871"/>
                <a:gd name="connsiteY47" fmla="*/ 5686800 h 9442284"/>
                <a:gd name="connsiteX48" fmla="*/ 11604547 w 16448871"/>
                <a:gd name="connsiteY48" fmla="*/ 5193380 h 9442284"/>
                <a:gd name="connsiteX49" fmla="*/ 12385573 w 16448871"/>
                <a:gd name="connsiteY49" fmla="*/ 4761014 h 9442284"/>
                <a:gd name="connsiteX50" fmla="*/ 12967295 w 16448871"/>
                <a:gd name="connsiteY50" fmla="*/ 4380980 h 9442284"/>
                <a:gd name="connsiteX51" fmla="*/ 13314833 w 16448871"/>
                <a:gd name="connsiteY51" fmla="*/ 4104365 h 9442284"/>
                <a:gd name="connsiteX52" fmla="*/ 13600089 w 16448871"/>
                <a:gd name="connsiteY52" fmla="*/ 3812798 h 9442284"/>
                <a:gd name="connsiteX53" fmla="*/ 13771991 w 16448871"/>
                <a:gd name="connsiteY53" fmla="*/ 3527461 h 9442284"/>
                <a:gd name="connsiteX54" fmla="*/ 13796903 w 16448871"/>
                <a:gd name="connsiteY54" fmla="*/ 3262061 h 9442284"/>
                <a:gd name="connsiteX55" fmla="*/ 13607563 w 16448871"/>
                <a:gd name="connsiteY55" fmla="*/ 2991676 h 9442284"/>
                <a:gd name="connsiteX56" fmla="*/ 13279955 w 16448871"/>
                <a:gd name="connsiteY56" fmla="*/ 2774870 h 9442284"/>
                <a:gd name="connsiteX57" fmla="*/ 12942383 w 16448871"/>
                <a:gd name="connsiteY57" fmla="*/ 2615380 h 9442284"/>
                <a:gd name="connsiteX58" fmla="*/ 12694495 w 16448871"/>
                <a:gd name="connsiteY58" fmla="*/ 2519437 h 9442284"/>
                <a:gd name="connsiteX59" fmla="*/ 11334239 w 16448871"/>
                <a:gd name="connsiteY59" fmla="*/ 1958732 h 9442284"/>
                <a:gd name="connsiteX60" fmla="*/ 10601791 w 16448871"/>
                <a:gd name="connsiteY60" fmla="*/ 1550040 h 9442284"/>
                <a:gd name="connsiteX61" fmla="*/ 10282903 w 16448871"/>
                <a:gd name="connsiteY61" fmla="*/ 1238537 h 9442284"/>
                <a:gd name="connsiteX62" fmla="*/ 10257990 w 16448871"/>
                <a:gd name="connsiteY62" fmla="*/ 991826 h 9442284"/>
                <a:gd name="connsiteX63" fmla="*/ 10326501 w 16448871"/>
                <a:gd name="connsiteY63" fmla="*/ 892145 h 9442284"/>
                <a:gd name="connsiteX64" fmla="*/ 10441101 w 16448871"/>
                <a:gd name="connsiteY64" fmla="*/ 802432 h 9442284"/>
                <a:gd name="connsiteX65" fmla="*/ 10594317 w 16448871"/>
                <a:gd name="connsiteY65" fmla="*/ 721441 h 9442284"/>
                <a:gd name="connsiteX66" fmla="*/ 10783657 w 16448871"/>
                <a:gd name="connsiteY66" fmla="*/ 649173 h 9442284"/>
                <a:gd name="connsiteX67" fmla="*/ 10963031 w 16448871"/>
                <a:gd name="connsiteY67" fmla="*/ 595594 h 9442284"/>
                <a:gd name="connsiteX68" fmla="*/ 11142407 w 16448871"/>
                <a:gd name="connsiteY68" fmla="*/ 549492 h 9442284"/>
                <a:gd name="connsiteX69" fmla="*/ 11314307 w 16448871"/>
                <a:gd name="connsiteY69" fmla="*/ 513357 h 9442284"/>
                <a:gd name="connsiteX70" fmla="*/ 11468769 w 16448871"/>
                <a:gd name="connsiteY70" fmla="*/ 482207 h 9442284"/>
                <a:gd name="connsiteX71" fmla="*/ 11589599 w 16448871"/>
                <a:gd name="connsiteY71" fmla="*/ 453549 h 9442284"/>
                <a:gd name="connsiteX72" fmla="*/ 11658109 w 16448871"/>
                <a:gd name="connsiteY72" fmla="*/ 422398 h 9442284"/>
                <a:gd name="connsiteX73" fmla="*/ 11680531 w 16448871"/>
                <a:gd name="connsiteY73" fmla="*/ 390002 h 9442284"/>
                <a:gd name="connsiteX74" fmla="*/ 11660599 w 16448871"/>
                <a:gd name="connsiteY74" fmla="*/ 350130 h 9442284"/>
                <a:gd name="connsiteX75" fmla="*/ 11597071 w 16448871"/>
                <a:gd name="connsiteY75" fmla="*/ 304027 h 9442284"/>
                <a:gd name="connsiteX76" fmla="*/ 11508631 w 16448871"/>
                <a:gd name="connsiteY76" fmla="*/ 259171 h 9442284"/>
                <a:gd name="connsiteX77" fmla="*/ 11408977 w 16448871"/>
                <a:gd name="connsiteY77" fmla="*/ 218052 h 9442284"/>
                <a:gd name="connsiteX78" fmla="*/ 11311815 w 16448871"/>
                <a:gd name="connsiteY78" fmla="*/ 180672 h 9442284"/>
                <a:gd name="connsiteX79" fmla="*/ 11255761 w 16448871"/>
                <a:gd name="connsiteY79" fmla="*/ 153260 h 9442284"/>
                <a:gd name="connsiteX80" fmla="*/ 11220883 w 16448871"/>
                <a:gd name="connsiteY80" fmla="*/ 119617 h 9442284"/>
                <a:gd name="connsiteX81" fmla="*/ 11223375 w 16448871"/>
                <a:gd name="connsiteY81" fmla="*/ 79745 h 9442284"/>
                <a:gd name="connsiteX82" fmla="*/ 11273201 w 16448871"/>
                <a:gd name="connsiteY82" fmla="*/ 34889 h 9442284"/>
                <a:gd name="connsiteX83" fmla="*/ 11318043 w 16448871"/>
                <a:gd name="connsiteY83" fmla="*/ 11214 h 9442284"/>
                <a:gd name="connsiteX84" fmla="*/ 11346695 w 16448871"/>
                <a:gd name="connsiteY84" fmla="*/ 0 h 944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6448871" h="9442284">
                  <a:moveTo>
                    <a:pt x="11346695" y="0"/>
                  </a:moveTo>
                  <a:lnTo>
                    <a:pt x="12148899" y="0"/>
                  </a:lnTo>
                  <a:cubicBezTo>
                    <a:pt x="12137687" y="3738"/>
                    <a:pt x="12126475" y="6230"/>
                    <a:pt x="12114019" y="9968"/>
                  </a:cubicBezTo>
                  <a:cubicBezTo>
                    <a:pt x="12065439" y="24920"/>
                    <a:pt x="12029315" y="38627"/>
                    <a:pt x="12001911" y="49841"/>
                  </a:cubicBezTo>
                  <a:cubicBezTo>
                    <a:pt x="11974507" y="62301"/>
                    <a:pt x="11955821" y="71023"/>
                    <a:pt x="11944611" y="79745"/>
                  </a:cubicBezTo>
                  <a:cubicBezTo>
                    <a:pt x="11932155" y="87221"/>
                    <a:pt x="11927171" y="93451"/>
                    <a:pt x="11925925" y="98435"/>
                  </a:cubicBezTo>
                  <a:cubicBezTo>
                    <a:pt x="11923435" y="103419"/>
                    <a:pt x="11924679" y="105911"/>
                    <a:pt x="11925925" y="107157"/>
                  </a:cubicBezTo>
                  <a:cubicBezTo>
                    <a:pt x="11964541" y="119617"/>
                    <a:pt x="12008139" y="133324"/>
                    <a:pt x="12052983" y="148276"/>
                  </a:cubicBezTo>
                  <a:cubicBezTo>
                    <a:pt x="12097827" y="163228"/>
                    <a:pt x="12145161" y="180672"/>
                    <a:pt x="12191251" y="198116"/>
                  </a:cubicBezTo>
                  <a:cubicBezTo>
                    <a:pt x="12238585" y="216806"/>
                    <a:pt x="12285919" y="235497"/>
                    <a:pt x="12328273" y="255433"/>
                  </a:cubicBezTo>
                  <a:cubicBezTo>
                    <a:pt x="12371871" y="276615"/>
                    <a:pt x="12410487" y="299043"/>
                    <a:pt x="12442873" y="321471"/>
                  </a:cubicBezTo>
                  <a:cubicBezTo>
                    <a:pt x="12487717" y="353868"/>
                    <a:pt x="12516367" y="385018"/>
                    <a:pt x="12526331" y="417414"/>
                  </a:cubicBezTo>
                  <a:cubicBezTo>
                    <a:pt x="12537543" y="448565"/>
                    <a:pt x="12530069" y="480961"/>
                    <a:pt x="12501419" y="512111"/>
                  </a:cubicBezTo>
                  <a:cubicBezTo>
                    <a:pt x="12474015" y="543262"/>
                    <a:pt x="12424187" y="573166"/>
                    <a:pt x="12353187" y="603070"/>
                  </a:cubicBezTo>
                  <a:cubicBezTo>
                    <a:pt x="12280939" y="632975"/>
                    <a:pt x="12186267" y="661633"/>
                    <a:pt x="12067931" y="687799"/>
                  </a:cubicBezTo>
                  <a:cubicBezTo>
                    <a:pt x="11949593" y="713965"/>
                    <a:pt x="11846203" y="740132"/>
                    <a:pt x="11757761" y="765052"/>
                  </a:cubicBezTo>
                  <a:cubicBezTo>
                    <a:pt x="11666827" y="791218"/>
                    <a:pt x="11590843" y="817384"/>
                    <a:pt x="11532297" y="842305"/>
                  </a:cubicBezTo>
                  <a:cubicBezTo>
                    <a:pt x="11471259" y="869717"/>
                    <a:pt x="11425171" y="895883"/>
                    <a:pt x="11395275" y="923295"/>
                  </a:cubicBezTo>
                  <a:cubicBezTo>
                    <a:pt x="11364135" y="950708"/>
                    <a:pt x="11350431" y="979366"/>
                    <a:pt x="11350431" y="1009270"/>
                  </a:cubicBezTo>
                  <a:cubicBezTo>
                    <a:pt x="11350431" y="1040421"/>
                    <a:pt x="11366625" y="1077801"/>
                    <a:pt x="11412715" y="1122657"/>
                  </a:cubicBezTo>
                  <a:cubicBezTo>
                    <a:pt x="11461295" y="1170006"/>
                    <a:pt x="11542263" y="1227322"/>
                    <a:pt x="11670565" y="1293361"/>
                  </a:cubicBezTo>
                  <a:cubicBezTo>
                    <a:pt x="11805095" y="1364384"/>
                    <a:pt x="11994435" y="1446621"/>
                    <a:pt x="12258515" y="1545056"/>
                  </a:cubicBezTo>
                  <a:cubicBezTo>
                    <a:pt x="12540035" y="1650967"/>
                    <a:pt x="12913731" y="1774322"/>
                    <a:pt x="13408259" y="1923843"/>
                  </a:cubicBezTo>
                  <a:cubicBezTo>
                    <a:pt x="13547771" y="1964962"/>
                    <a:pt x="13682303" y="2008572"/>
                    <a:pt x="13813095" y="2053429"/>
                  </a:cubicBezTo>
                  <a:cubicBezTo>
                    <a:pt x="13948873" y="2100777"/>
                    <a:pt x="14078421" y="2148126"/>
                    <a:pt x="14204233" y="2197966"/>
                  </a:cubicBezTo>
                  <a:cubicBezTo>
                    <a:pt x="14333781" y="2250299"/>
                    <a:pt x="14457101" y="2303877"/>
                    <a:pt x="14576683" y="2359948"/>
                  </a:cubicBezTo>
                  <a:cubicBezTo>
                    <a:pt x="14698759" y="2417264"/>
                    <a:pt x="14817095" y="2477073"/>
                    <a:pt x="14929207" y="2539373"/>
                  </a:cubicBezTo>
                  <a:cubicBezTo>
                    <a:pt x="15050035" y="2605412"/>
                    <a:pt x="15164635" y="2675189"/>
                    <a:pt x="15274253" y="2748703"/>
                  </a:cubicBezTo>
                  <a:cubicBezTo>
                    <a:pt x="15386363" y="2824710"/>
                    <a:pt x="15492243" y="2903209"/>
                    <a:pt x="15590651" y="2985446"/>
                  </a:cubicBezTo>
                  <a:cubicBezTo>
                    <a:pt x="15692795" y="3071421"/>
                    <a:pt x="15786219" y="3159888"/>
                    <a:pt x="15873415" y="3252092"/>
                  </a:cubicBezTo>
                  <a:cubicBezTo>
                    <a:pt x="15961855" y="3349281"/>
                    <a:pt x="16041579" y="3450208"/>
                    <a:pt x="16112579" y="3554874"/>
                  </a:cubicBezTo>
                  <a:cubicBezTo>
                    <a:pt x="16225935" y="3723085"/>
                    <a:pt x="16311885" y="3900019"/>
                    <a:pt x="16369187" y="4088167"/>
                  </a:cubicBezTo>
                  <a:cubicBezTo>
                    <a:pt x="16430223" y="4290020"/>
                    <a:pt x="16457627" y="4504335"/>
                    <a:pt x="16446415" y="4731109"/>
                  </a:cubicBezTo>
                  <a:cubicBezTo>
                    <a:pt x="16436451" y="4976574"/>
                    <a:pt x="16380397" y="5239482"/>
                    <a:pt x="16277007" y="5518589"/>
                  </a:cubicBezTo>
                  <a:cubicBezTo>
                    <a:pt x="16164899" y="5822616"/>
                    <a:pt x="15994243" y="6149071"/>
                    <a:pt x="15757567" y="6499200"/>
                  </a:cubicBezTo>
                  <a:cubicBezTo>
                    <a:pt x="15575703" y="6768340"/>
                    <a:pt x="15353975" y="7054922"/>
                    <a:pt x="15087403" y="7360196"/>
                  </a:cubicBezTo>
                  <a:cubicBezTo>
                    <a:pt x="14800903" y="7687896"/>
                    <a:pt x="14463331" y="8038026"/>
                    <a:pt x="14067211" y="8414322"/>
                  </a:cubicBezTo>
                  <a:cubicBezTo>
                    <a:pt x="13727147" y="8735793"/>
                    <a:pt x="13342239" y="9078446"/>
                    <a:pt x="12909995" y="9442282"/>
                  </a:cubicBezTo>
                  <a:lnTo>
                    <a:pt x="8875767" y="9442282"/>
                  </a:lnTo>
                  <a:lnTo>
                    <a:pt x="8875767" y="9442284"/>
                  </a:lnTo>
                  <a:lnTo>
                    <a:pt x="5773792" y="9442284"/>
                  </a:lnTo>
                  <a:lnTo>
                    <a:pt x="5773792" y="9442282"/>
                  </a:lnTo>
                  <a:lnTo>
                    <a:pt x="0" y="9442282"/>
                  </a:lnTo>
                  <a:cubicBezTo>
                    <a:pt x="188095" y="9387457"/>
                    <a:pt x="454666" y="9308959"/>
                    <a:pt x="790993" y="9206786"/>
                  </a:cubicBezTo>
                  <a:cubicBezTo>
                    <a:pt x="1443717" y="9009916"/>
                    <a:pt x="2333117" y="8734547"/>
                    <a:pt x="3355801" y="8401862"/>
                  </a:cubicBezTo>
                  <a:cubicBezTo>
                    <a:pt x="4314957" y="8089112"/>
                    <a:pt x="5367539" y="7732753"/>
                    <a:pt x="6427593" y="7350227"/>
                  </a:cubicBezTo>
                  <a:cubicBezTo>
                    <a:pt x="7406679" y="6998852"/>
                    <a:pt x="8375801" y="6630032"/>
                    <a:pt x="9277657" y="6256228"/>
                  </a:cubicBezTo>
                  <a:cubicBezTo>
                    <a:pt x="9757235" y="6058112"/>
                    <a:pt x="10193216" y="5868718"/>
                    <a:pt x="10586843" y="5686800"/>
                  </a:cubicBezTo>
                  <a:cubicBezTo>
                    <a:pt x="10961787" y="5514851"/>
                    <a:pt x="11301851" y="5350378"/>
                    <a:pt x="11604547" y="5193380"/>
                  </a:cubicBezTo>
                  <a:cubicBezTo>
                    <a:pt x="11896029" y="5042612"/>
                    <a:pt x="12155127" y="4898075"/>
                    <a:pt x="12385573" y="4761014"/>
                  </a:cubicBezTo>
                  <a:cubicBezTo>
                    <a:pt x="12604809" y="4628936"/>
                    <a:pt x="12799131" y="4501843"/>
                    <a:pt x="12967295" y="4380980"/>
                  </a:cubicBezTo>
                  <a:cubicBezTo>
                    <a:pt x="13084387" y="4296251"/>
                    <a:pt x="13203971" y="4201554"/>
                    <a:pt x="13314833" y="4104365"/>
                  </a:cubicBezTo>
                  <a:cubicBezTo>
                    <a:pt x="13421959" y="4009668"/>
                    <a:pt x="13520367" y="3912479"/>
                    <a:pt x="13600089" y="3812798"/>
                  </a:cubicBezTo>
                  <a:cubicBezTo>
                    <a:pt x="13677319" y="3718101"/>
                    <a:pt x="13737111" y="3622158"/>
                    <a:pt x="13771991" y="3527461"/>
                  </a:cubicBezTo>
                  <a:cubicBezTo>
                    <a:pt x="13805623" y="3436502"/>
                    <a:pt x="13815587" y="3348035"/>
                    <a:pt x="13796903" y="3262061"/>
                  </a:cubicBezTo>
                  <a:cubicBezTo>
                    <a:pt x="13774481" y="3166118"/>
                    <a:pt x="13703479" y="3075159"/>
                    <a:pt x="13607563" y="2991676"/>
                  </a:cubicBezTo>
                  <a:cubicBezTo>
                    <a:pt x="13515383" y="2911931"/>
                    <a:pt x="13399539" y="2838416"/>
                    <a:pt x="13279955" y="2774870"/>
                  </a:cubicBezTo>
                  <a:cubicBezTo>
                    <a:pt x="13165355" y="2712569"/>
                    <a:pt x="13047017" y="2658991"/>
                    <a:pt x="12942383" y="2615380"/>
                  </a:cubicBezTo>
                  <a:cubicBezTo>
                    <a:pt x="12840239" y="2574262"/>
                    <a:pt x="12753043" y="2540619"/>
                    <a:pt x="12694495" y="2519437"/>
                  </a:cubicBezTo>
                  <a:cubicBezTo>
                    <a:pt x="12131459" y="2308861"/>
                    <a:pt x="11684267" y="2123205"/>
                    <a:pt x="11334239" y="1958732"/>
                  </a:cubicBezTo>
                  <a:cubicBezTo>
                    <a:pt x="11015351" y="1807964"/>
                    <a:pt x="10774939" y="1672149"/>
                    <a:pt x="10601791" y="1550040"/>
                  </a:cubicBezTo>
                  <a:cubicBezTo>
                    <a:pt x="10439855" y="1436652"/>
                    <a:pt x="10336466" y="1333233"/>
                    <a:pt x="10282903" y="1238537"/>
                  </a:cubicBezTo>
                  <a:cubicBezTo>
                    <a:pt x="10231831" y="1150070"/>
                    <a:pt x="10224357" y="1067833"/>
                    <a:pt x="10257990" y="991826"/>
                  </a:cubicBezTo>
                  <a:cubicBezTo>
                    <a:pt x="10272938" y="958184"/>
                    <a:pt x="10295360" y="924541"/>
                    <a:pt x="10326501" y="892145"/>
                  </a:cubicBezTo>
                  <a:cubicBezTo>
                    <a:pt x="10357642" y="860995"/>
                    <a:pt x="10395011" y="831090"/>
                    <a:pt x="10441101" y="802432"/>
                  </a:cubicBezTo>
                  <a:cubicBezTo>
                    <a:pt x="10485945" y="773774"/>
                    <a:pt x="10537017" y="747608"/>
                    <a:pt x="10594317" y="721441"/>
                  </a:cubicBezTo>
                  <a:cubicBezTo>
                    <a:pt x="10650371" y="696521"/>
                    <a:pt x="10713899" y="672847"/>
                    <a:pt x="10783657" y="649173"/>
                  </a:cubicBezTo>
                  <a:cubicBezTo>
                    <a:pt x="10842203" y="630482"/>
                    <a:pt x="10901995" y="611792"/>
                    <a:pt x="10963031" y="595594"/>
                  </a:cubicBezTo>
                  <a:cubicBezTo>
                    <a:pt x="11022823" y="579396"/>
                    <a:pt x="11083861" y="564444"/>
                    <a:pt x="11142407" y="549492"/>
                  </a:cubicBezTo>
                  <a:cubicBezTo>
                    <a:pt x="11202199" y="537032"/>
                    <a:pt x="11258253" y="524571"/>
                    <a:pt x="11314307" y="513357"/>
                  </a:cubicBezTo>
                  <a:cubicBezTo>
                    <a:pt x="11367871" y="502143"/>
                    <a:pt x="11421435" y="492175"/>
                    <a:pt x="11468769" y="482207"/>
                  </a:cubicBezTo>
                  <a:cubicBezTo>
                    <a:pt x="11517351" y="473485"/>
                    <a:pt x="11558455" y="463517"/>
                    <a:pt x="11589599" y="453549"/>
                  </a:cubicBezTo>
                  <a:cubicBezTo>
                    <a:pt x="11620739" y="443581"/>
                    <a:pt x="11643161" y="433613"/>
                    <a:pt x="11658109" y="422398"/>
                  </a:cubicBezTo>
                  <a:cubicBezTo>
                    <a:pt x="11674303" y="412430"/>
                    <a:pt x="11680531" y="401216"/>
                    <a:pt x="11680531" y="390002"/>
                  </a:cubicBezTo>
                  <a:cubicBezTo>
                    <a:pt x="11681775" y="377542"/>
                    <a:pt x="11674303" y="363836"/>
                    <a:pt x="11660599" y="350130"/>
                  </a:cubicBezTo>
                  <a:cubicBezTo>
                    <a:pt x="11645651" y="335178"/>
                    <a:pt x="11623231" y="320225"/>
                    <a:pt x="11597071" y="304027"/>
                  </a:cubicBezTo>
                  <a:cubicBezTo>
                    <a:pt x="11570913" y="289075"/>
                    <a:pt x="11539771" y="274123"/>
                    <a:pt x="11508631" y="259171"/>
                  </a:cubicBezTo>
                  <a:cubicBezTo>
                    <a:pt x="11476243" y="245465"/>
                    <a:pt x="11442611" y="230513"/>
                    <a:pt x="11408977" y="218052"/>
                  </a:cubicBezTo>
                  <a:cubicBezTo>
                    <a:pt x="11375345" y="204346"/>
                    <a:pt x="11342959" y="191886"/>
                    <a:pt x="11311815" y="180672"/>
                  </a:cubicBezTo>
                  <a:cubicBezTo>
                    <a:pt x="11291887" y="171950"/>
                    <a:pt x="11271955" y="163228"/>
                    <a:pt x="11255761" y="153260"/>
                  </a:cubicBezTo>
                  <a:cubicBezTo>
                    <a:pt x="11239567" y="143292"/>
                    <a:pt x="11227111" y="132078"/>
                    <a:pt x="11220883" y="119617"/>
                  </a:cubicBezTo>
                  <a:cubicBezTo>
                    <a:pt x="11214655" y="107157"/>
                    <a:pt x="11214655" y="93451"/>
                    <a:pt x="11223375" y="79745"/>
                  </a:cubicBezTo>
                  <a:cubicBezTo>
                    <a:pt x="11230847" y="66039"/>
                    <a:pt x="11245795" y="51087"/>
                    <a:pt x="11273201" y="34889"/>
                  </a:cubicBezTo>
                  <a:cubicBezTo>
                    <a:pt x="11285657" y="27413"/>
                    <a:pt x="11301851" y="19936"/>
                    <a:pt x="11318043" y="11214"/>
                  </a:cubicBezTo>
                  <a:cubicBezTo>
                    <a:pt x="11326763" y="7476"/>
                    <a:pt x="11336729" y="3738"/>
                    <a:pt x="11346695" y="0"/>
                  </a:cubicBezTo>
                  <a:close/>
                </a:path>
              </a:pathLst>
            </a:custGeom>
            <a:solidFill>
              <a:srgbClr val="FFC000"/>
            </a:solidFill>
            <a:ln>
              <a:noFill/>
            </a:ln>
            <a:effectLst/>
          </p:spPr>
          <p:txBody>
            <a:bodyPr wrap="square" anchor="ctr">
              <a:noAutofit/>
            </a:bodyPr>
            <a:lstStyle/>
            <a:p>
              <a:pPr algn="l" defTabSz="2281063" fontAlgn="auto">
                <a:spcBef>
                  <a:spcPts val="0"/>
                </a:spcBef>
                <a:spcAft>
                  <a:spcPts val="0"/>
                </a:spcAft>
                <a:defRPr/>
              </a:pPr>
              <a:endParaRPr lang="en-US" sz="8146" kern="0" dirty="0">
                <a:solidFill>
                  <a:srgbClr val="7F7F7F"/>
                </a:solidFill>
                <a:latin typeface="Lato Light" panose="020F0502020204030203" pitchFamily="34" charset="0"/>
                <a:ea typeface="+mn-ea"/>
              </a:endParaRPr>
            </a:p>
          </p:txBody>
        </p:sp>
      </p:grpSp>
      <p:sp>
        <p:nvSpPr>
          <p:cNvPr id="3" name="Pentagon 2"/>
          <p:cNvSpPr/>
          <p:nvPr/>
        </p:nvSpPr>
        <p:spPr bwMode="auto">
          <a:xfrm>
            <a:off x="804832" y="1184592"/>
            <a:ext cx="9823360" cy="1803292"/>
          </a:xfrm>
          <a:prstGeom prst="homePlate">
            <a:avLst/>
          </a:prstGeom>
          <a:solidFill>
            <a:srgbClr val="0098C7"/>
          </a:solidFill>
          <a:ln w="6350" cap="flat" cmpd="sng" algn="ctr">
            <a:solidFill>
              <a:schemeClr val="tx2">
                <a:lumMod val="50000"/>
              </a:schemeClr>
            </a:solidFill>
            <a:prstDash val="solid"/>
            <a:round/>
            <a:headEnd type="none" w="med" len="med"/>
            <a:tailEnd type="none" w="med" len="med"/>
          </a:ln>
          <a:effectLst/>
          <a:scene3d>
            <a:camera prst="orthographicFront"/>
            <a:lightRig rig="threePt" dir="t"/>
          </a:scene3d>
          <a:sp3d>
            <a:bevelT h="50800"/>
          </a:sp3d>
        </p:spPr>
        <p:txBody>
          <a:bodyPr rot="0" spcFirstLastPara="0" vertOverflow="overflow" horzOverflow="overflow" vert="horz" wrap="none" lIns="114076" tIns="57039" rIns="114076" bIns="57039" numCol="1" spcCol="0" rtlCol="0" fromWordArt="0" anchor="ctr" anchorCtr="0" forceAA="0" compatLnSpc="1">
            <a:prstTxWarp prst="textNoShape">
              <a:avLst/>
            </a:prstTxWarp>
            <a:noAutofit/>
          </a:bodyPr>
          <a:lstStyle/>
          <a:p>
            <a:pPr defTabSz="1140630" eaLnBrk="0" hangingPunct="0">
              <a:lnSpc>
                <a:spcPct val="85000"/>
              </a:lnSpc>
            </a:pPr>
            <a:endParaRPr lang="en-US" sz="1992" b="1" dirty="0">
              <a:solidFill>
                <a:schemeClr val="bg2">
                  <a:lumMod val="50000"/>
                </a:schemeClr>
              </a:solidFill>
              <a:cs typeface="Arial" charset="0"/>
            </a:endParaRPr>
          </a:p>
        </p:txBody>
      </p:sp>
      <p:sp>
        <p:nvSpPr>
          <p:cNvPr id="20" name="Rounded Rectangle 19"/>
          <p:cNvSpPr/>
          <p:nvPr/>
        </p:nvSpPr>
        <p:spPr bwMode="auto">
          <a:xfrm>
            <a:off x="5781771" y="1513278"/>
            <a:ext cx="4019107" cy="1331040"/>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89" tIns="57044" rIns="114089" bIns="57044" numCol="1" rtlCol="0" anchor="ctr" anchorCtr="0" compatLnSpc="1">
            <a:prstTxWarp prst="textNoShape">
              <a:avLst/>
            </a:prstTxWarp>
          </a:bodyPr>
          <a:lstStyle/>
          <a:p>
            <a:pPr defTabSz="1140760" eaLnBrk="0" hangingPunct="0">
              <a:lnSpc>
                <a:spcPct val="85000"/>
              </a:lnSpc>
            </a:pPr>
            <a:r>
              <a:rPr lang="en-US" sz="1996" b="1" dirty="0">
                <a:solidFill>
                  <a:schemeClr val="bg2">
                    <a:lumMod val="50000"/>
                  </a:schemeClr>
                </a:solidFill>
                <a:latin typeface="+mn-lt"/>
                <a:cs typeface="Arial" charset="0"/>
              </a:rPr>
              <a:t>IAM Advisory Service</a:t>
            </a:r>
          </a:p>
        </p:txBody>
      </p:sp>
      <p:sp>
        <p:nvSpPr>
          <p:cNvPr id="22" name="Rounded Rectangle 21"/>
          <p:cNvSpPr/>
          <p:nvPr/>
        </p:nvSpPr>
        <p:spPr bwMode="auto">
          <a:xfrm>
            <a:off x="3157734" y="3360793"/>
            <a:ext cx="8364565" cy="397539"/>
          </a:xfrm>
          <a:prstGeom prst="roundRect">
            <a:avLst/>
          </a:prstGeom>
          <a:solidFill>
            <a:srgbClr val="0098C7"/>
          </a:solidFill>
          <a:ln w="6350" cap="flat" cmpd="sng" algn="ctr">
            <a:solidFill>
              <a:schemeClr val="tx2">
                <a:lumMod val="50000"/>
              </a:schemeClr>
            </a:solidFill>
            <a:prstDash val="solid"/>
            <a:round/>
            <a:headEnd type="none" w="med" len="med"/>
            <a:tailEnd type="none" w="med" len="med"/>
          </a:ln>
          <a:effectLst/>
          <a:scene3d>
            <a:camera prst="orthographicFront"/>
            <a:lightRig rig="threePt" dir="t"/>
          </a:scene3d>
          <a:sp3d>
            <a:bevelT h="50800"/>
          </a:sp3d>
        </p:spPr>
        <p:txBody>
          <a:bodyPr rot="0" spcFirstLastPara="0" vertOverflow="overflow" horzOverflow="overflow" vert="horz" wrap="none" lIns="114076" tIns="57039" rIns="114076" bIns="57039" numCol="1" spcCol="0" rtlCol="0" fromWordArt="0" anchor="ctr" anchorCtr="0" forceAA="0" compatLnSpc="1">
            <a:prstTxWarp prst="textNoShape">
              <a:avLst/>
            </a:prstTxWarp>
            <a:noAutofit/>
          </a:bodyPr>
          <a:lstStyle/>
          <a:p>
            <a:pPr defTabSz="1140630" eaLnBrk="0" hangingPunct="0">
              <a:lnSpc>
                <a:spcPct val="85000"/>
              </a:lnSpc>
            </a:pPr>
            <a:r>
              <a:rPr lang="en-US" sz="2245" b="1" dirty="0">
                <a:solidFill>
                  <a:schemeClr val="accent1"/>
                </a:solidFill>
                <a:cs typeface="Arial" charset="0"/>
              </a:rPr>
              <a:t>LTI – Senior IGA Advisor</a:t>
            </a:r>
          </a:p>
        </p:txBody>
      </p:sp>
      <p:sp>
        <p:nvSpPr>
          <p:cNvPr id="21" name="Rounded Rectangle 20"/>
          <p:cNvSpPr/>
          <p:nvPr/>
        </p:nvSpPr>
        <p:spPr bwMode="auto">
          <a:xfrm>
            <a:off x="5772689" y="1522208"/>
            <a:ext cx="4044979" cy="1313755"/>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89" tIns="57044" rIns="114089" bIns="57044" numCol="1" rtlCol="0" anchor="ctr" anchorCtr="0" compatLnSpc="1">
            <a:prstTxWarp prst="textNoShape">
              <a:avLst/>
            </a:prstTxWarp>
          </a:bodyPr>
          <a:lstStyle/>
          <a:p>
            <a:pPr defTabSz="1140760" eaLnBrk="0" hangingPunct="0">
              <a:lnSpc>
                <a:spcPct val="85000"/>
              </a:lnSpc>
            </a:pPr>
            <a:r>
              <a:rPr lang="en-US" sz="1996" b="1" dirty="0">
                <a:solidFill>
                  <a:schemeClr val="bg2">
                    <a:lumMod val="50000"/>
                  </a:schemeClr>
                </a:solidFill>
                <a:latin typeface="+mn-lt"/>
                <a:cs typeface="Arial" charset="0"/>
              </a:rPr>
              <a:t>IAM Roadmap</a:t>
            </a:r>
          </a:p>
        </p:txBody>
      </p:sp>
      <p:sp>
        <p:nvSpPr>
          <p:cNvPr id="2" name="Title 1"/>
          <p:cNvSpPr>
            <a:spLocks noGrp="1"/>
          </p:cNvSpPr>
          <p:nvPr>
            <p:ph type="title"/>
          </p:nvPr>
        </p:nvSpPr>
        <p:spPr>
          <a:xfrm>
            <a:off x="1270934" y="99071"/>
            <a:ext cx="10723010" cy="532582"/>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LTI IDAM Advisory Service Programs</a:t>
            </a:r>
          </a:p>
        </p:txBody>
      </p:sp>
      <p:sp>
        <p:nvSpPr>
          <p:cNvPr id="5" name="Rounded Rectangle 4"/>
          <p:cNvSpPr/>
          <p:nvPr/>
        </p:nvSpPr>
        <p:spPr bwMode="auto">
          <a:xfrm>
            <a:off x="910279" y="1524863"/>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IAM Insight</a:t>
            </a:r>
          </a:p>
        </p:txBody>
      </p:sp>
      <p:sp>
        <p:nvSpPr>
          <p:cNvPr id="6" name="Rounded Rectangle 5"/>
          <p:cNvSpPr/>
          <p:nvPr/>
        </p:nvSpPr>
        <p:spPr bwMode="auto">
          <a:xfrm>
            <a:off x="927994" y="2253129"/>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Vision</a:t>
            </a:r>
          </a:p>
        </p:txBody>
      </p:sp>
      <p:sp>
        <p:nvSpPr>
          <p:cNvPr id="7" name="Rounded Rectangle 6"/>
          <p:cNvSpPr/>
          <p:nvPr/>
        </p:nvSpPr>
        <p:spPr bwMode="auto">
          <a:xfrm>
            <a:off x="4162365" y="2253734"/>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Program</a:t>
            </a:r>
          </a:p>
        </p:txBody>
      </p:sp>
      <p:sp>
        <p:nvSpPr>
          <p:cNvPr id="9" name="Rounded Rectangle 8"/>
          <p:cNvSpPr/>
          <p:nvPr/>
        </p:nvSpPr>
        <p:spPr bwMode="auto">
          <a:xfrm>
            <a:off x="4104777" y="1524863"/>
            <a:ext cx="1460687"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Due Diligence</a:t>
            </a:r>
          </a:p>
        </p:txBody>
      </p:sp>
      <p:sp>
        <p:nvSpPr>
          <p:cNvPr id="13" name="Rounded Rectangle 12"/>
          <p:cNvSpPr/>
          <p:nvPr/>
        </p:nvSpPr>
        <p:spPr bwMode="auto">
          <a:xfrm>
            <a:off x="921898" y="1521603"/>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IAM insight</a:t>
            </a:r>
          </a:p>
        </p:txBody>
      </p:sp>
      <p:sp>
        <p:nvSpPr>
          <p:cNvPr id="14" name="Rounded Rectangle 13"/>
          <p:cNvSpPr/>
          <p:nvPr/>
        </p:nvSpPr>
        <p:spPr bwMode="auto">
          <a:xfrm>
            <a:off x="2518517" y="1530564"/>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IAM Process</a:t>
            </a:r>
          </a:p>
        </p:txBody>
      </p:sp>
      <p:sp>
        <p:nvSpPr>
          <p:cNvPr id="15" name="Rounded Rectangle 14"/>
          <p:cNvSpPr/>
          <p:nvPr/>
        </p:nvSpPr>
        <p:spPr bwMode="auto">
          <a:xfrm>
            <a:off x="4112988" y="1523436"/>
            <a:ext cx="1460687"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Due Diligence</a:t>
            </a:r>
          </a:p>
        </p:txBody>
      </p:sp>
      <p:sp>
        <p:nvSpPr>
          <p:cNvPr id="16" name="Rounded Rectangle 15"/>
          <p:cNvSpPr/>
          <p:nvPr/>
        </p:nvSpPr>
        <p:spPr bwMode="auto">
          <a:xfrm>
            <a:off x="931889" y="2255786"/>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Vision</a:t>
            </a:r>
          </a:p>
        </p:txBody>
      </p:sp>
      <p:sp>
        <p:nvSpPr>
          <p:cNvPr id="23" name="TextBox 22"/>
          <p:cNvSpPr txBox="1"/>
          <p:nvPr/>
        </p:nvSpPr>
        <p:spPr>
          <a:xfrm>
            <a:off x="2808987" y="4839716"/>
            <a:ext cx="1996901" cy="302070"/>
          </a:xfrm>
          <a:prstGeom prst="rect">
            <a:avLst/>
          </a:prstGeom>
          <a:noFill/>
        </p:spPr>
        <p:txBody>
          <a:bodyPr wrap="square" rtlCol="0">
            <a:spAutoFit/>
          </a:bodyPr>
          <a:lstStyle/>
          <a:p>
            <a:pPr algn="ctr"/>
            <a:r>
              <a:rPr lang="en-US" sz="1363" b="1" dirty="0">
                <a:solidFill>
                  <a:schemeClr val="accent1"/>
                </a:solidFill>
              </a:rPr>
              <a:t>Strategy &amp; Roadmap</a:t>
            </a:r>
          </a:p>
        </p:txBody>
      </p:sp>
      <p:sp>
        <p:nvSpPr>
          <p:cNvPr id="25" name="Notched Right Arrow 24"/>
          <p:cNvSpPr/>
          <p:nvPr/>
        </p:nvSpPr>
        <p:spPr bwMode="auto">
          <a:xfrm>
            <a:off x="4630242" y="3995962"/>
            <a:ext cx="1622203" cy="656077"/>
          </a:xfrm>
          <a:prstGeom prst="notchedRightArrow">
            <a:avLst/>
          </a:prstGeom>
          <a:solidFill>
            <a:schemeClr val="bg2">
              <a:lumMod val="50000"/>
            </a:schemeClr>
          </a:solidFill>
          <a:ln w="6350" cap="flat" cmpd="sng" algn="ctr">
            <a:solidFill>
              <a:schemeClr val="tx2">
                <a:lumMod val="50000"/>
              </a:schemeClr>
            </a:solidFill>
            <a:prstDash val="solid"/>
            <a:round/>
            <a:headEnd type="none" w="med" len="med"/>
            <a:tailEnd type="none" w="med" len="med"/>
          </a:ln>
          <a:effectLst/>
        </p:spPr>
        <p:txBody>
          <a:bodyPr vert="horz" wrap="none" lIns="114089" tIns="57044" rIns="114089" bIns="57044" numCol="1" rtlCol="0" anchor="ctr" anchorCtr="0" compatLnSpc="1">
            <a:prstTxWarp prst="textNoShape">
              <a:avLst/>
            </a:prstTxWarp>
          </a:bodyPr>
          <a:lstStyle/>
          <a:p>
            <a:pPr eaLnBrk="0" hangingPunct="0">
              <a:lnSpc>
                <a:spcPct val="85000"/>
              </a:lnSpc>
            </a:pPr>
            <a:r>
              <a:rPr lang="en-US" sz="1363" b="1" dirty="0">
                <a:solidFill>
                  <a:schemeClr val="bg1"/>
                </a:solidFill>
                <a:latin typeface="+mn-lt"/>
                <a:cs typeface="Arial" charset="0"/>
              </a:rPr>
              <a:t>IAM Program</a:t>
            </a:r>
          </a:p>
        </p:txBody>
      </p:sp>
      <p:sp>
        <p:nvSpPr>
          <p:cNvPr id="27" name="Rounded Rectangle 26"/>
          <p:cNvSpPr/>
          <p:nvPr/>
        </p:nvSpPr>
        <p:spPr bwMode="auto">
          <a:xfrm>
            <a:off x="8005807" y="4072612"/>
            <a:ext cx="3210894" cy="649962"/>
          </a:xfrm>
          <a:prstGeom prst="roundRect">
            <a:avLst/>
          </a:prstGeom>
          <a:solidFill>
            <a:schemeClr val="bg2">
              <a:lumMod val="50000"/>
            </a:schemeClr>
          </a:solidFill>
          <a:ln w="6350" cap="flat" cmpd="sng" algn="ctr">
            <a:solidFill>
              <a:schemeClr val="tx2">
                <a:lumMod val="50000"/>
              </a:schemeClr>
            </a:solidFill>
            <a:prstDash val="solid"/>
            <a:round/>
            <a:headEnd type="none" w="med" len="med"/>
            <a:tailEnd type="none" w="med" len="med"/>
          </a:ln>
          <a:effectLst/>
        </p:spPr>
        <p:txBody>
          <a:bodyPr vert="horz" wrap="none" lIns="114089" tIns="57044" rIns="114089" bIns="57044" numCol="1" rtlCol="0" anchor="ctr" anchorCtr="0" compatLnSpc="1">
            <a:prstTxWarp prst="textNoShape">
              <a:avLst/>
            </a:prstTxWarp>
          </a:bodyPr>
          <a:lstStyle/>
          <a:p>
            <a:pPr defTabSz="1140760" eaLnBrk="0" hangingPunct="0">
              <a:lnSpc>
                <a:spcPct val="85000"/>
              </a:lnSpc>
            </a:pPr>
            <a:r>
              <a:rPr lang="en-US" sz="1996" b="1" dirty="0">
                <a:solidFill>
                  <a:schemeClr val="bg1"/>
                </a:solidFill>
                <a:latin typeface="+mn-lt"/>
                <a:cs typeface="Arial" charset="0"/>
              </a:rPr>
              <a:t>IAM Roadmap</a:t>
            </a:r>
          </a:p>
        </p:txBody>
      </p:sp>
      <p:sp>
        <p:nvSpPr>
          <p:cNvPr id="11" name="Rectangle 10">
            <a:extLst>
              <a:ext uri="{FF2B5EF4-FFF2-40B4-BE49-F238E27FC236}">
                <a16:creationId xmlns:a16="http://schemas.microsoft.com/office/drawing/2014/main" id="{86FEFB61-06EE-4432-BB98-E88B308FEC01}"/>
              </a:ext>
            </a:extLst>
          </p:cNvPr>
          <p:cNvSpPr/>
          <p:nvPr/>
        </p:nvSpPr>
        <p:spPr>
          <a:xfrm>
            <a:off x="1647722" y="1209265"/>
            <a:ext cx="2974597" cy="320857"/>
          </a:xfrm>
          <a:prstGeom prst="rect">
            <a:avLst/>
          </a:prstGeom>
        </p:spPr>
        <p:txBody>
          <a:bodyPr wrap="none">
            <a:spAutoFit/>
          </a:bodyPr>
          <a:lstStyle/>
          <a:p>
            <a:pPr eaLnBrk="0" hangingPunct="0">
              <a:lnSpc>
                <a:spcPct val="85000"/>
              </a:lnSpc>
            </a:pPr>
            <a:r>
              <a:rPr lang="en-US" sz="1747" b="1" dirty="0">
                <a:solidFill>
                  <a:schemeClr val="bg1"/>
                </a:solidFill>
                <a:cs typeface="Arial" charset="0"/>
              </a:rPr>
              <a:t>LTI IAM Advisory Services</a:t>
            </a:r>
          </a:p>
        </p:txBody>
      </p:sp>
      <p:sp>
        <p:nvSpPr>
          <p:cNvPr id="32" name="Freeform 20">
            <a:extLst>
              <a:ext uri="{FF2B5EF4-FFF2-40B4-BE49-F238E27FC236}">
                <a16:creationId xmlns:a16="http://schemas.microsoft.com/office/drawing/2014/main" id="{5966734C-F9A2-4090-B095-C98807509997}"/>
              </a:ext>
            </a:extLst>
          </p:cNvPr>
          <p:cNvSpPr>
            <a:spLocks noChangeArrowheads="1"/>
          </p:cNvSpPr>
          <p:nvPr/>
        </p:nvSpPr>
        <p:spPr bwMode="auto">
          <a:xfrm>
            <a:off x="3761766" y="3925900"/>
            <a:ext cx="682810" cy="996906"/>
          </a:xfrm>
          <a:custGeom>
            <a:avLst/>
            <a:gdLst>
              <a:gd name="connsiteX0" fmla="*/ 634944 w 4542389"/>
              <a:gd name="connsiteY0" fmla="*/ 4900464 h 5199624"/>
              <a:gd name="connsiteX1" fmla="*/ 638372 w 4542389"/>
              <a:gd name="connsiteY1" fmla="*/ 5076400 h 5199624"/>
              <a:gd name="connsiteX2" fmla="*/ 400440 w 4542389"/>
              <a:gd name="connsiteY2" fmla="*/ 5194147 h 5199624"/>
              <a:gd name="connsiteX3" fmla="*/ 388097 w 4542389"/>
              <a:gd name="connsiteY3" fmla="*/ 5199624 h 5199624"/>
              <a:gd name="connsiteX4" fmla="*/ 0 w 4542389"/>
              <a:gd name="connsiteY4" fmla="*/ 5199624 h 5199624"/>
              <a:gd name="connsiteX5" fmla="*/ 167992 w 4542389"/>
              <a:gd name="connsiteY5" fmla="*/ 5121582 h 5199624"/>
              <a:gd name="connsiteX6" fmla="*/ 404554 w 4542389"/>
              <a:gd name="connsiteY6" fmla="*/ 5010681 h 5199624"/>
              <a:gd name="connsiteX7" fmla="*/ 634944 w 4542389"/>
              <a:gd name="connsiteY7" fmla="*/ 4900464 h 5199624"/>
              <a:gd name="connsiteX8" fmla="*/ 2163147 w 4542389"/>
              <a:gd name="connsiteY8" fmla="*/ 4112998 h 5199624"/>
              <a:gd name="connsiteX9" fmla="*/ 2213305 w 4542389"/>
              <a:gd name="connsiteY9" fmla="*/ 4240630 h 5199624"/>
              <a:gd name="connsiteX10" fmla="*/ 2042218 w 4542389"/>
              <a:gd name="connsiteY10" fmla="*/ 4337384 h 5199624"/>
              <a:gd name="connsiteX11" fmla="*/ 1863573 w 4542389"/>
              <a:gd name="connsiteY11" fmla="*/ 4436196 h 5199624"/>
              <a:gd name="connsiteX12" fmla="*/ 1678745 w 4542389"/>
              <a:gd name="connsiteY12" fmla="*/ 4537066 h 5199624"/>
              <a:gd name="connsiteX13" fmla="*/ 1487732 w 4542389"/>
              <a:gd name="connsiteY13" fmla="*/ 4639309 h 5199624"/>
              <a:gd name="connsiteX14" fmla="*/ 1456813 w 4542389"/>
              <a:gd name="connsiteY14" fmla="*/ 4489719 h 5199624"/>
              <a:gd name="connsiteX15" fmla="*/ 1643016 w 4542389"/>
              <a:gd name="connsiteY15" fmla="*/ 4392965 h 5199624"/>
              <a:gd name="connsiteX16" fmla="*/ 1823035 w 4542389"/>
              <a:gd name="connsiteY16" fmla="*/ 4297584 h 5199624"/>
              <a:gd name="connsiteX17" fmla="*/ 1996183 w 4542389"/>
              <a:gd name="connsiteY17" fmla="*/ 4204262 h 5199624"/>
              <a:gd name="connsiteX18" fmla="*/ 2163147 w 4542389"/>
              <a:gd name="connsiteY18" fmla="*/ 4112998 h 5199624"/>
              <a:gd name="connsiteX19" fmla="*/ 3268994 w 4542389"/>
              <a:gd name="connsiteY19" fmla="*/ 3440623 h 5199624"/>
              <a:gd name="connsiteX20" fmla="*/ 3343019 w 4542389"/>
              <a:gd name="connsiteY20" fmla="*/ 3532056 h 5199624"/>
              <a:gd name="connsiteX21" fmla="*/ 3224443 w 4542389"/>
              <a:gd name="connsiteY21" fmla="*/ 3613866 h 5199624"/>
              <a:gd name="connsiteX22" fmla="*/ 3099013 w 4542389"/>
              <a:gd name="connsiteY22" fmla="*/ 3698425 h 5199624"/>
              <a:gd name="connsiteX23" fmla="*/ 2967414 w 4542389"/>
              <a:gd name="connsiteY23" fmla="*/ 3785046 h 5199624"/>
              <a:gd name="connsiteX24" fmla="*/ 2829647 w 4542389"/>
              <a:gd name="connsiteY24" fmla="*/ 3873042 h 5199624"/>
              <a:gd name="connsiteX25" fmla="*/ 2765218 w 4542389"/>
              <a:gd name="connsiteY25" fmla="*/ 3765109 h 5199624"/>
              <a:gd name="connsiteX26" fmla="*/ 2900929 w 4542389"/>
              <a:gd name="connsiteY26" fmla="*/ 3681238 h 5199624"/>
              <a:gd name="connsiteX27" fmla="*/ 3029101 w 4542389"/>
              <a:gd name="connsiteY27" fmla="*/ 3599429 h 5199624"/>
              <a:gd name="connsiteX28" fmla="*/ 3152475 w 4542389"/>
              <a:gd name="connsiteY28" fmla="*/ 3518994 h 5199624"/>
              <a:gd name="connsiteX29" fmla="*/ 3268994 w 4542389"/>
              <a:gd name="connsiteY29" fmla="*/ 3440623 h 5199624"/>
              <a:gd name="connsiteX30" fmla="*/ 4015835 w 4542389"/>
              <a:gd name="connsiteY30" fmla="*/ 2850023 h 5199624"/>
              <a:gd name="connsiteX31" fmla="*/ 4100194 w 4542389"/>
              <a:gd name="connsiteY31" fmla="*/ 2911740 h 5199624"/>
              <a:gd name="connsiteX32" fmla="*/ 4026123 w 4542389"/>
              <a:gd name="connsiteY32" fmla="*/ 2984429 h 5199624"/>
              <a:gd name="connsiteX33" fmla="*/ 3945879 w 4542389"/>
              <a:gd name="connsiteY33" fmla="*/ 3058490 h 5199624"/>
              <a:gd name="connsiteX34" fmla="*/ 3859463 w 4542389"/>
              <a:gd name="connsiteY34" fmla="*/ 3134608 h 5199624"/>
              <a:gd name="connsiteX35" fmla="*/ 3766189 w 4542389"/>
              <a:gd name="connsiteY35" fmla="*/ 3212783 h 5199624"/>
              <a:gd name="connsiteX36" fmla="*/ 3685945 w 4542389"/>
              <a:gd name="connsiteY36" fmla="*/ 3136665 h 5199624"/>
              <a:gd name="connsiteX37" fmla="*/ 3777848 w 4542389"/>
              <a:gd name="connsiteY37" fmla="*/ 3062604 h 5199624"/>
              <a:gd name="connsiteX38" fmla="*/ 3863578 w 4542389"/>
              <a:gd name="connsiteY38" fmla="*/ 2989915 h 5199624"/>
              <a:gd name="connsiteX39" fmla="*/ 3943136 w 4542389"/>
              <a:gd name="connsiteY39" fmla="*/ 2919283 h 5199624"/>
              <a:gd name="connsiteX40" fmla="*/ 4015835 w 4542389"/>
              <a:gd name="connsiteY40" fmla="*/ 2850023 h 5199624"/>
              <a:gd name="connsiteX41" fmla="*/ 4415170 w 4542389"/>
              <a:gd name="connsiteY41" fmla="*/ 2310911 h 5199624"/>
              <a:gd name="connsiteX42" fmla="*/ 4499982 w 4542389"/>
              <a:gd name="connsiteY42" fmla="*/ 2345801 h 5199624"/>
              <a:gd name="connsiteX43" fmla="*/ 4471711 w 4542389"/>
              <a:gd name="connsiteY43" fmla="*/ 2412160 h 5199624"/>
              <a:gd name="connsiteX44" fmla="*/ 4437235 w 4542389"/>
              <a:gd name="connsiteY44" fmla="*/ 2479887 h 5199624"/>
              <a:gd name="connsiteX45" fmla="*/ 4395863 w 4542389"/>
              <a:gd name="connsiteY45" fmla="*/ 2549667 h 5199624"/>
              <a:gd name="connsiteX46" fmla="*/ 4346905 w 4542389"/>
              <a:gd name="connsiteY46" fmla="*/ 2622184 h 5199624"/>
              <a:gd name="connsiteX47" fmla="*/ 4261403 w 4542389"/>
              <a:gd name="connsiteY47" fmla="*/ 2573611 h 5199624"/>
              <a:gd name="connsiteX48" fmla="*/ 4310360 w 4542389"/>
              <a:gd name="connsiteY48" fmla="*/ 2505200 h 5199624"/>
              <a:gd name="connsiteX49" fmla="*/ 4352422 w 4542389"/>
              <a:gd name="connsiteY49" fmla="*/ 2438156 h 5199624"/>
              <a:gd name="connsiteX50" fmla="*/ 4386899 w 4542389"/>
              <a:gd name="connsiteY50" fmla="*/ 2373165 h 5199624"/>
              <a:gd name="connsiteX51" fmla="*/ 4415170 w 4542389"/>
              <a:gd name="connsiteY51" fmla="*/ 2310911 h 5199624"/>
              <a:gd name="connsiteX52" fmla="*/ 4394665 w 4542389"/>
              <a:gd name="connsiteY52" fmla="*/ 1814202 h 5199624"/>
              <a:gd name="connsiteX53" fmla="*/ 4462372 w 4542389"/>
              <a:gd name="connsiteY53" fmla="*/ 1819720 h 5199624"/>
              <a:gd name="connsiteX54" fmla="*/ 4493832 w 4542389"/>
              <a:gd name="connsiteY54" fmla="*/ 1881111 h 5199624"/>
              <a:gd name="connsiteX55" fmla="*/ 4517768 w 4542389"/>
              <a:gd name="connsiteY55" fmla="*/ 1943881 h 5199624"/>
              <a:gd name="connsiteX56" fmla="*/ 4534182 w 4542389"/>
              <a:gd name="connsiteY56" fmla="*/ 2009410 h 5199624"/>
              <a:gd name="connsiteX57" fmla="*/ 4542389 w 4542389"/>
              <a:gd name="connsiteY57" fmla="*/ 2077009 h 5199624"/>
              <a:gd name="connsiteX58" fmla="*/ 4463740 w 4542389"/>
              <a:gd name="connsiteY58" fmla="*/ 2056315 h 5199624"/>
              <a:gd name="connsiteX59" fmla="*/ 4457585 w 4542389"/>
              <a:gd name="connsiteY59" fmla="*/ 1992166 h 5199624"/>
              <a:gd name="connsiteX60" fmla="*/ 4443906 w 4542389"/>
              <a:gd name="connsiteY60" fmla="*/ 1930775 h 5199624"/>
              <a:gd name="connsiteX61" fmla="*/ 4423389 w 4542389"/>
              <a:gd name="connsiteY61" fmla="*/ 1871454 h 5199624"/>
              <a:gd name="connsiteX62" fmla="*/ 4394665 w 4542389"/>
              <a:gd name="connsiteY62" fmla="*/ 1814202 h 5199624"/>
              <a:gd name="connsiteX63" fmla="*/ 3991362 w 4542389"/>
              <a:gd name="connsiteY63" fmla="*/ 1420471 h 5199624"/>
              <a:gd name="connsiteX64" fmla="*/ 4067215 w 4542389"/>
              <a:gd name="connsiteY64" fmla="*/ 1461833 h 5199624"/>
              <a:gd name="connsiteX65" fmla="*/ 4137551 w 4542389"/>
              <a:gd name="connsiteY65" fmla="*/ 1505953 h 5199624"/>
              <a:gd name="connsiteX66" fmla="*/ 4203061 w 4542389"/>
              <a:gd name="connsiteY66" fmla="*/ 1550072 h 5199624"/>
              <a:gd name="connsiteX67" fmla="*/ 4263743 w 4542389"/>
              <a:gd name="connsiteY67" fmla="*/ 1596949 h 5199624"/>
              <a:gd name="connsiteX68" fmla="*/ 4212715 w 4542389"/>
              <a:gd name="connsiteY68" fmla="*/ 1604532 h 5199624"/>
              <a:gd name="connsiteX69" fmla="*/ 4156170 w 4542389"/>
              <a:gd name="connsiteY69" fmla="*/ 1560413 h 5199624"/>
              <a:gd name="connsiteX70" fmla="*/ 4094798 w 4542389"/>
              <a:gd name="connsiteY70" fmla="*/ 1517672 h 5199624"/>
              <a:gd name="connsiteX71" fmla="*/ 4027909 w 4542389"/>
              <a:gd name="connsiteY71" fmla="*/ 1475620 h 5199624"/>
              <a:gd name="connsiteX72" fmla="*/ 3955504 w 4542389"/>
              <a:gd name="connsiteY72" fmla="*/ 1434948 h 5199624"/>
              <a:gd name="connsiteX73" fmla="*/ 3420217 w 4542389"/>
              <a:gd name="connsiteY73" fmla="*/ 1187259 h 5199624"/>
              <a:gd name="connsiteX74" fmla="*/ 3429154 w 4542389"/>
              <a:gd name="connsiteY74" fmla="*/ 1189974 h 5199624"/>
              <a:gd name="connsiteX75" fmla="*/ 3437403 w 4542389"/>
              <a:gd name="connsiteY75" fmla="*/ 1192690 h 5199624"/>
              <a:gd name="connsiteX76" fmla="*/ 3446339 w 4542389"/>
              <a:gd name="connsiteY76" fmla="*/ 1195405 h 5199624"/>
              <a:gd name="connsiteX77" fmla="*/ 3454588 w 4542389"/>
              <a:gd name="connsiteY77" fmla="*/ 1198799 h 5199624"/>
              <a:gd name="connsiteX78" fmla="*/ 3519205 w 4542389"/>
              <a:gd name="connsiteY78" fmla="*/ 1220523 h 5199624"/>
              <a:gd name="connsiteX79" fmla="*/ 3582447 w 4542389"/>
              <a:gd name="connsiteY79" fmla="*/ 1242246 h 5199624"/>
              <a:gd name="connsiteX80" fmla="*/ 3643627 w 4542389"/>
              <a:gd name="connsiteY80" fmla="*/ 1264648 h 5199624"/>
              <a:gd name="connsiteX81" fmla="*/ 3703432 w 4542389"/>
              <a:gd name="connsiteY81" fmla="*/ 1287730 h 5199624"/>
              <a:gd name="connsiteX82" fmla="*/ 3676622 w 4542389"/>
              <a:gd name="connsiteY82" fmla="*/ 1304701 h 5199624"/>
              <a:gd name="connsiteX83" fmla="*/ 3618880 w 4542389"/>
              <a:gd name="connsiteY83" fmla="*/ 1282299 h 5199624"/>
              <a:gd name="connsiteX84" fmla="*/ 3559075 w 4542389"/>
              <a:gd name="connsiteY84" fmla="*/ 1260575 h 5199624"/>
              <a:gd name="connsiteX85" fmla="*/ 3496520 w 4542389"/>
              <a:gd name="connsiteY85" fmla="*/ 1238173 h 5199624"/>
              <a:gd name="connsiteX86" fmla="*/ 3433278 w 4542389"/>
              <a:gd name="connsiteY86" fmla="*/ 1216450 h 5199624"/>
              <a:gd name="connsiteX87" fmla="*/ 3424342 w 4542389"/>
              <a:gd name="connsiteY87" fmla="*/ 1213734 h 5199624"/>
              <a:gd name="connsiteX88" fmla="*/ 3415405 w 4542389"/>
              <a:gd name="connsiteY88" fmla="*/ 1211019 h 5199624"/>
              <a:gd name="connsiteX89" fmla="*/ 3407156 w 4542389"/>
              <a:gd name="connsiteY89" fmla="*/ 1207625 h 5199624"/>
              <a:gd name="connsiteX90" fmla="*/ 3398220 w 4542389"/>
              <a:gd name="connsiteY90" fmla="*/ 1204909 h 5199624"/>
              <a:gd name="connsiteX91" fmla="*/ 2931924 w 4542389"/>
              <a:gd name="connsiteY91" fmla="*/ 1011593 h 5199624"/>
              <a:gd name="connsiteX92" fmla="*/ 2984645 w 4542389"/>
              <a:gd name="connsiteY92" fmla="*/ 1031771 h 5199624"/>
              <a:gd name="connsiteX93" fmla="*/ 3040790 w 4542389"/>
              <a:gd name="connsiteY93" fmla="*/ 1053340 h 5199624"/>
              <a:gd name="connsiteX94" fmla="*/ 3099673 w 4542389"/>
              <a:gd name="connsiteY94" fmla="*/ 1074909 h 5199624"/>
              <a:gd name="connsiteX95" fmla="*/ 3161294 w 4542389"/>
              <a:gd name="connsiteY95" fmla="*/ 1097174 h 5199624"/>
              <a:gd name="connsiteX96" fmla="*/ 3136646 w 4542389"/>
              <a:gd name="connsiteY96" fmla="*/ 1113873 h 5199624"/>
              <a:gd name="connsiteX97" fmla="*/ 3074339 w 4542389"/>
              <a:gd name="connsiteY97" fmla="*/ 1090912 h 5199624"/>
              <a:gd name="connsiteX98" fmla="*/ 3014771 w 4542389"/>
              <a:gd name="connsiteY98" fmla="*/ 1067951 h 5199624"/>
              <a:gd name="connsiteX99" fmla="*/ 2957943 w 4542389"/>
              <a:gd name="connsiteY99" fmla="*/ 1047078 h 5199624"/>
              <a:gd name="connsiteX100" fmla="*/ 2904537 w 4542389"/>
              <a:gd name="connsiteY100" fmla="*/ 1026204 h 5199624"/>
              <a:gd name="connsiteX101" fmla="*/ 2553709 w 4542389"/>
              <a:gd name="connsiteY101" fmla="*/ 854100 h 5199624"/>
              <a:gd name="connsiteX102" fmla="*/ 2592710 w 4542389"/>
              <a:gd name="connsiteY102" fmla="*/ 871997 h 5199624"/>
              <a:gd name="connsiteX103" fmla="*/ 2635133 w 4542389"/>
              <a:gd name="connsiteY103" fmla="*/ 891270 h 5199624"/>
              <a:gd name="connsiteX104" fmla="*/ 2679608 w 4542389"/>
              <a:gd name="connsiteY104" fmla="*/ 911921 h 5199624"/>
              <a:gd name="connsiteX105" fmla="*/ 2728188 w 4542389"/>
              <a:gd name="connsiteY105" fmla="*/ 932571 h 5199624"/>
              <a:gd name="connsiteX106" fmla="*/ 2698766 w 4542389"/>
              <a:gd name="connsiteY106" fmla="*/ 944273 h 5199624"/>
              <a:gd name="connsiteX107" fmla="*/ 2650186 w 4542389"/>
              <a:gd name="connsiteY107" fmla="*/ 922934 h 5199624"/>
              <a:gd name="connsiteX108" fmla="*/ 2605027 w 4542389"/>
              <a:gd name="connsiteY108" fmla="*/ 902284 h 5199624"/>
              <a:gd name="connsiteX109" fmla="*/ 2561920 w 4542389"/>
              <a:gd name="connsiteY109" fmla="*/ 883010 h 5199624"/>
              <a:gd name="connsiteX110" fmla="*/ 2522919 w 4542389"/>
              <a:gd name="connsiteY110" fmla="*/ 863737 h 5199624"/>
              <a:gd name="connsiteX111" fmla="*/ 2296051 w 4542389"/>
              <a:gd name="connsiteY111" fmla="*/ 702664 h 5199624"/>
              <a:gd name="connsiteX112" fmla="*/ 2319366 w 4542389"/>
              <a:gd name="connsiteY112" fmla="*/ 719701 h 5199624"/>
              <a:gd name="connsiteX113" fmla="*/ 2345424 w 4542389"/>
              <a:gd name="connsiteY113" fmla="*/ 738100 h 5199624"/>
              <a:gd name="connsiteX114" fmla="*/ 2374225 w 4542389"/>
              <a:gd name="connsiteY114" fmla="*/ 756500 h 5199624"/>
              <a:gd name="connsiteX115" fmla="*/ 2407141 w 4542389"/>
              <a:gd name="connsiteY115" fmla="*/ 776262 h 5199624"/>
              <a:gd name="connsiteX116" fmla="*/ 2374225 w 4542389"/>
              <a:gd name="connsiteY116" fmla="*/ 783758 h 5199624"/>
              <a:gd name="connsiteX117" fmla="*/ 2341995 w 4542389"/>
              <a:gd name="connsiteY117" fmla="*/ 763314 h 5199624"/>
              <a:gd name="connsiteX118" fmla="*/ 2311823 w 4542389"/>
              <a:gd name="connsiteY118" fmla="*/ 744233 h 5199624"/>
              <a:gd name="connsiteX119" fmla="*/ 2285764 w 4542389"/>
              <a:gd name="connsiteY119" fmla="*/ 725834 h 5199624"/>
              <a:gd name="connsiteX120" fmla="*/ 2262449 w 4542389"/>
              <a:gd name="connsiteY120" fmla="*/ 708116 h 5199624"/>
              <a:gd name="connsiteX121" fmla="*/ 2203777 w 4542389"/>
              <a:gd name="connsiteY121" fmla="*/ 563342 h 5199624"/>
              <a:gd name="connsiteX122" fmla="*/ 2205186 w 4542389"/>
              <a:gd name="connsiteY122" fmla="*/ 579264 h 5199624"/>
              <a:gd name="connsiteX123" fmla="*/ 2209412 w 4542389"/>
              <a:gd name="connsiteY123" fmla="*/ 596571 h 5199624"/>
              <a:gd name="connsiteX124" fmla="*/ 2217160 w 4542389"/>
              <a:gd name="connsiteY124" fmla="*/ 613878 h 5199624"/>
              <a:gd name="connsiteX125" fmla="*/ 2228430 w 4542389"/>
              <a:gd name="connsiteY125" fmla="*/ 632569 h 5199624"/>
              <a:gd name="connsiteX126" fmla="*/ 2193212 w 4542389"/>
              <a:gd name="connsiteY126" fmla="*/ 635339 h 5199624"/>
              <a:gd name="connsiteX127" fmla="*/ 2181943 w 4542389"/>
              <a:gd name="connsiteY127" fmla="*/ 616647 h 5199624"/>
              <a:gd name="connsiteX128" fmla="*/ 2174195 w 4542389"/>
              <a:gd name="connsiteY128" fmla="*/ 597956 h 5199624"/>
              <a:gd name="connsiteX129" fmla="*/ 2169969 w 4542389"/>
              <a:gd name="connsiteY129" fmla="*/ 580649 h 5199624"/>
              <a:gd name="connsiteX130" fmla="*/ 2168560 w 4542389"/>
              <a:gd name="connsiteY130" fmla="*/ 564034 h 5199624"/>
              <a:gd name="connsiteX131" fmla="*/ 2270964 w 4542389"/>
              <a:gd name="connsiteY131" fmla="*/ 442193 h 5199624"/>
              <a:gd name="connsiteX132" fmla="*/ 2298099 w 4542389"/>
              <a:gd name="connsiteY132" fmla="*/ 447123 h 5199624"/>
              <a:gd name="connsiteX133" fmla="*/ 2277226 w 4542389"/>
              <a:gd name="connsiteY133" fmla="*/ 459802 h 5199624"/>
              <a:gd name="connsiteX134" fmla="*/ 2258440 w 4542389"/>
              <a:gd name="connsiteY134" fmla="*/ 473184 h 5199624"/>
              <a:gd name="connsiteX135" fmla="*/ 2241741 w 4542389"/>
              <a:gd name="connsiteY135" fmla="*/ 486567 h 5199624"/>
              <a:gd name="connsiteX136" fmla="*/ 2227129 w 4542389"/>
              <a:gd name="connsiteY136" fmla="*/ 502063 h 5199624"/>
              <a:gd name="connsiteX137" fmla="*/ 2195819 w 4542389"/>
              <a:gd name="connsiteY137" fmla="*/ 499245 h 5199624"/>
              <a:gd name="connsiteX138" fmla="*/ 2210430 w 4542389"/>
              <a:gd name="connsiteY138" fmla="*/ 483749 h 5199624"/>
              <a:gd name="connsiteX139" fmla="*/ 2228521 w 4542389"/>
              <a:gd name="connsiteY139" fmla="*/ 468958 h 5199624"/>
              <a:gd name="connsiteX140" fmla="*/ 2248699 w 4542389"/>
              <a:gd name="connsiteY140" fmla="*/ 455576 h 5199624"/>
              <a:gd name="connsiteX141" fmla="*/ 2270964 w 4542389"/>
              <a:gd name="connsiteY141" fmla="*/ 442193 h 5199624"/>
              <a:gd name="connsiteX142" fmla="*/ 2495440 w 4542389"/>
              <a:gd name="connsiteY142" fmla="*/ 360421 h 5199624"/>
              <a:gd name="connsiteX143" fmla="*/ 2516170 w 4542389"/>
              <a:gd name="connsiteY143" fmla="*/ 366478 h 5199624"/>
              <a:gd name="connsiteX144" fmla="*/ 2485765 w 4542389"/>
              <a:gd name="connsiteY144" fmla="*/ 374555 h 5199624"/>
              <a:gd name="connsiteX145" fmla="*/ 2456052 w 4542389"/>
              <a:gd name="connsiteY145" fmla="*/ 383304 h 5199624"/>
              <a:gd name="connsiteX146" fmla="*/ 2427029 w 4542389"/>
              <a:gd name="connsiteY146" fmla="*/ 392727 h 5199624"/>
              <a:gd name="connsiteX147" fmla="*/ 2398698 w 4542389"/>
              <a:gd name="connsiteY147" fmla="*/ 402150 h 5199624"/>
              <a:gd name="connsiteX148" fmla="*/ 2374512 w 4542389"/>
              <a:gd name="connsiteY148" fmla="*/ 396765 h 5199624"/>
              <a:gd name="connsiteX149" fmla="*/ 2404226 w 4542389"/>
              <a:gd name="connsiteY149" fmla="*/ 387343 h 5199624"/>
              <a:gd name="connsiteX150" fmla="*/ 2433939 w 4542389"/>
              <a:gd name="connsiteY150" fmla="*/ 377247 h 5199624"/>
              <a:gd name="connsiteX151" fmla="*/ 2464344 w 4542389"/>
              <a:gd name="connsiteY151" fmla="*/ 369170 h 5199624"/>
              <a:gd name="connsiteX152" fmla="*/ 2495440 w 4542389"/>
              <a:gd name="connsiteY152" fmla="*/ 360421 h 5199624"/>
              <a:gd name="connsiteX153" fmla="*/ 2748358 w 4542389"/>
              <a:gd name="connsiteY153" fmla="*/ 302874 h 5199624"/>
              <a:gd name="connsiteX154" fmla="*/ 2767559 w 4542389"/>
              <a:gd name="connsiteY154" fmla="*/ 308871 h 5199624"/>
              <a:gd name="connsiteX155" fmla="*/ 2757273 w 4542389"/>
              <a:gd name="connsiteY155" fmla="*/ 311536 h 5199624"/>
              <a:gd name="connsiteX156" fmla="*/ 2746301 w 4542389"/>
              <a:gd name="connsiteY156" fmla="*/ 313535 h 5199624"/>
              <a:gd name="connsiteX157" fmla="*/ 2733958 w 4542389"/>
              <a:gd name="connsiteY157" fmla="*/ 316867 h 5199624"/>
              <a:gd name="connsiteX158" fmla="*/ 2721614 w 4542389"/>
              <a:gd name="connsiteY158" fmla="*/ 318866 h 5199624"/>
              <a:gd name="connsiteX159" fmla="*/ 2701728 w 4542389"/>
              <a:gd name="connsiteY159" fmla="*/ 322864 h 5199624"/>
              <a:gd name="connsiteX160" fmla="*/ 2682527 w 4542389"/>
              <a:gd name="connsiteY160" fmla="*/ 326862 h 5199624"/>
              <a:gd name="connsiteX161" fmla="*/ 2661954 w 4542389"/>
              <a:gd name="connsiteY161" fmla="*/ 331526 h 5199624"/>
              <a:gd name="connsiteX162" fmla="*/ 2641382 w 4542389"/>
              <a:gd name="connsiteY162" fmla="*/ 335525 h 5199624"/>
              <a:gd name="connsiteX163" fmla="*/ 2622867 w 4542389"/>
              <a:gd name="connsiteY163" fmla="*/ 329527 h 5199624"/>
              <a:gd name="connsiteX164" fmla="*/ 2643439 w 4542389"/>
              <a:gd name="connsiteY164" fmla="*/ 325529 h 5199624"/>
              <a:gd name="connsiteX165" fmla="*/ 2663326 w 4542389"/>
              <a:gd name="connsiteY165" fmla="*/ 320865 h 5199624"/>
              <a:gd name="connsiteX166" fmla="*/ 2683898 w 4542389"/>
              <a:gd name="connsiteY166" fmla="*/ 316867 h 5199624"/>
              <a:gd name="connsiteX167" fmla="*/ 2703785 w 4542389"/>
              <a:gd name="connsiteY167" fmla="*/ 312869 h 5199624"/>
              <a:gd name="connsiteX168" fmla="*/ 2715443 w 4542389"/>
              <a:gd name="connsiteY168" fmla="*/ 310870 h 5199624"/>
              <a:gd name="connsiteX169" fmla="*/ 2727100 w 4542389"/>
              <a:gd name="connsiteY169" fmla="*/ 308205 h 5199624"/>
              <a:gd name="connsiteX170" fmla="*/ 2737386 w 4542389"/>
              <a:gd name="connsiteY170" fmla="*/ 305539 h 5199624"/>
              <a:gd name="connsiteX171" fmla="*/ 2748358 w 4542389"/>
              <a:gd name="connsiteY171" fmla="*/ 302874 h 5199624"/>
              <a:gd name="connsiteX172" fmla="*/ 2887318 w 4542389"/>
              <a:gd name="connsiteY172" fmla="*/ 236240 h 5199624"/>
              <a:gd name="connsiteX173" fmla="*/ 2912932 w 4542389"/>
              <a:gd name="connsiteY173" fmla="*/ 237575 h 5199624"/>
              <a:gd name="connsiteX174" fmla="*/ 2906701 w 4542389"/>
              <a:gd name="connsiteY174" fmla="*/ 246918 h 5199624"/>
              <a:gd name="connsiteX175" fmla="*/ 2897009 w 4542389"/>
              <a:gd name="connsiteY175" fmla="*/ 256261 h 5199624"/>
              <a:gd name="connsiteX176" fmla="*/ 2883856 w 4542389"/>
              <a:gd name="connsiteY176" fmla="*/ 265604 h 5199624"/>
              <a:gd name="connsiteX177" fmla="*/ 2865165 w 4542389"/>
              <a:gd name="connsiteY177" fmla="*/ 274947 h 5199624"/>
              <a:gd name="connsiteX178" fmla="*/ 2840935 w 4542389"/>
              <a:gd name="connsiteY178" fmla="*/ 270942 h 5199624"/>
              <a:gd name="connsiteX179" fmla="*/ 2858242 w 4542389"/>
              <a:gd name="connsiteY179" fmla="*/ 262267 h 5199624"/>
              <a:gd name="connsiteX180" fmla="*/ 2871395 w 4542389"/>
              <a:gd name="connsiteY180" fmla="*/ 253591 h 5199624"/>
              <a:gd name="connsiteX181" fmla="*/ 2880395 w 4542389"/>
              <a:gd name="connsiteY181" fmla="*/ 244248 h 5199624"/>
              <a:gd name="connsiteX182" fmla="*/ 2887318 w 4542389"/>
              <a:gd name="connsiteY182" fmla="*/ 236240 h 5199624"/>
              <a:gd name="connsiteX183" fmla="*/ 2864054 w 4542389"/>
              <a:gd name="connsiteY183" fmla="*/ 160523 h 5199624"/>
              <a:gd name="connsiteX184" fmla="*/ 2876973 w 4542389"/>
              <a:gd name="connsiteY184" fmla="*/ 169114 h 5199624"/>
              <a:gd name="connsiteX185" fmla="*/ 2888531 w 4542389"/>
              <a:gd name="connsiteY185" fmla="*/ 177704 h 5199624"/>
              <a:gd name="connsiteX186" fmla="*/ 2898730 w 4542389"/>
              <a:gd name="connsiteY186" fmla="*/ 186956 h 5199624"/>
              <a:gd name="connsiteX187" fmla="*/ 2906889 w 4542389"/>
              <a:gd name="connsiteY187" fmla="*/ 195546 h 5199624"/>
              <a:gd name="connsiteX188" fmla="*/ 2881732 w 4542389"/>
              <a:gd name="connsiteY188" fmla="*/ 196207 h 5199624"/>
              <a:gd name="connsiteX189" fmla="*/ 2874253 w 4542389"/>
              <a:gd name="connsiteY189" fmla="*/ 186956 h 5199624"/>
              <a:gd name="connsiteX190" fmla="*/ 2865414 w 4542389"/>
              <a:gd name="connsiteY190" fmla="*/ 179026 h 5199624"/>
              <a:gd name="connsiteX191" fmla="*/ 2853855 w 4542389"/>
              <a:gd name="connsiteY191" fmla="*/ 170435 h 5199624"/>
              <a:gd name="connsiteX192" fmla="*/ 2840937 w 4542389"/>
              <a:gd name="connsiteY192" fmla="*/ 162505 h 5199624"/>
              <a:gd name="connsiteX193" fmla="*/ 2726659 w 4542389"/>
              <a:gd name="connsiteY193" fmla="*/ 99951 h 5199624"/>
              <a:gd name="connsiteX194" fmla="*/ 2744967 w 4542389"/>
              <a:gd name="connsiteY194" fmla="*/ 106535 h 5199624"/>
              <a:gd name="connsiteX195" fmla="*/ 2762596 w 4542389"/>
              <a:gd name="connsiteY195" fmla="*/ 113119 h 5199624"/>
              <a:gd name="connsiteX196" fmla="*/ 2780904 w 4542389"/>
              <a:gd name="connsiteY196" fmla="*/ 120362 h 5199624"/>
              <a:gd name="connsiteX197" fmla="*/ 2797856 w 4542389"/>
              <a:gd name="connsiteY197" fmla="*/ 127604 h 5199624"/>
              <a:gd name="connsiteX198" fmla="*/ 2777514 w 4542389"/>
              <a:gd name="connsiteY198" fmla="*/ 129579 h 5199624"/>
              <a:gd name="connsiteX199" fmla="*/ 2760562 w 4542389"/>
              <a:gd name="connsiteY199" fmla="*/ 122337 h 5199624"/>
              <a:gd name="connsiteX200" fmla="*/ 2742932 w 4542389"/>
              <a:gd name="connsiteY200" fmla="*/ 115753 h 5199624"/>
              <a:gd name="connsiteX201" fmla="*/ 2725303 w 4542389"/>
              <a:gd name="connsiteY201" fmla="*/ 108510 h 5199624"/>
              <a:gd name="connsiteX202" fmla="*/ 2707673 w 4542389"/>
              <a:gd name="connsiteY202" fmla="*/ 102585 h 5199624"/>
              <a:gd name="connsiteX203" fmla="*/ 2598639 w 4542389"/>
              <a:gd name="connsiteY203" fmla="*/ 48462 h 5199624"/>
              <a:gd name="connsiteX204" fmla="*/ 2620446 w 4542389"/>
              <a:gd name="connsiteY204" fmla="*/ 48462 h 5199624"/>
              <a:gd name="connsiteX205" fmla="*/ 2620446 w 4542389"/>
              <a:gd name="connsiteY205" fmla="*/ 49904 h 5199624"/>
              <a:gd name="connsiteX206" fmla="*/ 2620446 w 4542389"/>
              <a:gd name="connsiteY206" fmla="*/ 51346 h 5199624"/>
              <a:gd name="connsiteX207" fmla="*/ 2620446 w 4542389"/>
              <a:gd name="connsiteY207" fmla="*/ 52789 h 5199624"/>
              <a:gd name="connsiteX208" fmla="*/ 2620446 w 4542389"/>
              <a:gd name="connsiteY208" fmla="*/ 54952 h 5199624"/>
              <a:gd name="connsiteX209" fmla="*/ 2623853 w 4542389"/>
              <a:gd name="connsiteY209" fmla="*/ 59279 h 5199624"/>
              <a:gd name="connsiteX210" fmla="*/ 2629305 w 4542389"/>
              <a:gd name="connsiteY210" fmla="*/ 64326 h 5199624"/>
              <a:gd name="connsiteX211" fmla="*/ 2637482 w 4542389"/>
              <a:gd name="connsiteY211" fmla="*/ 69374 h 5199624"/>
              <a:gd name="connsiteX212" fmla="*/ 2648386 w 4542389"/>
              <a:gd name="connsiteY212" fmla="*/ 74422 h 5199624"/>
              <a:gd name="connsiteX213" fmla="*/ 2649749 w 4542389"/>
              <a:gd name="connsiteY213" fmla="*/ 74422 h 5199624"/>
              <a:gd name="connsiteX214" fmla="*/ 2650430 w 4542389"/>
              <a:gd name="connsiteY214" fmla="*/ 75143 h 5199624"/>
              <a:gd name="connsiteX215" fmla="*/ 2651793 w 4542389"/>
              <a:gd name="connsiteY215" fmla="*/ 75143 h 5199624"/>
              <a:gd name="connsiteX216" fmla="*/ 2652475 w 4542389"/>
              <a:gd name="connsiteY216" fmla="*/ 75143 h 5199624"/>
              <a:gd name="connsiteX217" fmla="*/ 2634075 w 4542389"/>
              <a:gd name="connsiteY217" fmla="*/ 78028 h 5199624"/>
              <a:gd name="connsiteX218" fmla="*/ 2632712 w 4542389"/>
              <a:gd name="connsiteY218" fmla="*/ 78028 h 5199624"/>
              <a:gd name="connsiteX219" fmla="*/ 2632031 w 4542389"/>
              <a:gd name="connsiteY219" fmla="*/ 77307 h 5199624"/>
              <a:gd name="connsiteX220" fmla="*/ 2630668 w 4542389"/>
              <a:gd name="connsiteY220" fmla="*/ 76586 h 5199624"/>
              <a:gd name="connsiteX221" fmla="*/ 2629986 w 4542389"/>
              <a:gd name="connsiteY221" fmla="*/ 76586 h 5199624"/>
              <a:gd name="connsiteX222" fmla="*/ 2617038 w 4542389"/>
              <a:gd name="connsiteY222" fmla="*/ 70817 h 5199624"/>
              <a:gd name="connsiteX223" fmla="*/ 2608861 w 4542389"/>
              <a:gd name="connsiteY223" fmla="*/ 65769 h 5199624"/>
              <a:gd name="connsiteX224" fmla="*/ 2602046 w 4542389"/>
              <a:gd name="connsiteY224" fmla="*/ 60000 h 5199624"/>
              <a:gd name="connsiteX225" fmla="*/ 2599320 w 4542389"/>
              <a:gd name="connsiteY225" fmla="*/ 54952 h 5199624"/>
              <a:gd name="connsiteX226" fmla="*/ 2599320 w 4542389"/>
              <a:gd name="connsiteY226" fmla="*/ 52789 h 5199624"/>
              <a:gd name="connsiteX227" fmla="*/ 2598639 w 4542389"/>
              <a:gd name="connsiteY227" fmla="*/ 51346 h 5199624"/>
              <a:gd name="connsiteX228" fmla="*/ 2598639 w 4542389"/>
              <a:gd name="connsiteY228" fmla="*/ 49904 h 5199624"/>
              <a:gd name="connsiteX229" fmla="*/ 2598639 w 4542389"/>
              <a:gd name="connsiteY229" fmla="*/ 48462 h 5199624"/>
              <a:gd name="connsiteX230" fmla="*/ 2676246 w 4542389"/>
              <a:gd name="connsiteY230" fmla="*/ 0 h 5199624"/>
              <a:gd name="connsiteX231" fmla="*/ 2694868 w 4542389"/>
              <a:gd name="connsiteY231" fmla="*/ 2019 h 5199624"/>
              <a:gd name="connsiteX232" fmla="*/ 2681074 w 4542389"/>
              <a:gd name="connsiteY232" fmla="*/ 7403 h 5199624"/>
              <a:gd name="connsiteX233" fmla="*/ 2667969 w 4542389"/>
              <a:gd name="connsiteY233" fmla="*/ 12788 h 5199624"/>
              <a:gd name="connsiteX234" fmla="*/ 2656244 w 4542389"/>
              <a:gd name="connsiteY234" fmla="*/ 18172 h 5199624"/>
              <a:gd name="connsiteX235" fmla="*/ 2645899 w 4542389"/>
              <a:gd name="connsiteY235" fmla="*/ 23557 h 5199624"/>
              <a:gd name="connsiteX236" fmla="*/ 2625897 w 4542389"/>
              <a:gd name="connsiteY236" fmla="*/ 22211 h 5199624"/>
              <a:gd name="connsiteX237" fmla="*/ 2636932 w 4542389"/>
              <a:gd name="connsiteY237" fmla="*/ 16153 h 5199624"/>
              <a:gd name="connsiteX238" fmla="*/ 2649347 w 4542389"/>
              <a:gd name="connsiteY238" fmla="*/ 10769 h 5199624"/>
              <a:gd name="connsiteX239" fmla="*/ 2662452 w 4542389"/>
              <a:gd name="connsiteY239" fmla="*/ 5384 h 5199624"/>
              <a:gd name="connsiteX240" fmla="*/ 2676246 w 4542389"/>
              <a:gd name="connsiteY240" fmla="*/ 0 h 519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4542389" h="5199624">
                <a:moveTo>
                  <a:pt x="634944" y="4900464"/>
                </a:moveTo>
                <a:lnTo>
                  <a:pt x="638372" y="5076400"/>
                </a:lnTo>
                <a:cubicBezTo>
                  <a:pt x="559518" y="5115421"/>
                  <a:pt x="479979" y="5155126"/>
                  <a:pt x="400440" y="5194147"/>
                </a:cubicBezTo>
                <a:cubicBezTo>
                  <a:pt x="395640" y="5196201"/>
                  <a:pt x="392211" y="5197570"/>
                  <a:pt x="388097" y="5199624"/>
                </a:cubicBezTo>
                <a:lnTo>
                  <a:pt x="0" y="5199624"/>
                </a:lnTo>
                <a:cubicBezTo>
                  <a:pt x="56226" y="5173610"/>
                  <a:pt x="112452" y="5147596"/>
                  <a:pt x="167992" y="5121582"/>
                </a:cubicBezTo>
                <a:cubicBezTo>
                  <a:pt x="247532" y="5084615"/>
                  <a:pt x="325700" y="5047648"/>
                  <a:pt x="404554" y="5010681"/>
                </a:cubicBezTo>
                <a:cubicBezTo>
                  <a:pt x="481350" y="4973714"/>
                  <a:pt x="558147" y="4937431"/>
                  <a:pt x="634944" y="4900464"/>
                </a:cubicBezTo>
                <a:close/>
                <a:moveTo>
                  <a:pt x="2163147" y="4112998"/>
                </a:moveTo>
                <a:lnTo>
                  <a:pt x="2213305" y="4240630"/>
                </a:lnTo>
                <a:cubicBezTo>
                  <a:pt x="2156963" y="4272881"/>
                  <a:pt x="2099934" y="4305133"/>
                  <a:pt x="2042218" y="4337384"/>
                </a:cubicBezTo>
                <a:cubicBezTo>
                  <a:pt x="1983128" y="4370321"/>
                  <a:pt x="1924038" y="4403258"/>
                  <a:pt x="1863573" y="4436196"/>
                </a:cubicBezTo>
                <a:cubicBezTo>
                  <a:pt x="1803109" y="4469819"/>
                  <a:pt x="1741270" y="4503443"/>
                  <a:pt x="1678745" y="4537066"/>
                </a:cubicBezTo>
                <a:cubicBezTo>
                  <a:pt x="1616219" y="4571376"/>
                  <a:pt x="1552319" y="4604999"/>
                  <a:pt x="1487732" y="4639309"/>
                </a:cubicBezTo>
                <a:lnTo>
                  <a:pt x="1456813" y="4489719"/>
                </a:lnTo>
                <a:cubicBezTo>
                  <a:pt x="1520026" y="4456781"/>
                  <a:pt x="1581864" y="4424530"/>
                  <a:pt x="1643016" y="4392965"/>
                </a:cubicBezTo>
                <a:cubicBezTo>
                  <a:pt x="1704167" y="4360714"/>
                  <a:pt x="1763945" y="4329836"/>
                  <a:pt x="1823035" y="4297584"/>
                </a:cubicBezTo>
                <a:cubicBezTo>
                  <a:pt x="1881438" y="4266706"/>
                  <a:pt x="1939154" y="4235827"/>
                  <a:pt x="1996183" y="4204262"/>
                </a:cubicBezTo>
                <a:cubicBezTo>
                  <a:pt x="2052525" y="4174070"/>
                  <a:pt x="2108179" y="4143191"/>
                  <a:pt x="2163147" y="4112998"/>
                </a:cubicBezTo>
                <a:close/>
                <a:moveTo>
                  <a:pt x="3268994" y="3440623"/>
                </a:moveTo>
                <a:lnTo>
                  <a:pt x="3343019" y="3532056"/>
                </a:lnTo>
                <a:cubicBezTo>
                  <a:pt x="3304636" y="3558868"/>
                  <a:pt x="3264882" y="3587054"/>
                  <a:pt x="3224443" y="3613866"/>
                </a:cubicBezTo>
                <a:cubicBezTo>
                  <a:pt x="3183318" y="3642739"/>
                  <a:pt x="3141508" y="3670238"/>
                  <a:pt x="3099013" y="3698425"/>
                </a:cubicBezTo>
                <a:cubicBezTo>
                  <a:pt x="3056517" y="3727298"/>
                  <a:pt x="3011966" y="3756172"/>
                  <a:pt x="2967414" y="3785046"/>
                </a:cubicBezTo>
                <a:cubicBezTo>
                  <a:pt x="2922177" y="3813920"/>
                  <a:pt x="2876254" y="3843481"/>
                  <a:pt x="2829647" y="3873042"/>
                </a:cubicBezTo>
                <a:lnTo>
                  <a:pt x="2765218" y="3765109"/>
                </a:lnTo>
                <a:cubicBezTo>
                  <a:pt x="2811140" y="3736923"/>
                  <a:pt x="2856378" y="3708737"/>
                  <a:pt x="2900929" y="3681238"/>
                </a:cubicBezTo>
                <a:cubicBezTo>
                  <a:pt x="2944110" y="3653739"/>
                  <a:pt x="2987291" y="3626240"/>
                  <a:pt x="3029101" y="3599429"/>
                </a:cubicBezTo>
                <a:cubicBezTo>
                  <a:pt x="3071596" y="3572617"/>
                  <a:pt x="3112721" y="3545806"/>
                  <a:pt x="3152475" y="3518994"/>
                </a:cubicBezTo>
                <a:cubicBezTo>
                  <a:pt x="3192228" y="3492871"/>
                  <a:pt x="3231297" y="3466747"/>
                  <a:pt x="3268994" y="3440623"/>
                </a:cubicBezTo>
                <a:close/>
                <a:moveTo>
                  <a:pt x="4015835" y="2850023"/>
                </a:moveTo>
                <a:lnTo>
                  <a:pt x="4100194" y="2911740"/>
                </a:lnTo>
                <a:cubicBezTo>
                  <a:pt x="4076876" y="2935741"/>
                  <a:pt x="4051499" y="2959742"/>
                  <a:pt x="4026123" y="2984429"/>
                </a:cubicBezTo>
                <a:cubicBezTo>
                  <a:pt x="4000061" y="3009116"/>
                  <a:pt x="3973999" y="3033803"/>
                  <a:pt x="3945879" y="3058490"/>
                </a:cubicBezTo>
                <a:cubicBezTo>
                  <a:pt x="3917760" y="3083177"/>
                  <a:pt x="3888955" y="3109235"/>
                  <a:pt x="3859463" y="3134608"/>
                </a:cubicBezTo>
                <a:cubicBezTo>
                  <a:pt x="3829286" y="3159980"/>
                  <a:pt x="3798423" y="3186039"/>
                  <a:pt x="3766189" y="3212783"/>
                </a:cubicBezTo>
                <a:lnTo>
                  <a:pt x="3685945" y="3136665"/>
                </a:lnTo>
                <a:cubicBezTo>
                  <a:pt x="3717494" y="3111978"/>
                  <a:pt x="3748357" y="3087291"/>
                  <a:pt x="3777848" y="3062604"/>
                </a:cubicBezTo>
                <a:cubicBezTo>
                  <a:pt x="3807339" y="3037917"/>
                  <a:pt x="3835459" y="3013916"/>
                  <a:pt x="3863578" y="2989915"/>
                </a:cubicBezTo>
                <a:cubicBezTo>
                  <a:pt x="3891012" y="2965914"/>
                  <a:pt x="3917074" y="2942599"/>
                  <a:pt x="3943136" y="2919283"/>
                </a:cubicBezTo>
                <a:cubicBezTo>
                  <a:pt x="3968512" y="2895282"/>
                  <a:pt x="3992517" y="2873338"/>
                  <a:pt x="4015835" y="2850023"/>
                </a:cubicBezTo>
                <a:close/>
                <a:moveTo>
                  <a:pt x="4415170" y="2310911"/>
                </a:moveTo>
                <a:lnTo>
                  <a:pt x="4499982" y="2345801"/>
                </a:lnTo>
                <a:cubicBezTo>
                  <a:pt x="4491018" y="2367692"/>
                  <a:pt x="4482055" y="2389584"/>
                  <a:pt x="4471711" y="2412160"/>
                </a:cubicBezTo>
                <a:cubicBezTo>
                  <a:pt x="4461368" y="2434736"/>
                  <a:pt x="4450336" y="2457312"/>
                  <a:pt x="4437235" y="2479887"/>
                </a:cubicBezTo>
                <a:cubicBezTo>
                  <a:pt x="4424134" y="2503147"/>
                  <a:pt x="4411032" y="2526407"/>
                  <a:pt x="4395863" y="2549667"/>
                </a:cubicBezTo>
                <a:cubicBezTo>
                  <a:pt x="4380003" y="2573611"/>
                  <a:pt x="4364144" y="2598240"/>
                  <a:pt x="4346905" y="2622184"/>
                </a:cubicBezTo>
                <a:lnTo>
                  <a:pt x="4261403" y="2573611"/>
                </a:lnTo>
                <a:cubicBezTo>
                  <a:pt x="4278641" y="2550351"/>
                  <a:pt x="4295190" y="2527776"/>
                  <a:pt x="4310360" y="2505200"/>
                </a:cubicBezTo>
                <a:cubicBezTo>
                  <a:pt x="4324840" y="2482624"/>
                  <a:pt x="4339321" y="2460732"/>
                  <a:pt x="4352422" y="2438156"/>
                </a:cubicBezTo>
                <a:cubicBezTo>
                  <a:pt x="4364833" y="2416265"/>
                  <a:pt x="4376556" y="2395057"/>
                  <a:pt x="4386899" y="2373165"/>
                </a:cubicBezTo>
                <a:cubicBezTo>
                  <a:pt x="4397931" y="2351958"/>
                  <a:pt x="4406895" y="2331434"/>
                  <a:pt x="4415170" y="2310911"/>
                </a:cubicBezTo>
                <a:close/>
                <a:moveTo>
                  <a:pt x="4394665" y="1814202"/>
                </a:moveTo>
                <a:lnTo>
                  <a:pt x="4462372" y="1819720"/>
                </a:lnTo>
                <a:cubicBezTo>
                  <a:pt x="4473998" y="1839724"/>
                  <a:pt x="4484941" y="1860417"/>
                  <a:pt x="4493832" y="1881111"/>
                </a:cubicBezTo>
                <a:cubicBezTo>
                  <a:pt x="4503406" y="1901804"/>
                  <a:pt x="4511613" y="1922498"/>
                  <a:pt x="4517768" y="1943881"/>
                </a:cubicBezTo>
                <a:cubicBezTo>
                  <a:pt x="4524607" y="1965954"/>
                  <a:pt x="4530079" y="1987337"/>
                  <a:pt x="4534182" y="2009410"/>
                </a:cubicBezTo>
                <a:cubicBezTo>
                  <a:pt x="4538286" y="2032173"/>
                  <a:pt x="4541021" y="2054246"/>
                  <a:pt x="4542389" y="2077009"/>
                </a:cubicBezTo>
                <a:lnTo>
                  <a:pt x="4463740" y="2056315"/>
                </a:lnTo>
                <a:cubicBezTo>
                  <a:pt x="4463056" y="2034242"/>
                  <a:pt x="4461004" y="2013549"/>
                  <a:pt x="4457585" y="1992166"/>
                </a:cubicBezTo>
                <a:cubicBezTo>
                  <a:pt x="4454849" y="1971472"/>
                  <a:pt x="4450062" y="1950779"/>
                  <a:pt x="4443906" y="1930775"/>
                </a:cubicBezTo>
                <a:cubicBezTo>
                  <a:pt x="4438435" y="1910771"/>
                  <a:pt x="4430912" y="1890768"/>
                  <a:pt x="4423389" y="1871454"/>
                </a:cubicBezTo>
                <a:cubicBezTo>
                  <a:pt x="4414498" y="1852140"/>
                  <a:pt x="4405608" y="1833516"/>
                  <a:pt x="4394665" y="1814202"/>
                </a:cubicBezTo>
                <a:close/>
                <a:moveTo>
                  <a:pt x="3991362" y="1420471"/>
                </a:moveTo>
                <a:cubicBezTo>
                  <a:pt x="4017566" y="1434258"/>
                  <a:pt x="4043080" y="1448046"/>
                  <a:pt x="4067215" y="1461833"/>
                </a:cubicBezTo>
                <a:cubicBezTo>
                  <a:pt x="4091350" y="1476310"/>
                  <a:pt x="4114796" y="1490787"/>
                  <a:pt x="4137551" y="1505953"/>
                </a:cubicBezTo>
                <a:cubicBezTo>
                  <a:pt x="4160307" y="1520429"/>
                  <a:pt x="4182374" y="1534906"/>
                  <a:pt x="4203061" y="1550072"/>
                </a:cubicBezTo>
                <a:cubicBezTo>
                  <a:pt x="4224438" y="1565928"/>
                  <a:pt x="4245125" y="1581094"/>
                  <a:pt x="4263743" y="1596949"/>
                </a:cubicBezTo>
                <a:lnTo>
                  <a:pt x="4212715" y="1604532"/>
                </a:lnTo>
                <a:cubicBezTo>
                  <a:pt x="4194786" y="1590056"/>
                  <a:pt x="4176168" y="1574890"/>
                  <a:pt x="4156170" y="1560413"/>
                </a:cubicBezTo>
                <a:cubicBezTo>
                  <a:pt x="4136862" y="1545936"/>
                  <a:pt x="4116175" y="1532149"/>
                  <a:pt x="4094798" y="1517672"/>
                </a:cubicBezTo>
                <a:cubicBezTo>
                  <a:pt x="4073421" y="1503195"/>
                  <a:pt x="4050665" y="1489408"/>
                  <a:pt x="4027909" y="1475620"/>
                </a:cubicBezTo>
                <a:cubicBezTo>
                  <a:pt x="4004464" y="1462522"/>
                  <a:pt x="3980329" y="1448046"/>
                  <a:pt x="3955504" y="1434948"/>
                </a:cubicBezTo>
                <a:close/>
                <a:moveTo>
                  <a:pt x="3420217" y="1187259"/>
                </a:moveTo>
                <a:cubicBezTo>
                  <a:pt x="3422967" y="1188617"/>
                  <a:pt x="3425717" y="1189295"/>
                  <a:pt x="3429154" y="1189974"/>
                </a:cubicBezTo>
                <a:cubicBezTo>
                  <a:pt x="3431903" y="1191332"/>
                  <a:pt x="3434653" y="1192011"/>
                  <a:pt x="3437403" y="1192690"/>
                </a:cubicBezTo>
                <a:cubicBezTo>
                  <a:pt x="3440152" y="1194047"/>
                  <a:pt x="3442902" y="1194726"/>
                  <a:pt x="3446339" y="1195405"/>
                </a:cubicBezTo>
                <a:cubicBezTo>
                  <a:pt x="3449089" y="1196763"/>
                  <a:pt x="3451838" y="1197442"/>
                  <a:pt x="3454588" y="1198799"/>
                </a:cubicBezTo>
                <a:cubicBezTo>
                  <a:pt x="3476585" y="1205588"/>
                  <a:pt x="3497895" y="1213055"/>
                  <a:pt x="3519205" y="1220523"/>
                </a:cubicBezTo>
                <a:cubicBezTo>
                  <a:pt x="3540515" y="1227311"/>
                  <a:pt x="3561824" y="1234779"/>
                  <a:pt x="3582447" y="1242246"/>
                </a:cubicBezTo>
                <a:cubicBezTo>
                  <a:pt x="3603069" y="1249714"/>
                  <a:pt x="3623692" y="1257181"/>
                  <a:pt x="3643627" y="1264648"/>
                </a:cubicBezTo>
                <a:cubicBezTo>
                  <a:pt x="3663562" y="1272116"/>
                  <a:pt x="3684184" y="1280262"/>
                  <a:pt x="3703432" y="1287730"/>
                </a:cubicBezTo>
                <a:lnTo>
                  <a:pt x="3676622" y="1304701"/>
                </a:lnTo>
                <a:cubicBezTo>
                  <a:pt x="3658062" y="1297234"/>
                  <a:pt x="3638815" y="1289766"/>
                  <a:pt x="3618880" y="1282299"/>
                </a:cubicBezTo>
                <a:cubicBezTo>
                  <a:pt x="3598945" y="1274831"/>
                  <a:pt x="3579010" y="1267364"/>
                  <a:pt x="3559075" y="1260575"/>
                </a:cubicBezTo>
                <a:cubicBezTo>
                  <a:pt x="3537765" y="1252429"/>
                  <a:pt x="3517143" y="1244962"/>
                  <a:pt x="3496520" y="1238173"/>
                </a:cubicBezTo>
                <a:cubicBezTo>
                  <a:pt x="3475898" y="1230706"/>
                  <a:pt x="3454588" y="1223917"/>
                  <a:pt x="3433278" y="1216450"/>
                </a:cubicBezTo>
                <a:cubicBezTo>
                  <a:pt x="3429841" y="1215092"/>
                  <a:pt x="3427091" y="1214413"/>
                  <a:pt x="3424342" y="1213734"/>
                </a:cubicBezTo>
                <a:cubicBezTo>
                  <a:pt x="3421592" y="1213055"/>
                  <a:pt x="3418155" y="1211698"/>
                  <a:pt x="3415405" y="1211019"/>
                </a:cubicBezTo>
                <a:cubicBezTo>
                  <a:pt x="3412656" y="1209661"/>
                  <a:pt x="3409906" y="1208982"/>
                  <a:pt x="3407156" y="1207625"/>
                </a:cubicBezTo>
                <a:cubicBezTo>
                  <a:pt x="3403719" y="1206946"/>
                  <a:pt x="3400970" y="1205588"/>
                  <a:pt x="3398220" y="1204909"/>
                </a:cubicBezTo>
                <a:close/>
                <a:moveTo>
                  <a:pt x="2931924" y="1011593"/>
                </a:moveTo>
                <a:cubicBezTo>
                  <a:pt x="2949042" y="1018551"/>
                  <a:pt x="2966843" y="1024813"/>
                  <a:pt x="2984645" y="1031771"/>
                </a:cubicBezTo>
                <a:cubicBezTo>
                  <a:pt x="3003132" y="1039424"/>
                  <a:pt x="3021618" y="1045686"/>
                  <a:pt x="3040790" y="1053340"/>
                </a:cubicBezTo>
                <a:cubicBezTo>
                  <a:pt x="3059961" y="1060298"/>
                  <a:pt x="3079132" y="1067256"/>
                  <a:pt x="3099673" y="1074909"/>
                </a:cubicBezTo>
                <a:cubicBezTo>
                  <a:pt x="3119528" y="1081867"/>
                  <a:pt x="3140754" y="1089521"/>
                  <a:pt x="3161294" y="1097174"/>
                </a:cubicBezTo>
                <a:lnTo>
                  <a:pt x="3136646" y="1113873"/>
                </a:lnTo>
                <a:cubicBezTo>
                  <a:pt x="3115420" y="1105524"/>
                  <a:pt x="3094195" y="1097870"/>
                  <a:pt x="3074339" y="1090912"/>
                </a:cubicBezTo>
                <a:cubicBezTo>
                  <a:pt x="3053799" y="1083259"/>
                  <a:pt x="3033943" y="1074909"/>
                  <a:pt x="3014771" y="1067951"/>
                </a:cubicBezTo>
                <a:cubicBezTo>
                  <a:pt x="2995600" y="1060994"/>
                  <a:pt x="2976429" y="1054036"/>
                  <a:pt x="2957943" y="1047078"/>
                </a:cubicBezTo>
                <a:cubicBezTo>
                  <a:pt x="2940141" y="1039424"/>
                  <a:pt x="2922339" y="1032466"/>
                  <a:pt x="2904537" y="1026204"/>
                </a:cubicBezTo>
                <a:close/>
                <a:moveTo>
                  <a:pt x="2553709" y="854100"/>
                </a:moveTo>
                <a:cubicBezTo>
                  <a:pt x="2566710" y="860295"/>
                  <a:pt x="2579026" y="866490"/>
                  <a:pt x="2592710" y="871997"/>
                </a:cubicBezTo>
                <a:cubicBezTo>
                  <a:pt x="2606395" y="878880"/>
                  <a:pt x="2620764" y="885075"/>
                  <a:pt x="2635133" y="891270"/>
                </a:cubicBezTo>
                <a:cubicBezTo>
                  <a:pt x="2649501" y="898154"/>
                  <a:pt x="2664554" y="905037"/>
                  <a:pt x="2679608" y="911921"/>
                </a:cubicBezTo>
                <a:cubicBezTo>
                  <a:pt x="2695345" y="918804"/>
                  <a:pt x="2711082" y="924999"/>
                  <a:pt x="2728188" y="932571"/>
                </a:cubicBezTo>
                <a:lnTo>
                  <a:pt x="2698766" y="944273"/>
                </a:lnTo>
                <a:cubicBezTo>
                  <a:pt x="2681660" y="937389"/>
                  <a:pt x="2665923" y="930506"/>
                  <a:pt x="2650186" y="922934"/>
                </a:cubicBezTo>
                <a:cubicBezTo>
                  <a:pt x="2634448" y="916739"/>
                  <a:pt x="2619395" y="909167"/>
                  <a:pt x="2605027" y="902284"/>
                </a:cubicBezTo>
                <a:cubicBezTo>
                  <a:pt x="2589973" y="896089"/>
                  <a:pt x="2576289" y="889894"/>
                  <a:pt x="2561920" y="883010"/>
                </a:cubicBezTo>
                <a:cubicBezTo>
                  <a:pt x="2548920" y="876127"/>
                  <a:pt x="2535235" y="869932"/>
                  <a:pt x="2522919" y="863737"/>
                </a:cubicBezTo>
                <a:close/>
                <a:moveTo>
                  <a:pt x="2296051" y="702664"/>
                </a:moveTo>
                <a:cubicBezTo>
                  <a:pt x="2303594" y="708116"/>
                  <a:pt x="2311137" y="714249"/>
                  <a:pt x="2319366" y="719701"/>
                </a:cubicBezTo>
                <a:cubicBezTo>
                  <a:pt x="2327595" y="725834"/>
                  <a:pt x="2335824" y="731285"/>
                  <a:pt x="2345424" y="738100"/>
                </a:cubicBezTo>
                <a:cubicBezTo>
                  <a:pt x="2354339" y="744233"/>
                  <a:pt x="2363939" y="750367"/>
                  <a:pt x="2374225" y="756500"/>
                </a:cubicBezTo>
                <a:cubicBezTo>
                  <a:pt x="2385197" y="762633"/>
                  <a:pt x="2395484" y="769448"/>
                  <a:pt x="2407141" y="776262"/>
                </a:cubicBezTo>
                <a:lnTo>
                  <a:pt x="2374225" y="783758"/>
                </a:lnTo>
                <a:cubicBezTo>
                  <a:pt x="2363254" y="776944"/>
                  <a:pt x="2352282" y="770129"/>
                  <a:pt x="2341995" y="763314"/>
                </a:cubicBezTo>
                <a:cubicBezTo>
                  <a:pt x="2331024" y="757181"/>
                  <a:pt x="2320737" y="750367"/>
                  <a:pt x="2311823" y="744233"/>
                </a:cubicBezTo>
                <a:cubicBezTo>
                  <a:pt x="2302908" y="738100"/>
                  <a:pt x="2293993" y="731967"/>
                  <a:pt x="2285764" y="725834"/>
                </a:cubicBezTo>
                <a:cubicBezTo>
                  <a:pt x="2277535" y="719701"/>
                  <a:pt x="2269992" y="714249"/>
                  <a:pt x="2262449" y="708116"/>
                </a:cubicBezTo>
                <a:close/>
                <a:moveTo>
                  <a:pt x="2203777" y="563342"/>
                </a:moveTo>
                <a:cubicBezTo>
                  <a:pt x="2203777" y="568880"/>
                  <a:pt x="2204482" y="574418"/>
                  <a:pt x="2205186" y="579264"/>
                </a:cubicBezTo>
                <a:cubicBezTo>
                  <a:pt x="2205890" y="584802"/>
                  <a:pt x="2208004" y="590341"/>
                  <a:pt x="2209412" y="596571"/>
                </a:cubicBezTo>
                <a:cubicBezTo>
                  <a:pt x="2211525" y="602109"/>
                  <a:pt x="2214343" y="607648"/>
                  <a:pt x="2217160" y="613878"/>
                </a:cubicBezTo>
                <a:cubicBezTo>
                  <a:pt x="2220682" y="620109"/>
                  <a:pt x="2224204" y="626339"/>
                  <a:pt x="2228430" y="632569"/>
                </a:cubicBezTo>
                <a:lnTo>
                  <a:pt x="2193212" y="635339"/>
                </a:lnTo>
                <a:cubicBezTo>
                  <a:pt x="2188986" y="629108"/>
                  <a:pt x="2185464" y="622878"/>
                  <a:pt x="2181943" y="616647"/>
                </a:cubicBezTo>
                <a:cubicBezTo>
                  <a:pt x="2179125" y="610417"/>
                  <a:pt x="2176308" y="604186"/>
                  <a:pt x="2174195" y="597956"/>
                </a:cubicBezTo>
                <a:cubicBezTo>
                  <a:pt x="2172082" y="591725"/>
                  <a:pt x="2170673" y="586187"/>
                  <a:pt x="2169969" y="580649"/>
                </a:cubicBezTo>
                <a:cubicBezTo>
                  <a:pt x="2168560" y="575111"/>
                  <a:pt x="2168560" y="569572"/>
                  <a:pt x="2168560" y="564034"/>
                </a:cubicBezTo>
                <a:close/>
                <a:moveTo>
                  <a:pt x="2270964" y="442193"/>
                </a:moveTo>
                <a:lnTo>
                  <a:pt x="2298099" y="447123"/>
                </a:lnTo>
                <a:cubicBezTo>
                  <a:pt x="2291141" y="451349"/>
                  <a:pt x="2284184" y="455576"/>
                  <a:pt x="2277226" y="459802"/>
                </a:cubicBezTo>
                <a:cubicBezTo>
                  <a:pt x="2270964" y="464028"/>
                  <a:pt x="2264702" y="468254"/>
                  <a:pt x="2258440" y="473184"/>
                </a:cubicBezTo>
                <a:cubicBezTo>
                  <a:pt x="2252177" y="477410"/>
                  <a:pt x="2246611" y="482341"/>
                  <a:pt x="2241741" y="486567"/>
                </a:cubicBezTo>
                <a:cubicBezTo>
                  <a:pt x="2236174" y="492202"/>
                  <a:pt x="2231304" y="496428"/>
                  <a:pt x="2227129" y="502063"/>
                </a:cubicBezTo>
                <a:lnTo>
                  <a:pt x="2195819" y="499245"/>
                </a:lnTo>
                <a:cubicBezTo>
                  <a:pt x="2199994" y="494315"/>
                  <a:pt x="2205560" y="488680"/>
                  <a:pt x="2210430" y="483749"/>
                </a:cubicBezTo>
                <a:cubicBezTo>
                  <a:pt x="2215997" y="478819"/>
                  <a:pt x="2222259" y="473889"/>
                  <a:pt x="2228521" y="468958"/>
                </a:cubicBezTo>
                <a:cubicBezTo>
                  <a:pt x="2234783" y="464028"/>
                  <a:pt x="2241741" y="459802"/>
                  <a:pt x="2248699" y="455576"/>
                </a:cubicBezTo>
                <a:cubicBezTo>
                  <a:pt x="2255656" y="450645"/>
                  <a:pt x="2263310" y="446419"/>
                  <a:pt x="2270964" y="442193"/>
                </a:cubicBezTo>
                <a:close/>
                <a:moveTo>
                  <a:pt x="2495440" y="360421"/>
                </a:moveTo>
                <a:lnTo>
                  <a:pt x="2516170" y="366478"/>
                </a:lnTo>
                <a:cubicBezTo>
                  <a:pt x="2506496" y="369170"/>
                  <a:pt x="2496131" y="371863"/>
                  <a:pt x="2485765" y="374555"/>
                </a:cubicBezTo>
                <a:cubicBezTo>
                  <a:pt x="2475400" y="377247"/>
                  <a:pt x="2466417" y="380612"/>
                  <a:pt x="2456052" y="383304"/>
                </a:cubicBezTo>
                <a:cubicBezTo>
                  <a:pt x="2446378" y="386670"/>
                  <a:pt x="2436703" y="389362"/>
                  <a:pt x="2427029" y="392727"/>
                </a:cubicBezTo>
                <a:cubicBezTo>
                  <a:pt x="2416664" y="396092"/>
                  <a:pt x="2407681" y="398785"/>
                  <a:pt x="2398698" y="402150"/>
                </a:cubicBezTo>
                <a:lnTo>
                  <a:pt x="2374512" y="396765"/>
                </a:lnTo>
                <a:cubicBezTo>
                  <a:pt x="2384186" y="393400"/>
                  <a:pt x="2393860" y="390035"/>
                  <a:pt x="2404226" y="387343"/>
                </a:cubicBezTo>
                <a:cubicBezTo>
                  <a:pt x="2413900" y="383978"/>
                  <a:pt x="2423574" y="380612"/>
                  <a:pt x="2433939" y="377247"/>
                </a:cubicBezTo>
                <a:cubicBezTo>
                  <a:pt x="2444304" y="374555"/>
                  <a:pt x="2453979" y="371863"/>
                  <a:pt x="2464344" y="369170"/>
                </a:cubicBezTo>
                <a:cubicBezTo>
                  <a:pt x="2474709" y="365805"/>
                  <a:pt x="2485074" y="363113"/>
                  <a:pt x="2495440" y="360421"/>
                </a:cubicBezTo>
                <a:close/>
                <a:moveTo>
                  <a:pt x="2748358" y="302874"/>
                </a:moveTo>
                <a:lnTo>
                  <a:pt x="2767559" y="308871"/>
                </a:lnTo>
                <a:cubicBezTo>
                  <a:pt x="2764816" y="309537"/>
                  <a:pt x="2760702" y="310870"/>
                  <a:pt x="2757273" y="311536"/>
                </a:cubicBezTo>
                <a:cubicBezTo>
                  <a:pt x="2753844" y="312203"/>
                  <a:pt x="2749730" y="312869"/>
                  <a:pt x="2746301" y="313535"/>
                </a:cubicBezTo>
                <a:cubicBezTo>
                  <a:pt x="2742187" y="314868"/>
                  <a:pt x="2738072" y="315534"/>
                  <a:pt x="2733958" y="316867"/>
                </a:cubicBezTo>
                <a:cubicBezTo>
                  <a:pt x="2730529" y="317533"/>
                  <a:pt x="2725729" y="318200"/>
                  <a:pt x="2721614" y="318866"/>
                </a:cubicBezTo>
                <a:cubicBezTo>
                  <a:pt x="2715443" y="320199"/>
                  <a:pt x="2708585" y="321531"/>
                  <a:pt x="2701728" y="322864"/>
                </a:cubicBezTo>
                <a:cubicBezTo>
                  <a:pt x="2695556" y="324197"/>
                  <a:pt x="2688699" y="325529"/>
                  <a:pt x="2682527" y="326862"/>
                </a:cubicBezTo>
                <a:cubicBezTo>
                  <a:pt x="2675669" y="328195"/>
                  <a:pt x="2668812" y="329527"/>
                  <a:pt x="2661954" y="331526"/>
                </a:cubicBezTo>
                <a:cubicBezTo>
                  <a:pt x="2655783" y="332859"/>
                  <a:pt x="2648925" y="334192"/>
                  <a:pt x="2641382" y="335525"/>
                </a:cubicBezTo>
                <a:lnTo>
                  <a:pt x="2622867" y="329527"/>
                </a:lnTo>
                <a:cubicBezTo>
                  <a:pt x="2629724" y="328195"/>
                  <a:pt x="2636582" y="326862"/>
                  <a:pt x="2643439" y="325529"/>
                </a:cubicBezTo>
                <a:cubicBezTo>
                  <a:pt x="2650297" y="323530"/>
                  <a:pt x="2657154" y="322198"/>
                  <a:pt x="2663326" y="320865"/>
                </a:cubicBezTo>
                <a:cubicBezTo>
                  <a:pt x="2670183" y="319532"/>
                  <a:pt x="2677041" y="318200"/>
                  <a:pt x="2683898" y="316867"/>
                </a:cubicBezTo>
                <a:cubicBezTo>
                  <a:pt x="2690070" y="315534"/>
                  <a:pt x="2696927" y="314202"/>
                  <a:pt x="2703785" y="312869"/>
                </a:cubicBezTo>
                <a:cubicBezTo>
                  <a:pt x="2707899" y="312203"/>
                  <a:pt x="2712014" y="311536"/>
                  <a:pt x="2715443" y="310870"/>
                </a:cubicBezTo>
                <a:cubicBezTo>
                  <a:pt x="2719557" y="309537"/>
                  <a:pt x="2722986" y="308871"/>
                  <a:pt x="2727100" y="308205"/>
                </a:cubicBezTo>
                <a:cubicBezTo>
                  <a:pt x="2730529" y="307538"/>
                  <a:pt x="2733958" y="306206"/>
                  <a:pt x="2737386" y="305539"/>
                </a:cubicBezTo>
                <a:cubicBezTo>
                  <a:pt x="2740815" y="304873"/>
                  <a:pt x="2744930" y="304207"/>
                  <a:pt x="2748358" y="302874"/>
                </a:cubicBezTo>
                <a:close/>
                <a:moveTo>
                  <a:pt x="2887318" y="236240"/>
                </a:moveTo>
                <a:lnTo>
                  <a:pt x="2912932" y="237575"/>
                </a:lnTo>
                <a:cubicBezTo>
                  <a:pt x="2911547" y="240911"/>
                  <a:pt x="2909470" y="243581"/>
                  <a:pt x="2906701" y="246918"/>
                </a:cubicBezTo>
                <a:cubicBezTo>
                  <a:pt x="2904624" y="249587"/>
                  <a:pt x="2901163" y="252924"/>
                  <a:pt x="2897009" y="256261"/>
                </a:cubicBezTo>
                <a:cubicBezTo>
                  <a:pt x="2893548" y="258930"/>
                  <a:pt x="2888702" y="262267"/>
                  <a:pt x="2883856" y="265604"/>
                </a:cubicBezTo>
                <a:cubicBezTo>
                  <a:pt x="2878318" y="268940"/>
                  <a:pt x="2872087" y="271610"/>
                  <a:pt x="2865165" y="274947"/>
                </a:cubicBezTo>
                <a:lnTo>
                  <a:pt x="2840935" y="270942"/>
                </a:lnTo>
                <a:cubicBezTo>
                  <a:pt x="2847858" y="268273"/>
                  <a:pt x="2852704" y="265604"/>
                  <a:pt x="2858242" y="262267"/>
                </a:cubicBezTo>
                <a:cubicBezTo>
                  <a:pt x="2863088" y="258930"/>
                  <a:pt x="2867241" y="256261"/>
                  <a:pt x="2871395" y="253591"/>
                </a:cubicBezTo>
                <a:cubicBezTo>
                  <a:pt x="2874857" y="250922"/>
                  <a:pt x="2878318" y="247585"/>
                  <a:pt x="2880395" y="244248"/>
                </a:cubicBezTo>
                <a:cubicBezTo>
                  <a:pt x="2883164" y="241579"/>
                  <a:pt x="2885241" y="238909"/>
                  <a:pt x="2887318" y="236240"/>
                </a:cubicBezTo>
                <a:close/>
                <a:moveTo>
                  <a:pt x="2864054" y="160523"/>
                </a:moveTo>
                <a:cubicBezTo>
                  <a:pt x="2868134" y="163827"/>
                  <a:pt x="2872893" y="166470"/>
                  <a:pt x="2876973" y="169114"/>
                </a:cubicBezTo>
                <a:cubicBezTo>
                  <a:pt x="2881052" y="172418"/>
                  <a:pt x="2885132" y="175061"/>
                  <a:pt x="2888531" y="177704"/>
                </a:cubicBezTo>
                <a:cubicBezTo>
                  <a:pt x="2892611" y="181008"/>
                  <a:pt x="2896010" y="183652"/>
                  <a:pt x="2898730" y="186956"/>
                </a:cubicBezTo>
                <a:cubicBezTo>
                  <a:pt x="2901450" y="189599"/>
                  <a:pt x="2904849" y="192903"/>
                  <a:pt x="2906889" y="195546"/>
                </a:cubicBezTo>
                <a:lnTo>
                  <a:pt x="2881732" y="196207"/>
                </a:lnTo>
                <a:cubicBezTo>
                  <a:pt x="2880372" y="193564"/>
                  <a:pt x="2877653" y="190260"/>
                  <a:pt x="2874253" y="186956"/>
                </a:cubicBezTo>
                <a:cubicBezTo>
                  <a:pt x="2871533" y="184312"/>
                  <a:pt x="2868134" y="181669"/>
                  <a:pt x="2865414" y="179026"/>
                </a:cubicBezTo>
                <a:cubicBezTo>
                  <a:pt x="2862014" y="176383"/>
                  <a:pt x="2857935" y="173739"/>
                  <a:pt x="2853855" y="170435"/>
                </a:cubicBezTo>
                <a:cubicBezTo>
                  <a:pt x="2849776" y="167792"/>
                  <a:pt x="2845696" y="165149"/>
                  <a:pt x="2840937" y="162505"/>
                </a:cubicBezTo>
                <a:close/>
                <a:moveTo>
                  <a:pt x="2726659" y="99951"/>
                </a:moveTo>
                <a:cubicBezTo>
                  <a:pt x="2732761" y="102585"/>
                  <a:pt x="2738864" y="104560"/>
                  <a:pt x="2744967" y="106535"/>
                </a:cubicBezTo>
                <a:cubicBezTo>
                  <a:pt x="2750391" y="108510"/>
                  <a:pt x="2757172" y="111144"/>
                  <a:pt x="2762596" y="113119"/>
                </a:cubicBezTo>
                <a:cubicBezTo>
                  <a:pt x="2768699" y="115753"/>
                  <a:pt x="2774802" y="118386"/>
                  <a:pt x="2780904" y="120362"/>
                </a:cubicBezTo>
                <a:cubicBezTo>
                  <a:pt x="2786329" y="122995"/>
                  <a:pt x="2792431" y="125629"/>
                  <a:pt x="2797856" y="127604"/>
                </a:cubicBezTo>
                <a:lnTo>
                  <a:pt x="2777514" y="129579"/>
                </a:lnTo>
                <a:cubicBezTo>
                  <a:pt x="2772089" y="126946"/>
                  <a:pt x="2765987" y="124971"/>
                  <a:pt x="2760562" y="122337"/>
                </a:cubicBezTo>
                <a:cubicBezTo>
                  <a:pt x="2754460" y="119703"/>
                  <a:pt x="2749035" y="117728"/>
                  <a:pt x="2742932" y="115753"/>
                </a:cubicBezTo>
                <a:cubicBezTo>
                  <a:pt x="2736830" y="113119"/>
                  <a:pt x="2731405" y="111144"/>
                  <a:pt x="2725303" y="108510"/>
                </a:cubicBezTo>
                <a:cubicBezTo>
                  <a:pt x="2719200" y="106535"/>
                  <a:pt x="2713776" y="104560"/>
                  <a:pt x="2707673" y="102585"/>
                </a:cubicBezTo>
                <a:close/>
                <a:moveTo>
                  <a:pt x="2598639" y="48462"/>
                </a:moveTo>
                <a:lnTo>
                  <a:pt x="2620446" y="48462"/>
                </a:lnTo>
                <a:cubicBezTo>
                  <a:pt x="2620446" y="49183"/>
                  <a:pt x="2620446" y="49183"/>
                  <a:pt x="2620446" y="49904"/>
                </a:cubicBezTo>
                <a:cubicBezTo>
                  <a:pt x="2620446" y="50625"/>
                  <a:pt x="2620446" y="51346"/>
                  <a:pt x="2620446" y="51346"/>
                </a:cubicBezTo>
                <a:cubicBezTo>
                  <a:pt x="2620446" y="52067"/>
                  <a:pt x="2620446" y="52789"/>
                  <a:pt x="2620446" y="52789"/>
                </a:cubicBezTo>
                <a:cubicBezTo>
                  <a:pt x="2620446" y="53510"/>
                  <a:pt x="2620446" y="53510"/>
                  <a:pt x="2620446" y="54952"/>
                </a:cubicBezTo>
                <a:cubicBezTo>
                  <a:pt x="2621127" y="56394"/>
                  <a:pt x="2622490" y="57836"/>
                  <a:pt x="2623853" y="59279"/>
                </a:cubicBezTo>
                <a:cubicBezTo>
                  <a:pt x="2625216" y="61442"/>
                  <a:pt x="2627260" y="62884"/>
                  <a:pt x="2629305" y="64326"/>
                </a:cubicBezTo>
                <a:cubicBezTo>
                  <a:pt x="2631349" y="66490"/>
                  <a:pt x="2634757" y="67932"/>
                  <a:pt x="2637482" y="69374"/>
                </a:cubicBezTo>
                <a:cubicBezTo>
                  <a:pt x="2640890" y="70817"/>
                  <a:pt x="2644297" y="72259"/>
                  <a:pt x="2648386" y="74422"/>
                </a:cubicBezTo>
                <a:cubicBezTo>
                  <a:pt x="2648386" y="74422"/>
                  <a:pt x="2649067" y="74422"/>
                  <a:pt x="2649749" y="74422"/>
                </a:cubicBezTo>
                <a:cubicBezTo>
                  <a:pt x="2649749" y="74422"/>
                  <a:pt x="2649749" y="74422"/>
                  <a:pt x="2650430" y="75143"/>
                </a:cubicBezTo>
                <a:cubicBezTo>
                  <a:pt x="2650430" y="75143"/>
                  <a:pt x="2651112" y="75143"/>
                  <a:pt x="2651793" y="75143"/>
                </a:cubicBezTo>
                <a:lnTo>
                  <a:pt x="2652475" y="75143"/>
                </a:lnTo>
                <a:lnTo>
                  <a:pt x="2634075" y="78028"/>
                </a:lnTo>
                <a:lnTo>
                  <a:pt x="2632712" y="78028"/>
                </a:lnTo>
                <a:lnTo>
                  <a:pt x="2632031" y="77307"/>
                </a:lnTo>
                <a:cubicBezTo>
                  <a:pt x="2631349" y="77307"/>
                  <a:pt x="2631349" y="76586"/>
                  <a:pt x="2630668" y="76586"/>
                </a:cubicBezTo>
                <a:cubicBezTo>
                  <a:pt x="2629986" y="76586"/>
                  <a:pt x="2629986" y="76586"/>
                  <a:pt x="2629986" y="76586"/>
                </a:cubicBezTo>
                <a:cubicBezTo>
                  <a:pt x="2625216" y="74422"/>
                  <a:pt x="2621127" y="72980"/>
                  <a:pt x="2617038" y="70817"/>
                </a:cubicBezTo>
                <a:cubicBezTo>
                  <a:pt x="2614313" y="69374"/>
                  <a:pt x="2610905" y="67211"/>
                  <a:pt x="2608861" y="65769"/>
                </a:cubicBezTo>
                <a:cubicBezTo>
                  <a:pt x="2606135" y="63605"/>
                  <a:pt x="2604091" y="62163"/>
                  <a:pt x="2602046" y="60000"/>
                </a:cubicBezTo>
                <a:cubicBezTo>
                  <a:pt x="2601365" y="58558"/>
                  <a:pt x="2600002" y="56394"/>
                  <a:pt x="2599320" y="54952"/>
                </a:cubicBezTo>
                <a:cubicBezTo>
                  <a:pt x="2599320" y="53510"/>
                  <a:pt x="2599320" y="53510"/>
                  <a:pt x="2599320" y="52789"/>
                </a:cubicBezTo>
                <a:cubicBezTo>
                  <a:pt x="2598639" y="52789"/>
                  <a:pt x="2598639" y="52067"/>
                  <a:pt x="2598639" y="51346"/>
                </a:cubicBezTo>
                <a:cubicBezTo>
                  <a:pt x="2598639" y="50625"/>
                  <a:pt x="2598639" y="49904"/>
                  <a:pt x="2598639" y="49904"/>
                </a:cubicBezTo>
                <a:cubicBezTo>
                  <a:pt x="2598639" y="49183"/>
                  <a:pt x="2598639" y="48462"/>
                  <a:pt x="2598639" y="48462"/>
                </a:cubicBezTo>
                <a:close/>
                <a:moveTo>
                  <a:pt x="2676246" y="0"/>
                </a:moveTo>
                <a:lnTo>
                  <a:pt x="2694868" y="2019"/>
                </a:lnTo>
                <a:cubicBezTo>
                  <a:pt x="2690040" y="4038"/>
                  <a:pt x="2685212" y="6057"/>
                  <a:pt x="2681074" y="7403"/>
                </a:cubicBezTo>
                <a:cubicBezTo>
                  <a:pt x="2676246" y="9423"/>
                  <a:pt x="2672108" y="10769"/>
                  <a:pt x="2667969" y="12788"/>
                </a:cubicBezTo>
                <a:cubicBezTo>
                  <a:pt x="2663831" y="14134"/>
                  <a:pt x="2660383" y="16826"/>
                  <a:pt x="2656244" y="18172"/>
                </a:cubicBezTo>
                <a:cubicBezTo>
                  <a:pt x="2652796" y="19518"/>
                  <a:pt x="2649347" y="22211"/>
                  <a:pt x="2645899" y="23557"/>
                </a:cubicBezTo>
                <a:lnTo>
                  <a:pt x="2625897" y="22211"/>
                </a:lnTo>
                <a:cubicBezTo>
                  <a:pt x="2629346" y="19518"/>
                  <a:pt x="2632794" y="18172"/>
                  <a:pt x="2636932" y="16153"/>
                </a:cubicBezTo>
                <a:cubicBezTo>
                  <a:pt x="2640381" y="14134"/>
                  <a:pt x="2644519" y="12788"/>
                  <a:pt x="2649347" y="10769"/>
                </a:cubicBezTo>
                <a:cubicBezTo>
                  <a:pt x="2653486" y="9423"/>
                  <a:pt x="2657624" y="6730"/>
                  <a:pt x="2662452" y="5384"/>
                </a:cubicBezTo>
                <a:cubicBezTo>
                  <a:pt x="2666590" y="4038"/>
                  <a:pt x="2671418" y="2019"/>
                  <a:pt x="2676246" y="0"/>
                </a:cubicBezTo>
                <a:close/>
              </a:path>
            </a:pathLst>
          </a:custGeom>
          <a:solidFill>
            <a:schemeClr val="bg1"/>
          </a:solidFill>
          <a:ln>
            <a:noFill/>
          </a:ln>
          <a:effectLst/>
        </p:spPr>
        <p:txBody>
          <a:bodyPr wrap="square" anchor="ctr">
            <a:noAutofit/>
          </a:bodyPr>
          <a:lstStyle/>
          <a:p>
            <a:endParaRPr lang="en-US" sz="8146" dirty="0">
              <a:latin typeface="Lato Light" panose="020F0502020204030203" pitchFamily="34" charset="0"/>
            </a:endParaRPr>
          </a:p>
        </p:txBody>
      </p:sp>
      <p:sp>
        <p:nvSpPr>
          <p:cNvPr id="39" name="Chevron 3">
            <a:extLst>
              <a:ext uri="{FF2B5EF4-FFF2-40B4-BE49-F238E27FC236}">
                <a16:creationId xmlns:a16="http://schemas.microsoft.com/office/drawing/2014/main" id="{D66B475F-7F55-4F21-BDDB-6087A8F3B3C8}"/>
              </a:ext>
            </a:extLst>
          </p:cNvPr>
          <p:cNvSpPr/>
          <p:nvPr/>
        </p:nvSpPr>
        <p:spPr bwMode="auto">
          <a:xfrm>
            <a:off x="9881194" y="1203527"/>
            <a:ext cx="1719981" cy="1775557"/>
          </a:xfrm>
          <a:prstGeom prst="chevron">
            <a:avLst>
              <a:gd name="adj" fmla="val 50721"/>
            </a:avLst>
          </a:prstGeom>
          <a:solidFill>
            <a:srgbClr val="0098C7"/>
          </a:solidFill>
          <a:ln w="6350" cap="flat" cmpd="sng" algn="ctr">
            <a:solidFill>
              <a:schemeClr val="tx2">
                <a:lumMod val="50000"/>
              </a:schemeClr>
            </a:solidFill>
            <a:prstDash val="solid"/>
            <a:round/>
            <a:headEnd type="none" w="med" len="med"/>
            <a:tailEnd type="none" w="med" len="med"/>
          </a:ln>
          <a:effectLst/>
          <a:scene3d>
            <a:camera prst="orthographicFront"/>
            <a:lightRig rig="threePt" dir="t"/>
          </a:scene3d>
          <a:sp3d>
            <a:bevelT h="50800"/>
          </a:sp3d>
        </p:spPr>
        <p:txBody>
          <a:bodyPr rot="0" spcFirstLastPara="0" vertOverflow="overflow" horzOverflow="overflow" vert="horz" wrap="none" lIns="114076" tIns="57039" rIns="114076" bIns="57039" numCol="1" spcCol="0" rtlCol="0" fromWordArt="0" anchor="ctr" anchorCtr="0" forceAA="0" compatLnSpc="1">
            <a:prstTxWarp prst="textNoShape">
              <a:avLst/>
            </a:prstTxWarp>
            <a:noAutofit/>
          </a:bodyPr>
          <a:lstStyle/>
          <a:p>
            <a:pPr defTabSz="1140630" eaLnBrk="0" hangingPunct="0">
              <a:lnSpc>
                <a:spcPct val="85000"/>
              </a:lnSpc>
            </a:pPr>
            <a:endParaRPr lang="en-US" sz="1992" b="1" dirty="0">
              <a:solidFill>
                <a:schemeClr val="bg2">
                  <a:lumMod val="50000"/>
                </a:schemeClr>
              </a:solidFill>
              <a:cs typeface="Arial" charset="0"/>
            </a:endParaRPr>
          </a:p>
        </p:txBody>
      </p:sp>
      <p:sp>
        <p:nvSpPr>
          <p:cNvPr id="18" name="Arrow: Right 17">
            <a:extLst>
              <a:ext uri="{FF2B5EF4-FFF2-40B4-BE49-F238E27FC236}">
                <a16:creationId xmlns:a16="http://schemas.microsoft.com/office/drawing/2014/main" id="{76BE83E2-008C-4C5F-87F6-1C969BFBF853}"/>
              </a:ext>
            </a:extLst>
          </p:cNvPr>
          <p:cNvSpPr/>
          <p:nvPr/>
        </p:nvSpPr>
        <p:spPr bwMode="auto">
          <a:xfrm>
            <a:off x="2901506" y="3977003"/>
            <a:ext cx="298460" cy="604673"/>
          </a:xfrm>
          <a:prstGeom prst="rightArrow">
            <a:avLst/>
          </a:prstGeom>
          <a:solidFill>
            <a:srgbClr val="0098C7"/>
          </a:solidFill>
          <a:ln w="6350" cap="flat" cmpd="sng" algn="ctr">
            <a:solidFill>
              <a:schemeClr val="tx2">
                <a:lumMod val="50000"/>
              </a:schemeClr>
            </a:solidFill>
            <a:prstDash val="solid"/>
            <a:round/>
            <a:headEnd type="none" w="med" len="med"/>
            <a:tailEnd type="none" w="med" len="med"/>
          </a:ln>
          <a:effectLst/>
          <a:scene3d>
            <a:camera prst="orthographicFront"/>
            <a:lightRig rig="threePt" dir="t"/>
          </a:scene3d>
          <a:sp3d>
            <a:bevelT h="50800"/>
          </a:sp3d>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endParaRPr lang="en-US" sz="1992" b="1" dirty="0">
              <a:solidFill>
                <a:schemeClr val="bg2">
                  <a:lumMod val="50000"/>
                </a:schemeClr>
              </a:solidFill>
              <a:cs typeface="Arial" charset="0"/>
            </a:endParaRPr>
          </a:p>
        </p:txBody>
      </p:sp>
      <p:sp>
        <p:nvSpPr>
          <p:cNvPr id="44" name="Rounded Rectangle 15">
            <a:extLst>
              <a:ext uri="{FF2B5EF4-FFF2-40B4-BE49-F238E27FC236}">
                <a16:creationId xmlns:a16="http://schemas.microsoft.com/office/drawing/2014/main" id="{A6AB79AD-8C2F-4397-B66A-953A1086670C}"/>
              </a:ext>
            </a:extLst>
          </p:cNvPr>
          <p:cNvSpPr/>
          <p:nvPr/>
        </p:nvSpPr>
        <p:spPr bwMode="auto">
          <a:xfrm>
            <a:off x="2521382" y="2297709"/>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To be </a:t>
            </a:r>
          </a:p>
          <a:p>
            <a:pPr defTabSz="1140630" eaLnBrk="0" hangingPunct="0">
              <a:lnSpc>
                <a:spcPct val="85000"/>
              </a:lnSpc>
            </a:pPr>
            <a:r>
              <a:rPr lang="en-US" sz="1373" b="1" dirty="0">
                <a:solidFill>
                  <a:schemeClr val="accent1"/>
                </a:solidFill>
                <a:cs typeface="Arial" charset="0"/>
              </a:rPr>
              <a:t>Architecture</a:t>
            </a:r>
          </a:p>
        </p:txBody>
      </p:sp>
      <p:sp>
        <p:nvSpPr>
          <p:cNvPr id="45" name="Rounded Rectangle 15">
            <a:extLst>
              <a:ext uri="{FF2B5EF4-FFF2-40B4-BE49-F238E27FC236}">
                <a16:creationId xmlns:a16="http://schemas.microsoft.com/office/drawing/2014/main" id="{58D1080D-5CDE-451D-A672-ED1B8D2AA294}"/>
              </a:ext>
            </a:extLst>
          </p:cNvPr>
          <p:cNvSpPr/>
          <p:nvPr/>
        </p:nvSpPr>
        <p:spPr bwMode="auto">
          <a:xfrm>
            <a:off x="2529025" y="2290886"/>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To be </a:t>
            </a:r>
          </a:p>
          <a:p>
            <a:pPr defTabSz="1140630" eaLnBrk="0" hangingPunct="0">
              <a:lnSpc>
                <a:spcPct val="85000"/>
              </a:lnSpc>
            </a:pPr>
            <a:r>
              <a:rPr lang="en-US" sz="1373" b="1" dirty="0">
                <a:solidFill>
                  <a:schemeClr val="accent1"/>
                </a:solidFill>
                <a:cs typeface="Arial" charset="0"/>
              </a:rPr>
              <a:t>Architecture</a:t>
            </a:r>
          </a:p>
        </p:txBody>
      </p:sp>
      <p:sp>
        <p:nvSpPr>
          <p:cNvPr id="19" name="Rounded Rectangle 18"/>
          <p:cNvSpPr/>
          <p:nvPr/>
        </p:nvSpPr>
        <p:spPr bwMode="auto">
          <a:xfrm>
            <a:off x="4162365" y="2253129"/>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IAM Program</a:t>
            </a:r>
          </a:p>
        </p:txBody>
      </p:sp>
      <p:sp>
        <p:nvSpPr>
          <p:cNvPr id="40" name="Arrow: Right 39">
            <a:extLst>
              <a:ext uri="{FF2B5EF4-FFF2-40B4-BE49-F238E27FC236}">
                <a16:creationId xmlns:a16="http://schemas.microsoft.com/office/drawing/2014/main" id="{2D587FB1-3CC9-4ED4-B2D0-10E1CA0A22E0}"/>
              </a:ext>
            </a:extLst>
          </p:cNvPr>
          <p:cNvSpPr/>
          <p:nvPr/>
        </p:nvSpPr>
        <p:spPr bwMode="auto">
          <a:xfrm>
            <a:off x="792433" y="5065945"/>
            <a:ext cx="10793681" cy="714370"/>
          </a:xfrm>
          <a:prstGeom prst="rightArrow">
            <a:avLst/>
          </a:prstGeom>
          <a:solidFill>
            <a:schemeClr val="bg2">
              <a:lumMod val="50000"/>
            </a:schemeClr>
          </a:solidFill>
          <a:ln w="6350" cap="flat" cmpd="sng" algn="ctr">
            <a:solidFill>
              <a:schemeClr val="tx2">
                <a:lumMod val="50000"/>
              </a:schemeClr>
            </a:solidFill>
            <a:prstDash val="solid"/>
            <a:round/>
            <a:headEnd type="none" w="med" len="med"/>
            <a:tailEnd type="none" w="med" len="med"/>
          </a:ln>
          <a:effectLst/>
        </p:spPr>
        <p:txBody>
          <a:bodyPr vert="horz" wrap="none" lIns="114089" tIns="57044" rIns="114089" bIns="57044" numCol="1" rtlCol="0" anchor="ctr" anchorCtr="0" compatLnSpc="1">
            <a:prstTxWarp prst="textNoShape">
              <a:avLst/>
            </a:prstTxWarp>
          </a:bodyPr>
          <a:lstStyle/>
          <a:p>
            <a:pPr eaLnBrk="0" hangingPunct="0">
              <a:lnSpc>
                <a:spcPct val="85000"/>
              </a:lnSpc>
            </a:pPr>
            <a:r>
              <a:rPr lang="en-US" sz="1996" b="1" dirty="0">
                <a:solidFill>
                  <a:schemeClr val="bg1"/>
                </a:solidFill>
                <a:latin typeface="+mn-lt"/>
                <a:cs typeface="Arial" charset="0"/>
              </a:rPr>
              <a:t>Scalable IDAM blueprint</a:t>
            </a:r>
          </a:p>
        </p:txBody>
      </p:sp>
      <p:sp>
        <p:nvSpPr>
          <p:cNvPr id="46" name="TextBox 45">
            <a:extLst>
              <a:ext uri="{FF2B5EF4-FFF2-40B4-BE49-F238E27FC236}">
                <a16:creationId xmlns:a16="http://schemas.microsoft.com/office/drawing/2014/main" id="{323A6B7D-2422-4AAE-8D95-7A96500F121A}"/>
              </a:ext>
            </a:extLst>
          </p:cNvPr>
          <p:cNvSpPr txBox="1"/>
          <p:nvPr/>
        </p:nvSpPr>
        <p:spPr>
          <a:xfrm>
            <a:off x="709043" y="4796953"/>
            <a:ext cx="1847044" cy="302070"/>
          </a:xfrm>
          <a:prstGeom prst="rect">
            <a:avLst/>
          </a:prstGeom>
          <a:noFill/>
        </p:spPr>
        <p:txBody>
          <a:bodyPr wrap="none" rtlCol="0">
            <a:spAutoFit/>
          </a:bodyPr>
          <a:lstStyle/>
          <a:p>
            <a:r>
              <a:rPr lang="en-US" sz="1363" b="1" dirty="0">
                <a:solidFill>
                  <a:schemeClr val="accent1"/>
                </a:solidFill>
                <a:ea typeface="+mj-ea"/>
              </a:rPr>
              <a:t>3 Weeks – 3 Months</a:t>
            </a:r>
          </a:p>
        </p:txBody>
      </p:sp>
      <p:sp>
        <p:nvSpPr>
          <p:cNvPr id="48" name="TextBox 47">
            <a:extLst>
              <a:ext uri="{FF2B5EF4-FFF2-40B4-BE49-F238E27FC236}">
                <a16:creationId xmlns:a16="http://schemas.microsoft.com/office/drawing/2014/main" id="{AC2382E8-DCEE-4E9E-BC5A-5094CA14AFCE}"/>
              </a:ext>
            </a:extLst>
          </p:cNvPr>
          <p:cNvSpPr txBox="1"/>
          <p:nvPr/>
        </p:nvSpPr>
        <p:spPr>
          <a:xfrm>
            <a:off x="5451848" y="4796953"/>
            <a:ext cx="4145480" cy="312073"/>
          </a:xfrm>
          <a:prstGeom prst="rect">
            <a:avLst/>
          </a:prstGeom>
          <a:noFill/>
        </p:spPr>
        <p:txBody>
          <a:bodyPr wrap="square" rtlCol="0">
            <a:spAutoFit/>
          </a:bodyPr>
          <a:lstStyle/>
          <a:p>
            <a:r>
              <a:rPr lang="en-US" sz="1428" b="1" dirty="0">
                <a:solidFill>
                  <a:schemeClr val="accent1"/>
                </a:solidFill>
                <a:ea typeface="+mj-ea"/>
              </a:rPr>
              <a:t>3 Weeks – 3 Months</a:t>
            </a:r>
          </a:p>
        </p:txBody>
      </p:sp>
      <p:sp>
        <p:nvSpPr>
          <p:cNvPr id="8" name="Rounded Rectangle 7"/>
          <p:cNvSpPr/>
          <p:nvPr/>
        </p:nvSpPr>
        <p:spPr bwMode="auto">
          <a:xfrm>
            <a:off x="2507012" y="1537387"/>
            <a:ext cx="1426115" cy="648234"/>
          </a:xfrm>
          <a:prstGeom prst="roundRect">
            <a:avLst/>
          </a:prstGeom>
          <a:solidFill>
            <a:schemeClr val="tx1">
              <a:lumMod val="10000"/>
              <a:lumOff val="90000"/>
            </a:schemeClr>
          </a:solidFill>
          <a:ln w="6350" cap="flat" cmpd="sng" algn="ctr">
            <a:solidFill>
              <a:schemeClr val="tx2">
                <a:lumMod val="50000"/>
              </a:schemeClr>
            </a:solidFill>
            <a:prstDash val="solid"/>
            <a:round/>
            <a:headEnd type="none" w="med" len="med"/>
            <a:tailEnd type="none" w="med" len="med"/>
          </a:ln>
          <a:effectLst/>
        </p:spPr>
        <p:txBody>
          <a:bodyPr vert="horz" wrap="none" lIns="114076" tIns="57039" rIns="114076" bIns="57039" numCol="1" rtlCol="0" anchor="ctr" anchorCtr="0" compatLnSpc="1">
            <a:prstTxWarp prst="textNoShape">
              <a:avLst/>
            </a:prstTxWarp>
          </a:bodyPr>
          <a:lstStyle/>
          <a:p>
            <a:pPr defTabSz="1140630" eaLnBrk="0" hangingPunct="0">
              <a:lnSpc>
                <a:spcPct val="85000"/>
              </a:lnSpc>
            </a:pPr>
            <a:r>
              <a:rPr lang="en-US" sz="1373" b="1" dirty="0">
                <a:solidFill>
                  <a:schemeClr val="accent1"/>
                </a:solidFill>
                <a:cs typeface="Arial" charset="0"/>
              </a:rPr>
              <a:t>IAM Process</a:t>
            </a:r>
          </a:p>
        </p:txBody>
      </p:sp>
    </p:spTree>
    <p:extLst>
      <p:ext uri="{BB962C8B-B14F-4D97-AF65-F5344CB8AC3E}">
        <p14:creationId xmlns:p14="http://schemas.microsoft.com/office/powerpoint/2010/main" val="227300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939 -0.00333 L -0.00939 -0.00309 C -0.01235 0.06444 -0.01183 0.04376 -0.00939 0.16361 C -0.00849 0.2019 -0.00785 0.18169 -0.00566 0.20166 C -0.00206 0.2371 -0.00733 0.1931 -0.00334 0.23543 C -0.00309 0.23757 -0.00257 0.23971 -0.00219 0.24209 C -0.00167 0.24447 -0.00142 0.24756 -0.00103 0.25041 C 0.00013 0.26088 0.00103 0.27158 0.00257 0.28204 C 0.00437 0.29465 0.00347 0.28751 0.00501 0.30297 C 0.0036 0.35624 0.00656 0.3365 0.00141 0.36456 C 1.15226E-6 0.37194 0.00103 0.36956 -0.00103 0.37312 " pathEditMode="relative" rAng="0" ptsTypes="AAAAAAAAAAA">
                                      <p:cBhvr>
                                        <p:cTn id="6" dur="2000" fill="hold"/>
                                        <p:tgtEl>
                                          <p:spTgt spid="13"/>
                                        </p:tgtEl>
                                        <p:attrNameLst>
                                          <p:attrName>ppt_x</p:attrName>
                                          <p:attrName>ppt_y</p:attrName>
                                        </p:attrNameLst>
                                      </p:cBhvr>
                                      <p:rCtr x="617" y="18811"/>
                                    </p:animMotion>
                                  </p:childTnLst>
                                </p:cTn>
                              </p:par>
                              <p:par>
                                <p:cTn id="7" presetID="0" presetClass="path" presetSubtype="0" accel="50000" decel="50000" fill="hold" grpId="0" nodeType="withEffect">
                                  <p:stCondLst>
                                    <p:cond delay="0"/>
                                  </p:stCondLst>
                                  <p:childTnLst>
                                    <p:animMotion origin="layout" path="M -8.33333E-7 -0.00987 L -8.33333E-7 -0.00987 C -0.00399 -0.00648 -0.00833 -0.00401 -0.01198 0.00062 C -0.01562 0.00525 -0.01805 0.01235 -0.02153 0.0176 C -0.02864 0.0284 -0.0316 0.03087 -0.03941 0.03858 C -0.04774 0.05587 -0.04635 0.05432 -0.05729 0.07037 C -0.06024 0.075 -0.06389 0.0784 -0.06667 0.08303 C -0.06823 0.0855 -0.06875 0.08951 -0.07031 0.09167 C -0.07917 0.10247 -0.08924 0.10988 -0.09774 0.1213 C -0.10417 0.12994 -0.10712 0.13426 -0.11562 0.14229 C -0.11892 0.14568 -0.12274 0.14784 -0.12621 0.15093 C -0.13003 0.15432 -0.13385 0.16204 -0.13698 0.16574 C -0.13924 0.16821 -0.14184 0.16945 -0.1441 0.17192 C -0.16128 0.19044 -0.13333 0.16451 -0.15608 0.18457 C -0.16042 0.19661 -0.1566 0.18827 -0.16667 0.19939 C -0.17031 0.20371 -0.17743 0.21235 -0.17743 0.21235 C -0.18281 0.22655 -0.17587 0.21019 -0.18576 0.225 C -0.18924 0.22994 -0.19219 0.23611 -0.19531 0.24198 L -0.19774 0.24599 C -0.19844 0.24753 -0.19896 0.24969 -0.2 0.25031 L -0.20364 0.25247 C -0.20937 0.26266 -0.20208 0.25031 -0.20955 0.26081 C -0.21562 0.26945 -0.20712 0.26081 -0.21667 0.26945 C -0.21788 0.27161 -0.2191 0.27377 -0.22031 0.27562 C -0.22135 0.27747 -0.22274 0.2784 -0.22396 0.27994 C -0.22604 0.28334 -0.22986 0.29044 -0.22986 0.29044 C -0.23108 0.29723 -0.23073 0.29723 -0.23333 0.30309 C -0.2342 0.30494 -0.23507 0.30587 -0.23576 0.30741 C -0.24062 0.31821 -0.23559 0.30926 -0.24062 0.32223 C -0.24219 0.32655 -0.24583 0.32963 -0.24774 0.33272 C -0.25538 0.34661 -0.2467 0.33735 -0.25608 0.34568 C -0.25677 0.34753 -0.25729 0.35031 -0.25833 0.35186 C -0.25937 0.3534 -0.26094 0.35309 -0.26198 0.35402 C -0.26319 0.35525 -0.26424 0.3571 -0.26562 0.35834 C -0.26667 0.35926 -0.26805 0.35926 -0.2691 0.3605 C -0.27483 0.36544 -0.27049 0.36451 -0.275 0.36451 " pathEditMode="relative" ptsTypes="AAAAAAAAAAAAAAAAAAAAAAAAAAAAAAAAAAAA">
                                      <p:cBhvr>
                                        <p:cTn id="8" dur="2000" fill="hold"/>
                                        <p:tgtEl>
                                          <p:spTgt spid="15"/>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2.46914E-6 4.18549E-6 L -0.1205 0.35767 " pathEditMode="relative" rAng="0" ptsTypes="AA">
                                      <p:cBhvr>
                                        <p:cTn id="10" dur="2000" fill="hold"/>
                                        <p:tgtEl>
                                          <p:spTgt spid="8"/>
                                        </p:tgtEl>
                                        <p:attrNameLst>
                                          <p:attrName>ppt_x</p:attrName>
                                          <p:attrName>ppt_y</p:attrName>
                                        </p:attrNameLst>
                                      </p:cBhvr>
                                      <p:rCtr x="-6031" y="17883"/>
                                    </p:animMotion>
                                  </p:childTnLst>
                                </p:cTn>
                              </p:par>
                              <p:par>
                                <p:cTn id="11" presetID="0" presetClass="path" presetSubtype="0" accel="50000" decel="50000" fill="hold" grpId="0" nodeType="withEffect">
                                  <p:stCondLst>
                                    <p:cond delay="0"/>
                                  </p:stCondLst>
                                  <p:childTnLst>
                                    <p:animMotion origin="layout" path="M -0.00416 0.00093 L -0.00416 0.00093 C -0.0165 0.06574 -0.01615 0.05586 -0.02171 0.14383 C -0.0224 0.15494 -0.02431 0.18364 -0.025 0.19784 C -0.02639 0.22716 -0.02483 0.2142 -0.02709 0.23056 C -0.02674 0.24753 -0.02778 0.26451 -0.02605 0.28086 C -0.02587 0.28333 -0.02327 0.28272 -0.02171 0.28272 C -0.01841 0.28272 -0.01441 0.28457 -0.01181 0.28086 C -0.01025 0.2784 -0.01181 0.27315 -0.01181 0.26914 " pathEditMode="relative" ptsTypes="AAAAAAAAA">
                                      <p:cBhvr>
                                        <p:cTn id="12" dur="2000" fill="hold"/>
                                        <p:tgtEl>
                                          <p:spTgt spid="1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631 0.00309 L -0.00631 0.00333 C -0.0283 0.03757 -0.00785 0.00333 -0.02045 0.02806 C -0.02289 0.03281 -0.02585 0.03662 -0.02817 0.04161 C -0.0373 0.06183 -0.04579 0.08323 -0.05517 0.10344 C -0.05672 0.10654 -0.05916 0.10796 -0.06057 0.11105 C -0.06713 0.12413 -0.07305 0.13793 -0.07922 0.15196 C -0.07986 0.15338 -0.08051 0.15553 -0.08128 0.15743 C -0.08449 0.16551 -0.08771 0.17312 -0.09118 0.18097 C -0.0917 0.18216 -0.09272 0.18311 -0.09324 0.18454 C -0.09478 0.18834 -0.09607 0.19262 -0.09761 0.19619 C -0.10417 0.2107 -0.10006 0.19667 -0.10854 0.21355 C -0.10996 0.2164 -0.11047 0.22045 -0.11176 0.22306 C -0.11574 0.23281 -0.11574 0.22925 -0.1205 0.23662 C -0.12256 0.24019 -0.12655 0.24946 -0.13028 0.25208 C -0.13156 0.2535 -0.13311 0.2535 -0.13452 0.25398 C -0.14391 0.2623 -0.13992 0.26183 -0.14532 0.26183 " pathEditMode="relative" rAng="0" ptsTypes="AAAAAAAAAAAAAAAAA">
                                      <p:cBhvr>
                                        <p:cTn id="14" dur="2000" fill="hold"/>
                                        <p:tgtEl>
                                          <p:spTgt spid="45"/>
                                        </p:tgtEl>
                                        <p:attrNameLst>
                                          <p:attrName>ppt_x</p:attrName>
                                          <p:attrName>ppt_y</p:attrName>
                                        </p:attrNameLst>
                                      </p:cBhvr>
                                      <p:rCtr x="-6957" y="12937"/>
                                    </p:animMotion>
                                  </p:childTnLst>
                                </p:cTn>
                              </p:par>
                              <p:par>
                                <p:cTn id="15" presetID="0" presetClass="path" presetSubtype="0" accel="50000" decel="50000" fill="hold" grpId="0" nodeType="withEffect">
                                  <p:stCondLst>
                                    <p:cond delay="0"/>
                                  </p:stCondLst>
                                  <p:childTnLst>
                                    <p:animMotion origin="layout" path="M -0.0026 0.00155 L -0.0026 0.00186 C -0.00347 0.00772 -0.00416 0.0142 -0.00503 0.02037 C -0.00538 0.02254 -0.0059 0.0247 -0.00625 0.02686 C -0.00677 0.03025 -0.00694 0.03396 -0.00746 0.03735 C -0.00833 0.04321 -0.00989 0.04846 -0.01111 0.05433 C -0.01163 0.0571 -0.0118 0.05988 -0.01232 0.06266 C -0.01302 0.06698 -0.01406 0.07099 -0.01458 0.07531 C -0.0151 0.07902 -0.01528 0.08272 -0.0158 0.08612 C -0.01649 0.08982 -0.01753 0.09291 -0.01823 0.09661 C -0.01875 0.09877 -0.0191 0.10093 -0.01944 0.10309 C -0.0217 0.1176 -0.01962 0.10618 -0.02187 0.12624 C -0.02205 0.1284 -0.02257 0.13056 -0.02309 0.13272 C -0.02344 0.14537 -0.02378 0.15803 -0.02413 0.17068 C -0.02465 0.18766 -0.02482 0.20463 -0.02535 0.2213 C -0.02569 0.2284 -0.02621 0.2355 -0.02656 0.2426 C -0.02708 0.25093 -0.02725 0.25957 -0.02778 0.26791 C -0.02916 0.29013 -0.02951 0.26575 -0.03021 0.29754 C -0.03038 0.31112 -0.03021 0.32439 -0.03021 0.33797 " pathEditMode="relative" rAng="0" ptsTypes="AAAAAAAAAAAAAAAAAAA">
                                      <p:cBhvr>
                                        <p:cTn id="16" dur="2000" fill="hold"/>
                                        <p:tgtEl>
                                          <p:spTgt spid="21"/>
                                        </p:tgtEl>
                                        <p:attrNameLst>
                                          <p:attrName>ppt_x</p:attrName>
                                          <p:attrName>ppt_y</p:attrName>
                                        </p:attrNameLst>
                                      </p:cBhvr>
                                      <p:rCtr x="-1389" y="16821"/>
                                    </p:animMotion>
                                  </p:childTnLst>
                                </p:cTn>
                              </p:par>
                              <p:par>
                                <p:cTn id="17" presetID="0" presetClass="path" presetSubtype="0" accel="50000" decel="50000" fill="hold" grpId="0" nodeType="withEffect">
                                  <p:stCondLst>
                                    <p:cond delay="0"/>
                                  </p:stCondLst>
                                  <p:childTnLst>
                                    <p:animMotion origin="layout" path="M -0.01111 0.01266 L -0.01111 0.01296 C -0.01163 0.01266 -0.0269 0.01975 -0.02968 0.02222 C -0.03055 0.02284 -0.03107 0.025 -0.03177 0.02593 C -0.03333 0.02809 -0.03975 0.03488 -0.04045 0.0358 C -0.05746 0.05124 -0.07812 0.05803 -0.09166 0.0821 C -0.09236 0.08333 -0.09288 0.08519 -0.09375 0.0858 C -0.10711 0.09938 -0.11944 0.11605 -0.13402 0.12469 C -0.13506 0.12531 -0.13628 0.12562 -0.13715 0.12654 C -0.14531 0.13395 -0.15329 0.14167 -0.16111 0.14969 C -0.16232 0.15093 -0.16319 0.15247 -0.1644 0.15371 C -0.17187 0.16111 -0.16909 0.15525 -0.17968 0.16914 C -0.19079 0.18395 -0.20243 0.19784 -0.21215 0.21543 C -0.21284 0.21667 -0.21354 0.21852 -0.2144 0.21914 C -0.22083 0.22562 -0.22725 0.23148 -0.23385 0.23673 C -0.23715 0.2392 -0.24045 0.24043 -0.24375 0.24259 C -0.24704 0.2463 -0.25 0.25062 -0.25347 0.25401 C -0.2552 0.25587 -0.25729 0.25617 -0.25885 0.25803 C -0.26041 0.25957 -0.26163 0.26235 -0.26319 0.26358 C -0.26493 0.26512 -0.26684 0.26482 -0.26875 0.26574 C -0.28177 0.27253 -0.26579 0.26698 -0.28072 0.27161 C -0.28142 0.26759 -0.28246 0.26173 -0.28281 0.25803 C -0.28298 0.25525 -0.28281 0.25278 -0.28281 0.25031 " pathEditMode="relative" rAng="0" ptsTypes="AAAAAAAAAAAAAAAAAAAAAAA">
                                      <p:cBhvr>
                                        <p:cTn id="18" dur="2000" fill="hold"/>
                                        <p:tgtEl>
                                          <p:spTgt spid="19"/>
                                        </p:tgtEl>
                                        <p:attrNameLst>
                                          <p:attrName>ppt_x</p:attrName>
                                          <p:attrName>ppt_y</p:attrName>
                                        </p:attrNameLst>
                                      </p:cBhvr>
                                      <p:rCtr x="-13594" y="12932"/>
                                    </p:animMotion>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0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20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par>
                          <p:cTn id="31" fill="hold">
                            <p:stCondLst>
                              <p:cond delay="2000"/>
                            </p:stCondLst>
                            <p:childTnLst>
                              <p:par>
                                <p:cTn id="32" presetID="1" presetClass="exit"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13" grpId="0" animBg="1"/>
      <p:bldP spid="15" grpId="0" animBg="1"/>
      <p:bldP spid="16" grpId="0" animBg="1"/>
      <p:bldP spid="23" grpId="0"/>
      <p:bldP spid="25" grpId="0" animBg="1"/>
      <p:bldP spid="27" grpId="0" animBg="1"/>
      <p:bldP spid="45" grpId="0" animBg="1"/>
      <p:bldP spid="19" grpId="0" animBg="1"/>
      <p:bldP spid="40"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7DB3-94DE-493B-8264-0F34C0A101BE}"/>
              </a:ext>
            </a:extLst>
          </p:cNvPr>
          <p:cNvSpPr>
            <a:spLocks noGrp="1"/>
          </p:cNvSpPr>
          <p:nvPr>
            <p:ph type="title"/>
          </p:nvPr>
        </p:nvSpPr>
        <p:spPr>
          <a:xfrm>
            <a:off x="816211" y="-3788"/>
            <a:ext cx="8885228" cy="499367"/>
          </a:xfrm>
          <a:noFill/>
          <a:ln w="12700">
            <a:noFill/>
            <a:miter lim="800000"/>
            <a:headEnd/>
            <a:tailEnd/>
          </a:ln>
        </p:spPr>
        <p:txBody>
          <a:bodyPr vert="horz" wrap="square" lIns="0" tIns="0" rIns="0" bIns="0" numCol="1" anchor="t" anchorCtr="0" compatLnSpc="1">
            <a:prstTxWarp prst="textNoShape">
              <a:avLst/>
            </a:prstTxWarp>
            <a:spAutoFit/>
          </a:bodyPr>
          <a:lstStyle/>
          <a:p>
            <a:pPr defTabSz="457200"/>
            <a:r>
              <a:rPr lang="en-US" b="1" kern="1200" dirty="0"/>
              <a:t>Four Phased Approach – IGA Advisory Service</a:t>
            </a:r>
          </a:p>
        </p:txBody>
      </p:sp>
      <p:cxnSp>
        <p:nvCxnSpPr>
          <p:cNvPr id="5" name="Rechte verbindingslijn 37">
            <a:extLst>
              <a:ext uri="{FF2B5EF4-FFF2-40B4-BE49-F238E27FC236}">
                <a16:creationId xmlns:a16="http://schemas.microsoft.com/office/drawing/2014/main" id="{EA5B881A-79FF-4CA4-88CA-63714A11BAF5}"/>
              </a:ext>
            </a:extLst>
          </p:cNvPr>
          <p:cNvCxnSpPr>
            <a:cxnSpLocks/>
            <a:stCxn id="54" idx="9"/>
          </p:cNvCxnSpPr>
          <p:nvPr/>
        </p:nvCxnSpPr>
        <p:spPr>
          <a:xfrm>
            <a:off x="10602922" y="2122132"/>
            <a:ext cx="2325" cy="2892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Rechte verbindingslijn 38">
            <a:extLst>
              <a:ext uri="{FF2B5EF4-FFF2-40B4-BE49-F238E27FC236}">
                <a16:creationId xmlns:a16="http://schemas.microsoft.com/office/drawing/2014/main" id="{D6213AEC-0863-4FD7-92A7-4D1C0341C34D}"/>
              </a:ext>
            </a:extLst>
          </p:cNvPr>
          <p:cNvCxnSpPr>
            <a:cxnSpLocks/>
            <a:stCxn id="52" idx="9"/>
          </p:cNvCxnSpPr>
          <p:nvPr/>
        </p:nvCxnSpPr>
        <p:spPr>
          <a:xfrm>
            <a:off x="7759459" y="2122132"/>
            <a:ext cx="5155" cy="24977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Rechte verbindingslijn 39">
            <a:extLst>
              <a:ext uri="{FF2B5EF4-FFF2-40B4-BE49-F238E27FC236}">
                <a16:creationId xmlns:a16="http://schemas.microsoft.com/office/drawing/2014/main" id="{F16F1ADB-B50A-43A0-8201-E1469CA7984F}"/>
              </a:ext>
            </a:extLst>
          </p:cNvPr>
          <p:cNvCxnSpPr>
            <a:cxnSpLocks/>
            <a:stCxn id="51" idx="9"/>
          </p:cNvCxnSpPr>
          <p:nvPr/>
        </p:nvCxnSpPr>
        <p:spPr>
          <a:xfrm>
            <a:off x="4918825" y="2122132"/>
            <a:ext cx="0" cy="22978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Rechte verbindingslijn 40">
            <a:extLst>
              <a:ext uri="{FF2B5EF4-FFF2-40B4-BE49-F238E27FC236}">
                <a16:creationId xmlns:a16="http://schemas.microsoft.com/office/drawing/2014/main" id="{81E2E93F-DE0B-4535-8956-8C77D912BD75}"/>
              </a:ext>
            </a:extLst>
          </p:cNvPr>
          <p:cNvCxnSpPr>
            <a:cxnSpLocks/>
          </p:cNvCxnSpPr>
          <p:nvPr/>
        </p:nvCxnSpPr>
        <p:spPr>
          <a:xfrm>
            <a:off x="1960697" y="2058397"/>
            <a:ext cx="0" cy="22773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Rechte verbindingslijn 42">
            <a:extLst>
              <a:ext uri="{FF2B5EF4-FFF2-40B4-BE49-F238E27FC236}">
                <a16:creationId xmlns:a16="http://schemas.microsoft.com/office/drawing/2014/main" id="{87375372-6667-43B3-BC29-2A6FBE1A4FF1}"/>
              </a:ext>
            </a:extLst>
          </p:cNvPr>
          <p:cNvCxnSpPr>
            <a:cxnSpLocks/>
          </p:cNvCxnSpPr>
          <p:nvPr/>
        </p:nvCxnSpPr>
        <p:spPr>
          <a:xfrm flipV="1">
            <a:off x="651808" y="2286127"/>
            <a:ext cx="2670293" cy="272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Rechte verbindingslijn 46">
            <a:extLst>
              <a:ext uri="{FF2B5EF4-FFF2-40B4-BE49-F238E27FC236}">
                <a16:creationId xmlns:a16="http://schemas.microsoft.com/office/drawing/2014/main" id="{EF2DC182-F479-431A-A4A1-2B2047D43598}"/>
              </a:ext>
            </a:extLst>
          </p:cNvPr>
          <p:cNvCxnSpPr>
            <a:cxnSpLocks/>
          </p:cNvCxnSpPr>
          <p:nvPr/>
        </p:nvCxnSpPr>
        <p:spPr>
          <a:xfrm>
            <a:off x="3623589" y="2286127"/>
            <a:ext cx="259699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Rechte verbindingslijn 47">
            <a:extLst>
              <a:ext uri="{FF2B5EF4-FFF2-40B4-BE49-F238E27FC236}">
                <a16:creationId xmlns:a16="http://schemas.microsoft.com/office/drawing/2014/main" id="{4A28AE6E-0C8F-4502-9FC8-60E81A947CFC}"/>
              </a:ext>
            </a:extLst>
          </p:cNvPr>
          <p:cNvCxnSpPr>
            <a:cxnSpLocks/>
          </p:cNvCxnSpPr>
          <p:nvPr/>
        </p:nvCxnSpPr>
        <p:spPr>
          <a:xfrm>
            <a:off x="6552050" y="2286127"/>
            <a:ext cx="278376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Rechte verbindingslijn 48">
            <a:extLst>
              <a:ext uri="{FF2B5EF4-FFF2-40B4-BE49-F238E27FC236}">
                <a16:creationId xmlns:a16="http://schemas.microsoft.com/office/drawing/2014/main" id="{560F7512-7FE4-4187-A395-F0441E88DBBC}"/>
              </a:ext>
            </a:extLst>
          </p:cNvPr>
          <p:cNvCxnSpPr>
            <a:cxnSpLocks/>
          </p:cNvCxnSpPr>
          <p:nvPr/>
        </p:nvCxnSpPr>
        <p:spPr>
          <a:xfrm flipV="1">
            <a:off x="9467736" y="2315290"/>
            <a:ext cx="2382935" cy="1072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Text Box 10">
            <a:extLst>
              <a:ext uri="{FF2B5EF4-FFF2-40B4-BE49-F238E27FC236}">
                <a16:creationId xmlns:a16="http://schemas.microsoft.com/office/drawing/2014/main" id="{6ACD709A-DBBF-4B68-B41E-A11D11A9AB95}"/>
              </a:ext>
            </a:extLst>
          </p:cNvPr>
          <p:cNvSpPr txBox="1">
            <a:spLocks noChangeArrowheads="1"/>
          </p:cNvSpPr>
          <p:nvPr/>
        </p:nvSpPr>
        <p:spPr bwMode="auto">
          <a:xfrm>
            <a:off x="632461" y="4703262"/>
            <a:ext cx="2857645" cy="1474220"/>
          </a:xfrm>
          <a:prstGeom prst="rect">
            <a:avLst/>
          </a:prstGeom>
          <a:noFill/>
          <a:ln w="9525">
            <a:noFill/>
            <a:miter lim="800000"/>
            <a:headEnd/>
            <a:tailEnd/>
          </a:ln>
        </p:spPr>
        <p:txBody>
          <a:bodyPr wrap="square" lIns="114089" tIns="114089" rIns="114089" bIns="21391">
            <a:spAutoFit/>
          </a:bodyPr>
          <a:lstStyle>
            <a:defPPr>
              <a:defRPr lang="en-US"/>
            </a:defPPr>
            <a:lvl2pPr marL="213893" lvl="1" indent="-213893" algn="l" defTabSz="554536" fontAlgn="auto">
              <a:lnSpc>
                <a:spcPct val="90000"/>
              </a:lnSpc>
              <a:spcAft>
                <a:spcPct val="15000"/>
              </a:spcAft>
              <a:buClr>
                <a:srgbClr val="0070AD"/>
              </a:buClr>
              <a:buFont typeface="Wingdings" panose="05000000000000000000" pitchFamily="2" charset="2"/>
              <a:buChar char="§"/>
              <a:defRPr sz="998">
                <a:solidFill>
                  <a:prstClr val="black"/>
                </a:solidFill>
                <a:latin typeface="Verdana"/>
                <a:ea typeface="+mn-ea"/>
              </a:defRPr>
            </a:lvl2pPr>
          </a:lstStyle>
          <a:p>
            <a:pPr lvl="1"/>
            <a:r>
              <a:rPr lang="en-US" dirty="0"/>
              <a:t>Advisory Plan</a:t>
            </a:r>
          </a:p>
          <a:p>
            <a:pPr lvl="1"/>
            <a:r>
              <a:rPr lang="en-AU" dirty="0"/>
              <a:t>Current State documentation:</a:t>
            </a:r>
          </a:p>
          <a:p>
            <a:pPr marL="385343" lvl="1" indent="-171450">
              <a:buFont typeface="Arial" panose="020B0604020202020204" pitchFamily="34" charset="0"/>
              <a:buChar char="•"/>
            </a:pPr>
            <a:r>
              <a:rPr lang="en-AU" sz="1000" dirty="0"/>
              <a:t>Known issues, shortcomings, actions and quick wins </a:t>
            </a:r>
          </a:p>
          <a:p>
            <a:pPr marL="385343" lvl="1" indent="-171450">
              <a:buFont typeface="Arial" panose="020B0604020202020204" pitchFamily="34" charset="0"/>
              <a:buChar char="•"/>
            </a:pPr>
            <a:r>
              <a:rPr lang="en-AU" sz="1000" dirty="0"/>
              <a:t>Understanding of threat and risks, challenges &amp; trends</a:t>
            </a:r>
          </a:p>
          <a:p>
            <a:pPr lvl="1"/>
            <a:r>
              <a:rPr lang="en-AU" sz="1000" dirty="0"/>
              <a:t>Summary report including current state analysis, risks, issues &amp; Recommendations</a:t>
            </a:r>
            <a:endParaRPr lang="en-US" sz="1000" dirty="0"/>
          </a:p>
        </p:txBody>
      </p:sp>
      <p:sp>
        <p:nvSpPr>
          <p:cNvPr id="29" name="Text Box 10">
            <a:extLst>
              <a:ext uri="{FF2B5EF4-FFF2-40B4-BE49-F238E27FC236}">
                <a16:creationId xmlns:a16="http://schemas.microsoft.com/office/drawing/2014/main" id="{E66309D5-E4F2-425D-9A22-908BE10926AB}"/>
              </a:ext>
            </a:extLst>
          </p:cNvPr>
          <p:cNvSpPr txBox="1">
            <a:spLocks noChangeArrowheads="1"/>
          </p:cNvSpPr>
          <p:nvPr/>
        </p:nvSpPr>
        <p:spPr bwMode="auto">
          <a:xfrm>
            <a:off x="3661383" y="4590636"/>
            <a:ext cx="2781440" cy="1935309"/>
          </a:xfrm>
          <a:prstGeom prst="rect">
            <a:avLst/>
          </a:prstGeom>
          <a:noFill/>
          <a:ln w="9525">
            <a:noFill/>
            <a:miter lim="800000"/>
            <a:headEnd/>
            <a:tailEnd/>
          </a:ln>
        </p:spPr>
        <p:txBody>
          <a:bodyPr wrap="square" lIns="114089" tIns="114089" rIns="114089" bIns="21391">
            <a:spAutoFit/>
          </a:bodyPr>
          <a:lstStyle>
            <a:defPPr>
              <a:defRPr lang="en-US"/>
            </a:defPPr>
            <a:lvl2pPr marL="213893" lvl="1" indent="-213893" algn="l" defTabSz="554536" fontAlgn="auto">
              <a:lnSpc>
                <a:spcPct val="90000"/>
              </a:lnSpc>
              <a:spcAft>
                <a:spcPct val="15000"/>
              </a:spcAft>
              <a:buClr>
                <a:srgbClr val="0070AD"/>
              </a:buClr>
              <a:buFont typeface="Wingdings" panose="05000000000000000000" pitchFamily="2" charset="2"/>
              <a:buChar char="§"/>
              <a:defRPr sz="998">
                <a:solidFill>
                  <a:prstClr val="black"/>
                </a:solidFill>
                <a:latin typeface="Verdana"/>
                <a:ea typeface="+mn-ea"/>
              </a:defRPr>
            </a:lvl2pPr>
          </a:lstStyle>
          <a:p>
            <a:pPr lvl="1"/>
            <a:r>
              <a:rPr lang="en-US" dirty="0"/>
              <a:t>Business Case for Changes identified</a:t>
            </a:r>
          </a:p>
          <a:p>
            <a:pPr lvl="1">
              <a:defRPr/>
            </a:pPr>
            <a:r>
              <a:rPr lang="en-US" dirty="0"/>
              <a:t>Priorities definition, short term goal and long-term goal</a:t>
            </a:r>
          </a:p>
          <a:p>
            <a:pPr lvl="1">
              <a:defRPr/>
            </a:pPr>
            <a:r>
              <a:rPr lang="en-AU" dirty="0"/>
              <a:t>Documented desired future state for Cybersecurity including:</a:t>
            </a:r>
          </a:p>
          <a:p>
            <a:pPr marL="385343" lvl="1" indent="-171450">
              <a:buFont typeface="Arial" panose="020B0604020202020204" pitchFamily="34" charset="0"/>
              <a:buChar char="•"/>
              <a:defRPr/>
            </a:pPr>
            <a:r>
              <a:rPr lang="en-AU" sz="1000" dirty="0"/>
              <a:t>Capabilities and maturity level</a:t>
            </a:r>
          </a:p>
          <a:p>
            <a:pPr marL="385343" lvl="1" indent="-171450">
              <a:buFont typeface="Arial" panose="020B0604020202020204" pitchFamily="34" charset="0"/>
              <a:buChar char="•"/>
              <a:defRPr/>
            </a:pPr>
            <a:r>
              <a:rPr lang="en-AU" sz="1000" dirty="0"/>
              <a:t>Dependencies, duplications or synergies between other roadmaps and initiatives </a:t>
            </a:r>
          </a:p>
          <a:p>
            <a:pPr marL="385343" lvl="1" indent="-171450">
              <a:buFont typeface="Arial" panose="020B0604020202020204" pitchFamily="34" charset="0"/>
              <a:buChar char="•"/>
              <a:defRPr/>
            </a:pPr>
            <a:r>
              <a:rPr lang="en-AU" sz="1000" dirty="0"/>
              <a:t>High level metrics and KPIs</a:t>
            </a:r>
          </a:p>
          <a:p>
            <a:pPr lvl="1">
              <a:defRPr/>
            </a:pPr>
            <a:endParaRPr lang="en-US" dirty="0"/>
          </a:p>
        </p:txBody>
      </p:sp>
      <p:sp>
        <p:nvSpPr>
          <p:cNvPr id="30" name="Text Box 10">
            <a:extLst>
              <a:ext uri="{FF2B5EF4-FFF2-40B4-BE49-F238E27FC236}">
                <a16:creationId xmlns:a16="http://schemas.microsoft.com/office/drawing/2014/main" id="{B9FF8138-4F23-4CA3-BE5D-608293935A47}"/>
              </a:ext>
            </a:extLst>
          </p:cNvPr>
          <p:cNvSpPr txBox="1">
            <a:spLocks noChangeArrowheads="1"/>
          </p:cNvSpPr>
          <p:nvPr/>
        </p:nvSpPr>
        <p:spPr bwMode="auto">
          <a:xfrm>
            <a:off x="6269548" y="4555594"/>
            <a:ext cx="2781439" cy="2005392"/>
          </a:xfrm>
          <a:prstGeom prst="rect">
            <a:avLst/>
          </a:prstGeom>
          <a:noFill/>
          <a:ln w="9525">
            <a:noFill/>
            <a:miter lim="800000"/>
            <a:headEnd/>
            <a:tailEnd/>
          </a:ln>
        </p:spPr>
        <p:txBody>
          <a:bodyPr wrap="square" lIns="114089" tIns="114089" rIns="114089" bIns="21391">
            <a:spAutoFit/>
          </a:bodyPr>
          <a:lstStyle>
            <a:defPPr>
              <a:defRPr lang="en-US"/>
            </a:defPPr>
            <a:lvl2pPr marL="171450" marR="0" lvl="1" indent="-171450" defTabSz="444500" fontAlgn="auto">
              <a:lnSpc>
                <a:spcPct val="90000"/>
              </a:lnSpc>
              <a:spcBef>
                <a:spcPct val="0"/>
              </a:spcBef>
              <a:spcAft>
                <a:spcPct val="15000"/>
              </a:spcAft>
              <a:buClr>
                <a:srgbClr val="0070AD"/>
              </a:buClr>
              <a:buSzTx/>
              <a:buFont typeface="Wingdings" panose="05000000000000000000" pitchFamily="2" charset="2"/>
              <a:buChar char="§"/>
              <a:tabLst/>
              <a:defRPr sz="1100">
                <a:solidFill>
                  <a:prstClr val="black"/>
                </a:solidFill>
                <a:latin typeface="Verdana"/>
              </a:defRPr>
            </a:lvl2pPr>
          </a:lstStyle>
          <a:p>
            <a:pPr marL="213893" lvl="1" indent="-213893" algn="l" defTabSz="554536">
              <a:defRPr/>
            </a:pPr>
            <a:r>
              <a:rPr lang="en-US" sz="998" dirty="0">
                <a:ea typeface="+mn-ea"/>
              </a:rPr>
              <a:t>Application categorization, integration strategies.</a:t>
            </a:r>
          </a:p>
          <a:p>
            <a:pPr marL="213893" lvl="1" indent="-213893" algn="l" defTabSz="554536">
              <a:defRPr/>
            </a:pPr>
            <a:r>
              <a:rPr lang="en-US" dirty="0"/>
              <a:t>Basis on the application categories provide the report for the gap evolved in the existing governance ​</a:t>
            </a:r>
          </a:p>
          <a:p>
            <a:pPr marL="213893" lvl="1" indent="-213893" algn="l" defTabSz="554536">
              <a:defRPr/>
            </a:pPr>
            <a:r>
              <a:rPr lang="en-US" dirty="0"/>
              <a:t>Strategize the governance cycle for the categorized applications for completing the governance process​</a:t>
            </a:r>
          </a:p>
          <a:p>
            <a:pPr marL="213893" lvl="1" indent="-213893" algn="l" defTabSz="554536">
              <a:defRPr/>
            </a:pPr>
            <a:endParaRPr lang="en-US" sz="998" dirty="0">
              <a:ea typeface="+mn-ea"/>
            </a:endParaRPr>
          </a:p>
          <a:p>
            <a:pPr lvl="1" algn="l"/>
            <a:endParaRPr lang="en-US" sz="998" dirty="0"/>
          </a:p>
        </p:txBody>
      </p:sp>
      <p:sp>
        <p:nvSpPr>
          <p:cNvPr id="31" name="Text Box 10">
            <a:extLst>
              <a:ext uri="{FF2B5EF4-FFF2-40B4-BE49-F238E27FC236}">
                <a16:creationId xmlns:a16="http://schemas.microsoft.com/office/drawing/2014/main" id="{61027C09-BBB8-4FBB-8096-BB6A8D3EB3AB}"/>
              </a:ext>
            </a:extLst>
          </p:cNvPr>
          <p:cNvSpPr txBox="1">
            <a:spLocks noChangeArrowheads="1"/>
          </p:cNvSpPr>
          <p:nvPr/>
        </p:nvSpPr>
        <p:spPr bwMode="auto">
          <a:xfrm>
            <a:off x="9237378" y="4564193"/>
            <a:ext cx="2688154" cy="1701982"/>
          </a:xfrm>
          <a:prstGeom prst="rect">
            <a:avLst/>
          </a:prstGeom>
          <a:noFill/>
          <a:ln w="9525">
            <a:noFill/>
            <a:miter lim="800000"/>
            <a:headEnd/>
            <a:tailEnd/>
          </a:ln>
        </p:spPr>
        <p:txBody>
          <a:bodyPr wrap="square" lIns="114089" tIns="114089" rIns="114089" bIns="21391">
            <a:noAutofit/>
          </a:bodyPr>
          <a:lstStyle/>
          <a:p>
            <a:pPr marL="171450" lvl="1" indent="-171450" algn="l" defTabSz="444500" fontAlgn="auto">
              <a:lnSpc>
                <a:spcPct val="90000"/>
              </a:lnSpc>
              <a:spcAft>
                <a:spcPct val="15000"/>
              </a:spcAft>
              <a:buClr>
                <a:srgbClr val="0070AD"/>
              </a:buClr>
              <a:buFont typeface="Wingdings" panose="05000000000000000000" pitchFamily="2" charset="2"/>
              <a:buChar char="§"/>
            </a:pPr>
            <a:r>
              <a:rPr lang="en-US" sz="998" dirty="0">
                <a:solidFill>
                  <a:prstClr val="black"/>
                </a:solidFill>
                <a:latin typeface="Verdana"/>
              </a:rPr>
              <a:t>Current state document</a:t>
            </a:r>
            <a:endParaRPr lang="en-IN" sz="998" dirty="0">
              <a:solidFill>
                <a:prstClr val="black"/>
              </a:solidFill>
              <a:latin typeface="Verdana"/>
            </a:endParaRPr>
          </a:p>
          <a:p>
            <a:pPr marL="171450" lvl="1" indent="-171450" algn="l" defTabSz="444500" fontAlgn="auto">
              <a:lnSpc>
                <a:spcPct val="90000"/>
              </a:lnSpc>
              <a:spcAft>
                <a:spcPct val="15000"/>
              </a:spcAft>
              <a:buClr>
                <a:srgbClr val="0070AD"/>
              </a:buClr>
              <a:buFont typeface="Wingdings" panose="05000000000000000000" pitchFamily="2" charset="2"/>
              <a:buChar char="§"/>
            </a:pPr>
            <a:r>
              <a:rPr lang="en-US" sz="998" dirty="0">
                <a:solidFill>
                  <a:prstClr val="black"/>
                </a:solidFill>
                <a:latin typeface="Verdana"/>
              </a:rPr>
              <a:t>Gap Analysis document</a:t>
            </a:r>
            <a:endParaRPr lang="en-IN" sz="998" dirty="0">
              <a:solidFill>
                <a:prstClr val="black"/>
              </a:solidFill>
              <a:latin typeface="Verdana"/>
            </a:endParaRPr>
          </a:p>
          <a:p>
            <a:pPr marL="171450" lvl="1" indent="-171450" algn="l" defTabSz="444500" fontAlgn="auto">
              <a:lnSpc>
                <a:spcPct val="90000"/>
              </a:lnSpc>
              <a:spcAft>
                <a:spcPct val="15000"/>
              </a:spcAft>
              <a:buClr>
                <a:srgbClr val="0070AD"/>
              </a:buClr>
              <a:buFont typeface="Wingdings" panose="05000000000000000000" pitchFamily="2" charset="2"/>
              <a:buChar char="§"/>
            </a:pPr>
            <a:r>
              <a:rPr lang="en-US" sz="998" dirty="0">
                <a:solidFill>
                  <a:prstClr val="black"/>
                </a:solidFill>
                <a:latin typeface="Verdana"/>
              </a:rPr>
              <a:t>IGA program Roadmap</a:t>
            </a:r>
            <a:endParaRPr lang="en-IN" sz="998" dirty="0">
              <a:solidFill>
                <a:prstClr val="black"/>
              </a:solidFill>
              <a:latin typeface="Verdana"/>
            </a:endParaRPr>
          </a:p>
          <a:p>
            <a:pPr marL="171450" lvl="1" indent="-171450" algn="l" defTabSz="444500" fontAlgn="auto">
              <a:lnSpc>
                <a:spcPct val="90000"/>
              </a:lnSpc>
              <a:spcAft>
                <a:spcPct val="15000"/>
              </a:spcAft>
              <a:buClr>
                <a:srgbClr val="0070AD"/>
              </a:buClr>
              <a:buFont typeface="Wingdings" panose="05000000000000000000" pitchFamily="2" charset="2"/>
              <a:buChar char="§"/>
            </a:pPr>
            <a:r>
              <a:rPr lang="en-US" sz="998" dirty="0">
                <a:solidFill>
                  <a:prstClr val="black"/>
                </a:solidFill>
                <a:latin typeface="Verdana"/>
              </a:rPr>
              <a:t>Business &amp; Technical Requirements for the IAM Program</a:t>
            </a:r>
            <a:endParaRPr lang="en-IN" sz="998" dirty="0">
              <a:solidFill>
                <a:prstClr val="black"/>
              </a:solidFill>
              <a:latin typeface="Verdana"/>
            </a:endParaRPr>
          </a:p>
          <a:p>
            <a:pPr marL="171450" lvl="1" indent="-171450" algn="l" defTabSz="444500" fontAlgn="auto">
              <a:lnSpc>
                <a:spcPct val="90000"/>
              </a:lnSpc>
              <a:spcAft>
                <a:spcPct val="15000"/>
              </a:spcAft>
              <a:buClr>
                <a:srgbClr val="0070AD"/>
              </a:buClr>
              <a:buFont typeface="Wingdings" panose="05000000000000000000" pitchFamily="2" charset="2"/>
              <a:buChar char="§"/>
            </a:pPr>
            <a:r>
              <a:rPr lang="en-US" sz="998" dirty="0">
                <a:solidFill>
                  <a:prstClr val="black"/>
                </a:solidFill>
                <a:latin typeface="Verdana"/>
              </a:rPr>
              <a:t>Application Categorization and Integration Approach</a:t>
            </a:r>
            <a:endParaRPr lang="en-IN" sz="998" dirty="0">
              <a:solidFill>
                <a:prstClr val="black"/>
              </a:solidFill>
              <a:latin typeface="Verdana"/>
            </a:endParaRPr>
          </a:p>
          <a:p>
            <a:pPr marL="171450" lvl="1" indent="-171450" algn="l" defTabSz="444500" fontAlgn="auto">
              <a:lnSpc>
                <a:spcPct val="90000"/>
              </a:lnSpc>
              <a:spcAft>
                <a:spcPct val="15000"/>
              </a:spcAft>
              <a:buClr>
                <a:srgbClr val="0070AD"/>
              </a:buClr>
              <a:buFont typeface="Wingdings" panose="05000000000000000000" pitchFamily="2" charset="2"/>
              <a:buChar char="§"/>
            </a:pPr>
            <a:r>
              <a:rPr lang="en-US" sz="998" dirty="0">
                <a:solidFill>
                  <a:prstClr val="black"/>
                </a:solidFill>
                <a:latin typeface="Verdana"/>
              </a:rPr>
              <a:t>Technology Recommendation</a:t>
            </a:r>
            <a:endParaRPr lang="en-IN" sz="998" dirty="0">
              <a:solidFill>
                <a:prstClr val="black"/>
              </a:solidFill>
              <a:latin typeface="Verdana"/>
            </a:endParaRPr>
          </a:p>
        </p:txBody>
      </p:sp>
      <p:grpSp>
        <p:nvGrpSpPr>
          <p:cNvPr id="47" name="Group 46">
            <a:extLst>
              <a:ext uri="{FF2B5EF4-FFF2-40B4-BE49-F238E27FC236}">
                <a16:creationId xmlns:a16="http://schemas.microsoft.com/office/drawing/2014/main" id="{BD2BCC14-10F9-9D4F-BFCF-83ABF5432716}"/>
              </a:ext>
            </a:extLst>
          </p:cNvPr>
          <p:cNvGrpSpPr/>
          <p:nvPr/>
        </p:nvGrpSpPr>
        <p:grpSpPr>
          <a:xfrm>
            <a:off x="632461" y="688473"/>
            <a:ext cx="11391510" cy="1473067"/>
            <a:chOff x="812681" y="2749147"/>
            <a:chExt cx="11391510" cy="1838692"/>
          </a:xfrm>
        </p:grpSpPr>
        <p:sp>
          <p:nvSpPr>
            <p:cNvPr id="50" name="Freeform 49">
              <a:extLst>
                <a:ext uri="{FF2B5EF4-FFF2-40B4-BE49-F238E27FC236}">
                  <a16:creationId xmlns:a16="http://schemas.microsoft.com/office/drawing/2014/main" id="{70F311B7-0D7A-CE48-8B85-ED317179B48C}"/>
                </a:ext>
              </a:extLst>
            </p:cNvPr>
            <p:cNvSpPr>
              <a:spLocks noChangeArrowheads="1"/>
            </p:cNvSpPr>
            <p:nvPr/>
          </p:nvSpPr>
          <p:spPr bwMode="auto">
            <a:xfrm>
              <a:off x="834081" y="2809158"/>
              <a:ext cx="2842704" cy="1729490"/>
            </a:xfrm>
            <a:custGeom>
              <a:avLst/>
              <a:gdLst>
                <a:gd name="connsiteX0" fmla="*/ 2130734 w 4261470"/>
                <a:gd name="connsiteY0" fmla="*/ 372908 h 4261467"/>
                <a:gd name="connsiteX1" fmla="*/ 1461433 w 4261470"/>
                <a:gd name="connsiteY1" fmla="*/ 504768 h 4261467"/>
                <a:gd name="connsiteX2" fmla="*/ 372909 w 4261470"/>
                <a:gd name="connsiteY2" fmla="*/ 2130735 h 4261467"/>
                <a:gd name="connsiteX3" fmla="*/ 2130734 w 4261470"/>
                <a:gd name="connsiteY3" fmla="*/ 3888561 h 4261467"/>
                <a:gd name="connsiteX4" fmla="*/ 3888560 w 4261470"/>
                <a:gd name="connsiteY4" fmla="*/ 2130735 h 4261467"/>
                <a:gd name="connsiteX5" fmla="*/ 2800945 w 4261470"/>
                <a:gd name="connsiteY5" fmla="*/ 504768 h 4261467"/>
                <a:gd name="connsiteX6" fmla="*/ 2130734 w 4261470"/>
                <a:gd name="connsiteY6" fmla="*/ 372908 h 4261467"/>
                <a:gd name="connsiteX7" fmla="*/ 2130280 w 4261470"/>
                <a:gd name="connsiteY7" fmla="*/ 0 h 4261467"/>
                <a:gd name="connsiteX8" fmla="*/ 4261470 w 4261470"/>
                <a:gd name="connsiteY8" fmla="*/ 2131189 h 4261467"/>
                <a:gd name="connsiteX9" fmla="*/ 2130280 w 4261470"/>
                <a:gd name="connsiteY9" fmla="*/ 4261467 h 4261467"/>
                <a:gd name="connsiteX10" fmla="*/ 0 w 4261470"/>
                <a:gd name="connsiteY10" fmla="*/ 2131189 h 4261467"/>
                <a:gd name="connsiteX11" fmla="*/ 2130280 w 4261470"/>
                <a:gd name="connsiteY11" fmla="*/ 0 h 426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1470" h="4261467">
                  <a:moveTo>
                    <a:pt x="2130734" y="372908"/>
                  </a:moveTo>
                  <a:cubicBezTo>
                    <a:pt x="1893387" y="372908"/>
                    <a:pt x="1667862" y="420196"/>
                    <a:pt x="1461433" y="504768"/>
                  </a:cubicBezTo>
                  <a:cubicBezTo>
                    <a:pt x="822141" y="768487"/>
                    <a:pt x="372909" y="1397777"/>
                    <a:pt x="372909" y="2130735"/>
                  </a:cubicBezTo>
                  <a:cubicBezTo>
                    <a:pt x="372909" y="3101041"/>
                    <a:pt x="1160429" y="3888561"/>
                    <a:pt x="2130734" y="3888561"/>
                  </a:cubicBezTo>
                  <a:cubicBezTo>
                    <a:pt x="3101949" y="3888561"/>
                    <a:pt x="3888560" y="3101041"/>
                    <a:pt x="3888560" y="2130735"/>
                  </a:cubicBezTo>
                  <a:cubicBezTo>
                    <a:pt x="3888560" y="1397777"/>
                    <a:pt x="3439328" y="768487"/>
                    <a:pt x="2800945" y="504768"/>
                  </a:cubicBezTo>
                  <a:cubicBezTo>
                    <a:pt x="2593607" y="420196"/>
                    <a:pt x="2368082" y="372908"/>
                    <a:pt x="2130734" y="372908"/>
                  </a:cubicBezTo>
                  <a:close/>
                  <a:moveTo>
                    <a:pt x="2130280" y="0"/>
                  </a:moveTo>
                  <a:cubicBezTo>
                    <a:pt x="3307301" y="0"/>
                    <a:pt x="4261470" y="954169"/>
                    <a:pt x="4261470" y="2131189"/>
                  </a:cubicBezTo>
                  <a:cubicBezTo>
                    <a:pt x="4261470" y="3307299"/>
                    <a:pt x="3307301" y="4261467"/>
                    <a:pt x="2130280" y="4261467"/>
                  </a:cubicBezTo>
                  <a:cubicBezTo>
                    <a:pt x="953259" y="4261467"/>
                    <a:pt x="0" y="3307299"/>
                    <a:pt x="0" y="2131189"/>
                  </a:cubicBezTo>
                  <a:cubicBezTo>
                    <a:pt x="0" y="954169"/>
                    <a:pt x="953259" y="0"/>
                    <a:pt x="2130280" y="0"/>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178"/>
            </a:p>
          </p:txBody>
        </p:sp>
        <p:sp>
          <p:nvSpPr>
            <p:cNvPr id="51" name="Freeform 50">
              <a:extLst>
                <a:ext uri="{FF2B5EF4-FFF2-40B4-BE49-F238E27FC236}">
                  <a16:creationId xmlns:a16="http://schemas.microsoft.com/office/drawing/2014/main" id="{A22422A9-6160-8741-B3B4-62DA4F1D559A}"/>
                </a:ext>
              </a:extLst>
            </p:cNvPr>
            <p:cNvSpPr>
              <a:spLocks noChangeArrowheads="1"/>
            </p:cNvSpPr>
            <p:nvPr/>
          </p:nvSpPr>
          <p:spPr bwMode="auto">
            <a:xfrm>
              <a:off x="3677389" y="2809158"/>
              <a:ext cx="2842704" cy="1729491"/>
            </a:xfrm>
            <a:custGeom>
              <a:avLst/>
              <a:gdLst>
                <a:gd name="connsiteX0" fmla="*/ 2131188 w 4261468"/>
                <a:gd name="connsiteY0" fmla="*/ 372908 h 4261469"/>
                <a:gd name="connsiteX1" fmla="*/ 1461150 w 4261468"/>
                <a:gd name="connsiteY1" fmla="*/ 504768 h 4261469"/>
                <a:gd name="connsiteX2" fmla="*/ 372906 w 4261468"/>
                <a:gd name="connsiteY2" fmla="*/ 2130735 h 4261469"/>
                <a:gd name="connsiteX3" fmla="*/ 2131188 w 4261468"/>
                <a:gd name="connsiteY3" fmla="*/ 3888561 h 4261469"/>
                <a:gd name="connsiteX4" fmla="*/ 3888560 w 4261468"/>
                <a:gd name="connsiteY4" fmla="*/ 2130735 h 4261469"/>
                <a:gd name="connsiteX5" fmla="*/ 2800316 w 4261468"/>
                <a:gd name="connsiteY5" fmla="*/ 504768 h 4261469"/>
                <a:gd name="connsiteX6" fmla="*/ 2131188 w 4261468"/>
                <a:gd name="connsiteY6" fmla="*/ 372908 h 4261469"/>
                <a:gd name="connsiteX7" fmla="*/ 2131189 w 4261468"/>
                <a:gd name="connsiteY7" fmla="*/ 0 h 4261469"/>
                <a:gd name="connsiteX8" fmla="*/ 4261468 w 4261468"/>
                <a:gd name="connsiteY8" fmla="*/ 2131189 h 4261469"/>
                <a:gd name="connsiteX9" fmla="*/ 2131189 w 4261468"/>
                <a:gd name="connsiteY9" fmla="*/ 4261469 h 4261469"/>
                <a:gd name="connsiteX10" fmla="*/ 0 w 4261468"/>
                <a:gd name="connsiteY10" fmla="*/ 2131189 h 4261469"/>
                <a:gd name="connsiteX11" fmla="*/ 2131189 w 4261468"/>
                <a:gd name="connsiteY11" fmla="*/ 0 h 426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1468" h="4261469">
                  <a:moveTo>
                    <a:pt x="2131188" y="372908"/>
                  </a:moveTo>
                  <a:cubicBezTo>
                    <a:pt x="1893902" y="372908"/>
                    <a:pt x="1667525" y="420196"/>
                    <a:pt x="1461150" y="504768"/>
                  </a:cubicBezTo>
                  <a:cubicBezTo>
                    <a:pt x="822932" y="768487"/>
                    <a:pt x="372906" y="1397777"/>
                    <a:pt x="372906" y="2130735"/>
                  </a:cubicBezTo>
                  <a:cubicBezTo>
                    <a:pt x="372906" y="3101041"/>
                    <a:pt x="1160224" y="3888561"/>
                    <a:pt x="2131188" y="3888561"/>
                  </a:cubicBezTo>
                  <a:cubicBezTo>
                    <a:pt x="3102152" y="3888561"/>
                    <a:pt x="3888560" y="3101041"/>
                    <a:pt x="3888560" y="2130735"/>
                  </a:cubicBezTo>
                  <a:cubicBezTo>
                    <a:pt x="3888560" y="1397777"/>
                    <a:pt x="3439444" y="768487"/>
                    <a:pt x="2800316" y="504768"/>
                  </a:cubicBezTo>
                  <a:cubicBezTo>
                    <a:pt x="2593941" y="420196"/>
                    <a:pt x="2368474" y="372908"/>
                    <a:pt x="2131188" y="372908"/>
                  </a:cubicBezTo>
                  <a:close/>
                  <a:moveTo>
                    <a:pt x="2131189" y="0"/>
                  </a:moveTo>
                  <a:cubicBezTo>
                    <a:pt x="3308209" y="0"/>
                    <a:pt x="4261468" y="954169"/>
                    <a:pt x="4261468" y="2131189"/>
                  </a:cubicBezTo>
                  <a:cubicBezTo>
                    <a:pt x="4261468" y="3307300"/>
                    <a:pt x="3308209" y="4261469"/>
                    <a:pt x="2131189" y="4261469"/>
                  </a:cubicBezTo>
                  <a:cubicBezTo>
                    <a:pt x="954169" y="4261469"/>
                    <a:pt x="0" y="3307300"/>
                    <a:pt x="0" y="2131189"/>
                  </a:cubicBezTo>
                  <a:cubicBezTo>
                    <a:pt x="0" y="954169"/>
                    <a:pt x="954169" y="0"/>
                    <a:pt x="2131189" y="0"/>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178"/>
            </a:p>
          </p:txBody>
        </p:sp>
        <p:sp>
          <p:nvSpPr>
            <p:cNvPr id="52" name="Freeform 51">
              <a:extLst>
                <a:ext uri="{FF2B5EF4-FFF2-40B4-BE49-F238E27FC236}">
                  <a16:creationId xmlns:a16="http://schemas.microsoft.com/office/drawing/2014/main" id="{F23C0329-DAF5-2242-BAC7-4483C65CD6C1}"/>
                </a:ext>
              </a:extLst>
            </p:cNvPr>
            <p:cNvSpPr>
              <a:spLocks noChangeArrowheads="1"/>
            </p:cNvSpPr>
            <p:nvPr/>
          </p:nvSpPr>
          <p:spPr bwMode="auto">
            <a:xfrm>
              <a:off x="6518024" y="2809158"/>
              <a:ext cx="2842704" cy="1729491"/>
            </a:xfrm>
            <a:custGeom>
              <a:avLst/>
              <a:gdLst>
                <a:gd name="connsiteX0" fmla="*/ 2131642 w 4261468"/>
                <a:gd name="connsiteY0" fmla="*/ 372908 h 4261469"/>
                <a:gd name="connsiteX1" fmla="*/ 1460522 w 4261468"/>
                <a:gd name="connsiteY1" fmla="*/ 504768 h 4261469"/>
                <a:gd name="connsiteX2" fmla="*/ 372906 w 4261468"/>
                <a:gd name="connsiteY2" fmla="*/ 2130735 h 4261469"/>
                <a:gd name="connsiteX3" fmla="*/ 2131642 w 4261468"/>
                <a:gd name="connsiteY3" fmla="*/ 3888561 h 4261469"/>
                <a:gd name="connsiteX4" fmla="*/ 3888560 w 4261468"/>
                <a:gd name="connsiteY4" fmla="*/ 2130735 h 4261469"/>
                <a:gd name="connsiteX5" fmla="*/ 2800944 w 4261468"/>
                <a:gd name="connsiteY5" fmla="*/ 504768 h 4261469"/>
                <a:gd name="connsiteX6" fmla="*/ 2131642 w 4261468"/>
                <a:gd name="connsiteY6" fmla="*/ 372908 h 4261469"/>
                <a:gd name="connsiteX7" fmla="*/ 2131188 w 4261468"/>
                <a:gd name="connsiteY7" fmla="*/ 0 h 4261469"/>
                <a:gd name="connsiteX8" fmla="*/ 4261468 w 4261468"/>
                <a:gd name="connsiteY8" fmla="*/ 2131189 h 4261469"/>
                <a:gd name="connsiteX9" fmla="*/ 2131188 w 4261468"/>
                <a:gd name="connsiteY9" fmla="*/ 4261469 h 4261469"/>
                <a:gd name="connsiteX10" fmla="*/ 0 w 4261468"/>
                <a:gd name="connsiteY10" fmla="*/ 2131189 h 4261469"/>
                <a:gd name="connsiteX11" fmla="*/ 2131188 w 4261468"/>
                <a:gd name="connsiteY11" fmla="*/ 0 h 426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1468" h="4261469">
                  <a:moveTo>
                    <a:pt x="2131642" y="372908"/>
                  </a:moveTo>
                  <a:cubicBezTo>
                    <a:pt x="1894295" y="372908"/>
                    <a:pt x="1667860" y="420196"/>
                    <a:pt x="1460522" y="504768"/>
                  </a:cubicBezTo>
                  <a:cubicBezTo>
                    <a:pt x="823048" y="768487"/>
                    <a:pt x="372906" y="1397777"/>
                    <a:pt x="372906" y="2130735"/>
                  </a:cubicBezTo>
                  <a:cubicBezTo>
                    <a:pt x="372906" y="3101041"/>
                    <a:pt x="1160427" y="3888561"/>
                    <a:pt x="2131642" y="3888561"/>
                  </a:cubicBezTo>
                  <a:cubicBezTo>
                    <a:pt x="3101948" y="3888561"/>
                    <a:pt x="3888560" y="3101041"/>
                    <a:pt x="3888560" y="2130735"/>
                  </a:cubicBezTo>
                  <a:cubicBezTo>
                    <a:pt x="3888560" y="1397777"/>
                    <a:pt x="3439327" y="768487"/>
                    <a:pt x="2800944" y="504768"/>
                  </a:cubicBezTo>
                  <a:cubicBezTo>
                    <a:pt x="2594515" y="420196"/>
                    <a:pt x="2368080" y="372908"/>
                    <a:pt x="2131642" y="372908"/>
                  </a:cubicBezTo>
                  <a:close/>
                  <a:moveTo>
                    <a:pt x="2131188" y="0"/>
                  </a:moveTo>
                  <a:cubicBezTo>
                    <a:pt x="3307299" y="0"/>
                    <a:pt x="4261468" y="954169"/>
                    <a:pt x="4261468" y="2131189"/>
                  </a:cubicBezTo>
                  <a:cubicBezTo>
                    <a:pt x="4261468" y="3307300"/>
                    <a:pt x="3307299" y="4261469"/>
                    <a:pt x="2131188" y="4261469"/>
                  </a:cubicBezTo>
                  <a:cubicBezTo>
                    <a:pt x="954168" y="4261469"/>
                    <a:pt x="0" y="3307300"/>
                    <a:pt x="0" y="2131189"/>
                  </a:cubicBezTo>
                  <a:cubicBezTo>
                    <a:pt x="0" y="954169"/>
                    <a:pt x="954168" y="0"/>
                    <a:pt x="2131188" y="0"/>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178"/>
            </a:p>
          </p:txBody>
        </p:sp>
        <p:sp>
          <p:nvSpPr>
            <p:cNvPr id="54" name="Freeform 53">
              <a:extLst>
                <a:ext uri="{FF2B5EF4-FFF2-40B4-BE49-F238E27FC236}">
                  <a16:creationId xmlns:a16="http://schemas.microsoft.com/office/drawing/2014/main" id="{DDD3DA11-735F-584F-B057-45C016E6CA0C}"/>
                </a:ext>
              </a:extLst>
            </p:cNvPr>
            <p:cNvSpPr>
              <a:spLocks noChangeArrowheads="1"/>
            </p:cNvSpPr>
            <p:nvPr/>
          </p:nvSpPr>
          <p:spPr bwMode="auto">
            <a:xfrm>
              <a:off x="9361487" y="2809158"/>
              <a:ext cx="2842704" cy="1729491"/>
            </a:xfrm>
            <a:custGeom>
              <a:avLst/>
              <a:gdLst>
                <a:gd name="connsiteX0" fmla="*/ 2131642 w 4261468"/>
                <a:gd name="connsiteY0" fmla="*/ 372908 h 4261469"/>
                <a:gd name="connsiteX1" fmla="*/ 1460522 w 4261468"/>
                <a:gd name="connsiteY1" fmla="*/ 504768 h 4261469"/>
                <a:gd name="connsiteX2" fmla="*/ 372906 w 4261468"/>
                <a:gd name="connsiteY2" fmla="*/ 2130735 h 4261469"/>
                <a:gd name="connsiteX3" fmla="*/ 2131642 w 4261468"/>
                <a:gd name="connsiteY3" fmla="*/ 3888561 h 4261469"/>
                <a:gd name="connsiteX4" fmla="*/ 3888560 w 4261468"/>
                <a:gd name="connsiteY4" fmla="*/ 2130735 h 4261469"/>
                <a:gd name="connsiteX5" fmla="*/ 2800944 w 4261468"/>
                <a:gd name="connsiteY5" fmla="*/ 504768 h 4261469"/>
                <a:gd name="connsiteX6" fmla="*/ 2131642 w 4261468"/>
                <a:gd name="connsiteY6" fmla="*/ 372908 h 4261469"/>
                <a:gd name="connsiteX7" fmla="*/ 2131188 w 4261468"/>
                <a:gd name="connsiteY7" fmla="*/ 0 h 4261469"/>
                <a:gd name="connsiteX8" fmla="*/ 4261468 w 4261468"/>
                <a:gd name="connsiteY8" fmla="*/ 2131189 h 4261469"/>
                <a:gd name="connsiteX9" fmla="*/ 2131188 w 4261468"/>
                <a:gd name="connsiteY9" fmla="*/ 4261469 h 4261469"/>
                <a:gd name="connsiteX10" fmla="*/ 0 w 4261468"/>
                <a:gd name="connsiteY10" fmla="*/ 2131189 h 4261469"/>
                <a:gd name="connsiteX11" fmla="*/ 2131188 w 4261468"/>
                <a:gd name="connsiteY11" fmla="*/ 0 h 426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1468" h="4261469">
                  <a:moveTo>
                    <a:pt x="2131642" y="372908"/>
                  </a:moveTo>
                  <a:cubicBezTo>
                    <a:pt x="1894295" y="372908"/>
                    <a:pt x="1667860" y="420196"/>
                    <a:pt x="1460522" y="504768"/>
                  </a:cubicBezTo>
                  <a:cubicBezTo>
                    <a:pt x="823048" y="768487"/>
                    <a:pt x="372906" y="1397777"/>
                    <a:pt x="372906" y="2130735"/>
                  </a:cubicBezTo>
                  <a:cubicBezTo>
                    <a:pt x="372906" y="3101041"/>
                    <a:pt x="1160427" y="3888561"/>
                    <a:pt x="2131642" y="3888561"/>
                  </a:cubicBezTo>
                  <a:cubicBezTo>
                    <a:pt x="3101948" y="3888561"/>
                    <a:pt x="3888560" y="3101041"/>
                    <a:pt x="3888560" y="2130735"/>
                  </a:cubicBezTo>
                  <a:cubicBezTo>
                    <a:pt x="3888560" y="1397777"/>
                    <a:pt x="3439326" y="768487"/>
                    <a:pt x="2800944" y="504768"/>
                  </a:cubicBezTo>
                  <a:cubicBezTo>
                    <a:pt x="2594516" y="420196"/>
                    <a:pt x="2368080" y="372908"/>
                    <a:pt x="2131642" y="372908"/>
                  </a:cubicBezTo>
                  <a:close/>
                  <a:moveTo>
                    <a:pt x="2131188" y="0"/>
                  </a:moveTo>
                  <a:cubicBezTo>
                    <a:pt x="3307298" y="0"/>
                    <a:pt x="4261468" y="954169"/>
                    <a:pt x="4261468" y="2131189"/>
                  </a:cubicBezTo>
                  <a:cubicBezTo>
                    <a:pt x="4261468" y="3307300"/>
                    <a:pt x="3307298" y="4261469"/>
                    <a:pt x="2131188" y="4261469"/>
                  </a:cubicBezTo>
                  <a:cubicBezTo>
                    <a:pt x="954168" y="4261469"/>
                    <a:pt x="0" y="3307300"/>
                    <a:pt x="0" y="2131189"/>
                  </a:cubicBezTo>
                  <a:cubicBezTo>
                    <a:pt x="0" y="954169"/>
                    <a:pt x="954168" y="0"/>
                    <a:pt x="2131188" y="0"/>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3178"/>
            </a:p>
          </p:txBody>
        </p:sp>
        <p:sp>
          <p:nvSpPr>
            <p:cNvPr id="55" name="Freeform 6">
              <a:extLst>
                <a:ext uri="{FF2B5EF4-FFF2-40B4-BE49-F238E27FC236}">
                  <a16:creationId xmlns:a16="http://schemas.microsoft.com/office/drawing/2014/main" id="{1E57B654-6D71-9F4E-B100-B3D5132D12E2}"/>
                </a:ext>
              </a:extLst>
            </p:cNvPr>
            <p:cNvSpPr>
              <a:spLocks noChangeArrowheads="1"/>
            </p:cNvSpPr>
            <p:nvPr/>
          </p:nvSpPr>
          <p:spPr bwMode="auto">
            <a:xfrm>
              <a:off x="812681" y="2796140"/>
              <a:ext cx="2886108" cy="1755897"/>
            </a:xfrm>
            <a:custGeom>
              <a:avLst/>
              <a:gdLst>
                <a:gd name="T0" fmla="*/ 856277 w 4759"/>
                <a:gd name="T1" fmla="*/ 1712552 h 4758"/>
                <a:gd name="T2" fmla="*/ 856277 w 4759"/>
                <a:gd name="T3" fmla="*/ 1712552 h 4758"/>
                <a:gd name="T4" fmla="*/ 250872 w 4759"/>
                <a:gd name="T5" fmla="*/ 1461627 h 4758"/>
                <a:gd name="T6" fmla="*/ 250872 w 4759"/>
                <a:gd name="T7" fmla="*/ 1461627 h 4758"/>
                <a:gd name="T8" fmla="*/ 0 w 4759"/>
                <a:gd name="T9" fmla="*/ 856456 h 4758"/>
                <a:gd name="T10" fmla="*/ 0 w 4759"/>
                <a:gd name="T11" fmla="*/ 856456 h 4758"/>
                <a:gd name="T12" fmla="*/ 250872 w 4759"/>
                <a:gd name="T13" fmla="*/ 250925 h 4758"/>
                <a:gd name="T14" fmla="*/ 250872 w 4759"/>
                <a:gd name="T15" fmla="*/ 250925 h 4758"/>
                <a:gd name="T16" fmla="*/ 856277 w 4759"/>
                <a:gd name="T17" fmla="*/ 0 h 4758"/>
                <a:gd name="T18" fmla="*/ 856277 w 4759"/>
                <a:gd name="T19" fmla="*/ 26280 h 4758"/>
                <a:gd name="T20" fmla="*/ 856277 w 4759"/>
                <a:gd name="T21" fmla="*/ 26280 h 4758"/>
                <a:gd name="T22" fmla="*/ 25915 w 4759"/>
                <a:gd name="T23" fmla="*/ 856456 h 4758"/>
                <a:gd name="T24" fmla="*/ 25915 w 4759"/>
                <a:gd name="T25" fmla="*/ 856456 h 4758"/>
                <a:gd name="T26" fmla="*/ 856277 w 4759"/>
                <a:gd name="T27" fmla="*/ 1686632 h 4758"/>
                <a:gd name="T28" fmla="*/ 856277 w 4759"/>
                <a:gd name="T29" fmla="*/ 1686632 h 4758"/>
                <a:gd name="T30" fmla="*/ 1686638 w 4759"/>
                <a:gd name="T31" fmla="*/ 856456 h 4758"/>
                <a:gd name="T32" fmla="*/ 1712553 w 4759"/>
                <a:gd name="T33" fmla="*/ 856456 h 4758"/>
                <a:gd name="T34" fmla="*/ 1712553 w 4759"/>
                <a:gd name="T35" fmla="*/ 856456 h 4758"/>
                <a:gd name="T36" fmla="*/ 1461681 w 4759"/>
                <a:gd name="T37" fmla="*/ 1461627 h 4758"/>
                <a:gd name="T38" fmla="*/ 1461681 w 4759"/>
                <a:gd name="T39" fmla="*/ 1461627 h 4758"/>
                <a:gd name="T40" fmla="*/ 856277 w 4759"/>
                <a:gd name="T41" fmla="*/ 1712552 h 47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759" h="4758">
                  <a:moveTo>
                    <a:pt x="2379" y="4757"/>
                  </a:moveTo>
                  <a:lnTo>
                    <a:pt x="2379" y="4757"/>
                  </a:lnTo>
                  <a:cubicBezTo>
                    <a:pt x="1744" y="4757"/>
                    <a:pt x="1146" y="4509"/>
                    <a:pt x="697" y="4060"/>
                  </a:cubicBezTo>
                  <a:cubicBezTo>
                    <a:pt x="248" y="3611"/>
                    <a:pt x="0" y="3014"/>
                    <a:pt x="0" y="2379"/>
                  </a:cubicBezTo>
                  <a:cubicBezTo>
                    <a:pt x="0" y="1744"/>
                    <a:pt x="248" y="1146"/>
                    <a:pt x="697" y="697"/>
                  </a:cubicBezTo>
                  <a:cubicBezTo>
                    <a:pt x="1146" y="247"/>
                    <a:pt x="1744" y="0"/>
                    <a:pt x="2379" y="0"/>
                  </a:cubicBezTo>
                  <a:lnTo>
                    <a:pt x="2379" y="73"/>
                  </a:lnTo>
                  <a:cubicBezTo>
                    <a:pt x="1107" y="73"/>
                    <a:pt x="72" y="1107"/>
                    <a:pt x="72" y="2379"/>
                  </a:cubicBezTo>
                  <a:cubicBezTo>
                    <a:pt x="72" y="3650"/>
                    <a:pt x="1107" y="4685"/>
                    <a:pt x="2379" y="4685"/>
                  </a:cubicBezTo>
                  <a:cubicBezTo>
                    <a:pt x="3651" y="4685"/>
                    <a:pt x="4686" y="3650"/>
                    <a:pt x="4686" y="2379"/>
                  </a:cubicBezTo>
                  <a:lnTo>
                    <a:pt x="4758" y="2379"/>
                  </a:lnTo>
                  <a:cubicBezTo>
                    <a:pt x="4758" y="3014"/>
                    <a:pt x="4511" y="3611"/>
                    <a:pt x="4061" y="4060"/>
                  </a:cubicBezTo>
                  <a:cubicBezTo>
                    <a:pt x="3612" y="4509"/>
                    <a:pt x="3015" y="4757"/>
                    <a:pt x="2379" y="4757"/>
                  </a:cubicBezTo>
                </a:path>
              </a:pathLst>
            </a:custGeom>
            <a:solidFill>
              <a:schemeClr val="accent1"/>
            </a:solidFill>
            <a:ln>
              <a:noFill/>
            </a:ln>
            <a:effectLst/>
          </p:spPr>
          <p:txBody>
            <a:bodyPr wrap="none" anchor="ctr"/>
            <a:lstStyle/>
            <a:p>
              <a:endParaRPr lang="en-US" sz="3178"/>
            </a:p>
          </p:txBody>
        </p:sp>
        <p:sp>
          <p:nvSpPr>
            <p:cNvPr id="56" name="Freeform 10">
              <a:extLst>
                <a:ext uri="{FF2B5EF4-FFF2-40B4-BE49-F238E27FC236}">
                  <a16:creationId xmlns:a16="http://schemas.microsoft.com/office/drawing/2014/main" id="{1E6DF290-1329-9344-A19C-50AAA377617C}"/>
                </a:ext>
              </a:extLst>
            </p:cNvPr>
            <p:cNvSpPr>
              <a:spLocks noChangeArrowheads="1"/>
            </p:cNvSpPr>
            <p:nvPr/>
          </p:nvSpPr>
          <p:spPr bwMode="auto">
            <a:xfrm>
              <a:off x="2039639" y="2749147"/>
              <a:ext cx="144440" cy="100895"/>
            </a:xfrm>
            <a:custGeom>
              <a:avLst/>
              <a:gdLst>
                <a:gd name="T0" fmla="*/ 85363 w 237"/>
                <a:gd name="T1" fmla="*/ 48853 h 274"/>
                <a:gd name="T2" fmla="*/ 0 w 237"/>
                <a:gd name="T3" fmla="*/ 0 h 274"/>
                <a:gd name="T4" fmla="*/ 0 w 237"/>
                <a:gd name="T5" fmla="*/ 48853 h 274"/>
                <a:gd name="T6" fmla="*/ 0 w 237"/>
                <a:gd name="T7" fmla="*/ 98066 h 274"/>
                <a:gd name="T8" fmla="*/ 85363 w 237"/>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274">
                  <a:moveTo>
                    <a:pt x="236" y="136"/>
                  </a:moveTo>
                  <a:lnTo>
                    <a:pt x="0" y="0"/>
                  </a:lnTo>
                  <a:lnTo>
                    <a:pt x="0" y="136"/>
                  </a:lnTo>
                  <a:lnTo>
                    <a:pt x="0" y="273"/>
                  </a:lnTo>
                  <a:lnTo>
                    <a:pt x="236" y="136"/>
                  </a:lnTo>
                </a:path>
              </a:pathLst>
            </a:custGeom>
            <a:solidFill>
              <a:schemeClr val="accent1"/>
            </a:solidFill>
            <a:ln>
              <a:noFill/>
            </a:ln>
            <a:effectLst/>
          </p:spPr>
          <p:txBody>
            <a:bodyPr wrap="none" anchor="ctr"/>
            <a:lstStyle/>
            <a:p>
              <a:endParaRPr lang="en-US" sz="3178"/>
            </a:p>
          </p:txBody>
        </p:sp>
        <p:sp>
          <p:nvSpPr>
            <p:cNvPr id="57" name="Freeform 13">
              <a:extLst>
                <a:ext uri="{FF2B5EF4-FFF2-40B4-BE49-F238E27FC236}">
                  <a16:creationId xmlns:a16="http://schemas.microsoft.com/office/drawing/2014/main" id="{8DF2143D-40E3-E245-9BDE-09364EFD1597}"/>
                </a:ext>
              </a:extLst>
            </p:cNvPr>
            <p:cNvSpPr>
              <a:spLocks noChangeArrowheads="1"/>
            </p:cNvSpPr>
            <p:nvPr/>
          </p:nvSpPr>
          <p:spPr bwMode="auto">
            <a:xfrm>
              <a:off x="1810383" y="2960501"/>
              <a:ext cx="893383" cy="654190"/>
            </a:xfrm>
            <a:custGeom>
              <a:avLst/>
              <a:gdLst>
                <a:gd name="T0" fmla="*/ 529865 w 1474"/>
                <a:gd name="T1" fmla="*/ 52162 h 1774"/>
                <a:gd name="T2" fmla="*/ 529865 w 1474"/>
                <a:gd name="T3" fmla="*/ 372688 h 1774"/>
                <a:gd name="T4" fmla="*/ 529865 w 1474"/>
                <a:gd name="T5" fmla="*/ 372688 h 1774"/>
                <a:gd name="T6" fmla="*/ 264753 w 1474"/>
                <a:gd name="T7" fmla="*/ 637815 h 1774"/>
                <a:gd name="T8" fmla="*/ 264753 w 1474"/>
                <a:gd name="T9" fmla="*/ 637815 h 1774"/>
                <a:gd name="T10" fmla="*/ 0 w 1474"/>
                <a:gd name="T11" fmla="*/ 372688 h 1774"/>
                <a:gd name="T12" fmla="*/ 0 w 1474"/>
                <a:gd name="T13" fmla="*/ 52162 h 1774"/>
                <a:gd name="T14" fmla="*/ 0 w 1474"/>
                <a:gd name="T15" fmla="*/ 52162 h 1774"/>
                <a:gd name="T16" fmla="*/ 264753 w 1474"/>
                <a:gd name="T17" fmla="*/ 0 h 1774"/>
                <a:gd name="T18" fmla="*/ 264753 w 1474"/>
                <a:gd name="T19" fmla="*/ 0 h 1774"/>
                <a:gd name="T20" fmla="*/ 529865 w 1474"/>
                <a:gd name="T21" fmla="*/ 52162 h 17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4" h="1774">
                  <a:moveTo>
                    <a:pt x="1473" y="145"/>
                  </a:moveTo>
                  <a:lnTo>
                    <a:pt x="1473" y="1036"/>
                  </a:lnTo>
                  <a:cubicBezTo>
                    <a:pt x="1473" y="1442"/>
                    <a:pt x="1143" y="1773"/>
                    <a:pt x="736" y="1773"/>
                  </a:cubicBezTo>
                  <a:cubicBezTo>
                    <a:pt x="329" y="1773"/>
                    <a:pt x="0" y="1442"/>
                    <a:pt x="0" y="1036"/>
                  </a:cubicBezTo>
                  <a:lnTo>
                    <a:pt x="0" y="145"/>
                  </a:lnTo>
                  <a:cubicBezTo>
                    <a:pt x="227" y="52"/>
                    <a:pt x="475" y="0"/>
                    <a:pt x="736" y="0"/>
                  </a:cubicBezTo>
                  <a:cubicBezTo>
                    <a:pt x="997" y="0"/>
                    <a:pt x="1245" y="52"/>
                    <a:pt x="1473" y="145"/>
                  </a:cubicBezTo>
                </a:path>
              </a:pathLst>
            </a:custGeom>
            <a:solidFill>
              <a:schemeClr val="accent1"/>
            </a:solidFill>
            <a:ln>
              <a:noFill/>
            </a:ln>
            <a:effectLst/>
          </p:spPr>
          <p:txBody>
            <a:bodyPr wrap="none" anchor="ctr"/>
            <a:lstStyle/>
            <a:p>
              <a:endParaRPr lang="en-US" sz="3178"/>
            </a:p>
          </p:txBody>
        </p:sp>
        <p:sp>
          <p:nvSpPr>
            <p:cNvPr id="58" name="Freeform 8">
              <a:extLst>
                <a:ext uri="{FF2B5EF4-FFF2-40B4-BE49-F238E27FC236}">
                  <a16:creationId xmlns:a16="http://schemas.microsoft.com/office/drawing/2014/main" id="{0BB76384-01BF-3441-91C5-8344D80DC400}"/>
                </a:ext>
              </a:extLst>
            </p:cNvPr>
            <p:cNvSpPr>
              <a:spLocks noChangeArrowheads="1"/>
            </p:cNvSpPr>
            <p:nvPr/>
          </p:nvSpPr>
          <p:spPr bwMode="auto">
            <a:xfrm>
              <a:off x="5097706" y="3673275"/>
              <a:ext cx="1441717" cy="877136"/>
            </a:xfrm>
            <a:custGeom>
              <a:avLst/>
              <a:gdLst>
                <a:gd name="T0" fmla="*/ 0 w 2379"/>
                <a:gd name="T1" fmla="*/ 855303 h 2379"/>
                <a:gd name="T2" fmla="*/ 0 w 2379"/>
                <a:gd name="T3" fmla="*/ 829407 h 2379"/>
                <a:gd name="T4" fmla="*/ 0 w 2379"/>
                <a:gd name="T5" fmla="*/ 829407 h 2379"/>
                <a:gd name="T6" fmla="*/ 829047 w 2379"/>
                <a:gd name="T7" fmla="*/ 0 h 2379"/>
                <a:gd name="T8" fmla="*/ 855303 w 2379"/>
                <a:gd name="T9" fmla="*/ 0 h 2379"/>
                <a:gd name="T10" fmla="*/ 855303 w 2379"/>
                <a:gd name="T11" fmla="*/ 0 h 2379"/>
                <a:gd name="T12" fmla="*/ 604971 w 2379"/>
                <a:gd name="T13" fmla="*/ 604611 h 2379"/>
                <a:gd name="T14" fmla="*/ 604971 w 2379"/>
                <a:gd name="T15" fmla="*/ 604611 h 2379"/>
                <a:gd name="T16" fmla="*/ 0 w 2379"/>
                <a:gd name="T17" fmla="*/ 855303 h 23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79" h="2379">
                  <a:moveTo>
                    <a:pt x="0" y="2378"/>
                  </a:moveTo>
                  <a:lnTo>
                    <a:pt x="0" y="2306"/>
                  </a:lnTo>
                  <a:cubicBezTo>
                    <a:pt x="1271" y="2306"/>
                    <a:pt x="2305" y="1271"/>
                    <a:pt x="2305" y="0"/>
                  </a:cubicBezTo>
                  <a:lnTo>
                    <a:pt x="2378" y="0"/>
                  </a:lnTo>
                  <a:cubicBezTo>
                    <a:pt x="2378" y="635"/>
                    <a:pt x="2131" y="1232"/>
                    <a:pt x="1682" y="1681"/>
                  </a:cubicBezTo>
                  <a:cubicBezTo>
                    <a:pt x="1233" y="2130"/>
                    <a:pt x="635" y="2378"/>
                    <a:pt x="0" y="2378"/>
                  </a:cubicBezTo>
                </a:path>
              </a:pathLst>
            </a:custGeom>
            <a:solidFill>
              <a:schemeClr val="accent2"/>
            </a:solidFill>
            <a:ln>
              <a:noFill/>
            </a:ln>
            <a:effectLst/>
          </p:spPr>
          <p:txBody>
            <a:bodyPr wrap="none" anchor="ctr"/>
            <a:lstStyle/>
            <a:p>
              <a:endParaRPr lang="en-US" sz="3178"/>
            </a:p>
          </p:txBody>
        </p:sp>
        <p:sp>
          <p:nvSpPr>
            <p:cNvPr id="59" name="Freeform 9">
              <a:extLst>
                <a:ext uri="{FF2B5EF4-FFF2-40B4-BE49-F238E27FC236}">
                  <a16:creationId xmlns:a16="http://schemas.microsoft.com/office/drawing/2014/main" id="{85ED916D-0078-5949-9C46-2F0779662EEB}"/>
                </a:ext>
              </a:extLst>
            </p:cNvPr>
            <p:cNvSpPr>
              <a:spLocks noChangeArrowheads="1"/>
            </p:cNvSpPr>
            <p:nvPr/>
          </p:nvSpPr>
          <p:spPr bwMode="auto">
            <a:xfrm>
              <a:off x="3655991" y="2796140"/>
              <a:ext cx="1444391" cy="878762"/>
            </a:xfrm>
            <a:custGeom>
              <a:avLst/>
              <a:gdLst>
                <a:gd name="T0" fmla="*/ 25934 w 2380"/>
                <a:gd name="T1" fmla="*/ 856890 h 2380"/>
                <a:gd name="T2" fmla="*/ 0 w 2380"/>
                <a:gd name="T3" fmla="*/ 856890 h 2380"/>
                <a:gd name="T4" fmla="*/ 0 w 2380"/>
                <a:gd name="T5" fmla="*/ 856890 h 2380"/>
                <a:gd name="T6" fmla="*/ 251052 w 2380"/>
                <a:gd name="T7" fmla="*/ 251052 h 2380"/>
                <a:gd name="T8" fmla="*/ 251052 w 2380"/>
                <a:gd name="T9" fmla="*/ 251052 h 2380"/>
                <a:gd name="T10" fmla="*/ 856890 w 2380"/>
                <a:gd name="T11" fmla="*/ 0 h 2380"/>
                <a:gd name="T12" fmla="*/ 856890 w 2380"/>
                <a:gd name="T13" fmla="*/ 26294 h 2380"/>
                <a:gd name="T14" fmla="*/ 856890 w 2380"/>
                <a:gd name="T15" fmla="*/ 26294 h 2380"/>
                <a:gd name="T16" fmla="*/ 25934 w 2380"/>
                <a:gd name="T17" fmla="*/ 856890 h 23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80" h="2380">
                  <a:moveTo>
                    <a:pt x="72" y="2379"/>
                  </a:moveTo>
                  <a:lnTo>
                    <a:pt x="0" y="2379"/>
                  </a:lnTo>
                  <a:cubicBezTo>
                    <a:pt x="0" y="1744"/>
                    <a:pt x="247" y="1146"/>
                    <a:pt x="697" y="697"/>
                  </a:cubicBezTo>
                  <a:cubicBezTo>
                    <a:pt x="1146" y="247"/>
                    <a:pt x="1743" y="0"/>
                    <a:pt x="2379" y="0"/>
                  </a:cubicBezTo>
                  <a:lnTo>
                    <a:pt x="2379" y="73"/>
                  </a:lnTo>
                  <a:cubicBezTo>
                    <a:pt x="1107" y="73"/>
                    <a:pt x="72" y="1107"/>
                    <a:pt x="72" y="2379"/>
                  </a:cubicBezTo>
                </a:path>
              </a:pathLst>
            </a:custGeom>
            <a:solidFill>
              <a:schemeClr val="accent2"/>
            </a:solidFill>
            <a:ln>
              <a:noFill/>
            </a:ln>
            <a:effectLst/>
          </p:spPr>
          <p:txBody>
            <a:bodyPr wrap="none" anchor="ctr"/>
            <a:lstStyle/>
            <a:p>
              <a:endParaRPr lang="en-US" sz="3178"/>
            </a:p>
          </p:txBody>
        </p:sp>
        <p:sp>
          <p:nvSpPr>
            <p:cNvPr id="60" name="Freeform 11">
              <a:extLst>
                <a:ext uri="{FF2B5EF4-FFF2-40B4-BE49-F238E27FC236}">
                  <a16:creationId xmlns:a16="http://schemas.microsoft.com/office/drawing/2014/main" id="{B6179B3B-04C6-BF4A-9404-770FD3AC855C}"/>
                </a:ext>
              </a:extLst>
            </p:cNvPr>
            <p:cNvSpPr>
              <a:spLocks noChangeArrowheads="1"/>
            </p:cNvSpPr>
            <p:nvPr/>
          </p:nvSpPr>
          <p:spPr bwMode="auto">
            <a:xfrm>
              <a:off x="4880272" y="2749147"/>
              <a:ext cx="144440" cy="100895"/>
            </a:xfrm>
            <a:custGeom>
              <a:avLst/>
              <a:gdLst>
                <a:gd name="T0" fmla="*/ 85363 w 237"/>
                <a:gd name="T1" fmla="*/ 48853 h 274"/>
                <a:gd name="T2" fmla="*/ 0 w 237"/>
                <a:gd name="T3" fmla="*/ 0 h 274"/>
                <a:gd name="T4" fmla="*/ 0 w 237"/>
                <a:gd name="T5" fmla="*/ 48853 h 274"/>
                <a:gd name="T6" fmla="*/ 0 w 237"/>
                <a:gd name="T7" fmla="*/ 98066 h 274"/>
                <a:gd name="T8" fmla="*/ 85363 w 237"/>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274">
                  <a:moveTo>
                    <a:pt x="236" y="136"/>
                  </a:moveTo>
                  <a:lnTo>
                    <a:pt x="0" y="0"/>
                  </a:lnTo>
                  <a:lnTo>
                    <a:pt x="0" y="136"/>
                  </a:lnTo>
                  <a:lnTo>
                    <a:pt x="0" y="273"/>
                  </a:lnTo>
                  <a:lnTo>
                    <a:pt x="236" y="136"/>
                  </a:lnTo>
                </a:path>
              </a:pathLst>
            </a:custGeom>
            <a:solidFill>
              <a:schemeClr val="accent2"/>
            </a:solidFill>
            <a:ln>
              <a:noFill/>
            </a:ln>
            <a:effectLst/>
          </p:spPr>
          <p:txBody>
            <a:bodyPr wrap="none" anchor="ctr"/>
            <a:lstStyle/>
            <a:p>
              <a:endParaRPr lang="en-US" sz="3178"/>
            </a:p>
          </p:txBody>
        </p:sp>
        <p:sp>
          <p:nvSpPr>
            <p:cNvPr id="61" name="Freeform 12">
              <a:extLst>
                <a:ext uri="{FF2B5EF4-FFF2-40B4-BE49-F238E27FC236}">
                  <a16:creationId xmlns:a16="http://schemas.microsoft.com/office/drawing/2014/main" id="{34928BEF-9CFE-1442-A530-35699D2F5385}"/>
                </a:ext>
              </a:extLst>
            </p:cNvPr>
            <p:cNvSpPr>
              <a:spLocks noChangeArrowheads="1"/>
            </p:cNvSpPr>
            <p:nvPr/>
          </p:nvSpPr>
          <p:spPr bwMode="auto">
            <a:xfrm>
              <a:off x="4847499" y="4486944"/>
              <a:ext cx="144440" cy="100895"/>
            </a:xfrm>
            <a:custGeom>
              <a:avLst/>
              <a:gdLst>
                <a:gd name="T0" fmla="*/ 0 w 237"/>
                <a:gd name="T1" fmla="*/ 48853 h 274"/>
                <a:gd name="T2" fmla="*/ 85363 w 237"/>
                <a:gd name="T3" fmla="*/ 0 h 274"/>
                <a:gd name="T4" fmla="*/ 85363 w 237"/>
                <a:gd name="T5" fmla="*/ 48853 h 274"/>
                <a:gd name="T6" fmla="*/ 85363 w 237"/>
                <a:gd name="T7" fmla="*/ 98066 h 274"/>
                <a:gd name="T8" fmla="*/ 0 w 237"/>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274">
                  <a:moveTo>
                    <a:pt x="0" y="136"/>
                  </a:moveTo>
                  <a:lnTo>
                    <a:pt x="236" y="0"/>
                  </a:lnTo>
                  <a:lnTo>
                    <a:pt x="236" y="136"/>
                  </a:lnTo>
                  <a:lnTo>
                    <a:pt x="236" y="273"/>
                  </a:lnTo>
                  <a:lnTo>
                    <a:pt x="0" y="136"/>
                  </a:lnTo>
                </a:path>
              </a:pathLst>
            </a:custGeom>
            <a:solidFill>
              <a:schemeClr val="accent2"/>
            </a:solidFill>
            <a:ln>
              <a:noFill/>
            </a:ln>
            <a:effectLst/>
          </p:spPr>
          <p:txBody>
            <a:bodyPr wrap="none" anchor="ctr"/>
            <a:lstStyle/>
            <a:p>
              <a:endParaRPr lang="en-US" sz="3178"/>
            </a:p>
          </p:txBody>
        </p:sp>
        <p:sp>
          <p:nvSpPr>
            <p:cNvPr id="62" name="Freeform 61">
              <a:extLst>
                <a:ext uri="{FF2B5EF4-FFF2-40B4-BE49-F238E27FC236}">
                  <a16:creationId xmlns:a16="http://schemas.microsoft.com/office/drawing/2014/main" id="{8747F974-D73F-534F-84C6-ABEF2739E025}"/>
                </a:ext>
              </a:extLst>
            </p:cNvPr>
            <p:cNvSpPr>
              <a:spLocks noChangeArrowheads="1"/>
            </p:cNvSpPr>
            <p:nvPr/>
          </p:nvSpPr>
          <p:spPr bwMode="auto">
            <a:xfrm>
              <a:off x="4651017" y="2960501"/>
              <a:ext cx="893383" cy="654190"/>
            </a:xfrm>
            <a:custGeom>
              <a:avLst/>
              <a:gdLst>
                <a:gd name="T0" fmla="*/ 529865 w 1474"/>
                <a:gd name="T1" fmla="*/ 52162 h 1774"/>
                <a:gd name="T2" fmla="*/ 529865 w 1474"/>
                <a:gd name="T3" fmla="*/ 372688 h 1774"/>
                <a:gd name="T4" fmla="*/ 529865 w 1474"/>
                <a:gd name="T5" fmla="*/ 372688 h 1774"/>
                <a:gd name="T6" fmla="*/ 265113 w 1474"/>
                <a:gd name="T7" fmla="*/ 637815 h 1774"/>
                <a:gd name="T8" fmla="*/ 265113 w 1474"/>
                <a:gd name="T9" fmla="*/ 637815 h 1774"/>
                <a:gd name="T10" fmla="*/ 0 w 1474"/>
                <a:gd name="T11" fmla="*/ 372688 h 1774"/>
                <a:gd name="T12" fmla="*/ 0 w 1474"/>
                <a:gd name="T13" fmla="*/ 52162 h 1774"/>
                <a:gd name="T14" fmla="*/ 0 w 1474"/>
                <a:gd name="T15" fmla="*/ 52162 h 1774"/>
                <a:gd name="T16" fmla="*/ 265113 w 1474"/>
                <a:gd name="T17" fmla="*/ 0 h 1774"/>
                <a:gd name="T18" fmla="*/ 265113 w 1474"/>
                <a:gd name="T19" fmla="*/ 0 h 1774"/>
                <a:gd name="T20" fmla="*/ 529865 w 1474"/>
                <a:gd name="T21" fmla="*/ 52162 h 17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4" h="1774">
                  <a:moveTo>
                    <a:pt x="1473" y="145"/>
                  </a:moveTo>
                  <a:lnTo>
                    <a:pt x="1473" y="1036"/>
                  </a:lnTo>
                  <a:cubicBezTo>
                    <a:pt x="1473" y="1442"/>
                    <a:pt x="1143" y="1773"/>
                    <a:pt x="737" y="1773"/>
                  </a:cubicBezTo>
                  <a:cubicBezTo>
                    <a:pt x="330" y="1773"/>
                    <a:pt x="0" y="1442"/>
                    <a:pt x="0" y="1036"/>
                  </a:cubicBezTo>
                  <a:lnTo>
                    <a:pt x="0" y="145"/>
                  </a:lnTo>
                  <a:cubicBezTo>
                    <a:pt x="227" y="52"/>
                    <a:pt x="476" y="0"/>
                    <a:pt x="737" y="0"/>
                  </a:cubicBezTo>
                  <a:cubicBezTo>
                    <a:pt x="998" y="0"/>
                    <a:pt x="1246" y="52"/>
                    <a:pt x="1473" y="145"/>
                  </a:cubicBezTo>
                </a:path>
              </a:pathLst>
            </a:custGeom>
            <a:solidFill>
              <a:schemeClr val="accent2"/>
            </a:solidFill>
            <a:ln>
              <a:noFill/>
            </a:ln>
            <a:effectLst/>
          </p:spPr>
          <p:txBody>
            <a:bodyPr wrap="none" anchor="ctr"/>
            <a:lstStyle/>
            <a:p>
              <a:endParaRPr lang="en-US" sz="3178"/>
            </a:p>
          </p:txBody>
        </p:sp>
        <p:sp>
          <p:nvSpPr>
            <p:cNvPr id="63" name="Freeform 16">
              <a:extLst>
                <a:ext uri="{FF2B5EF4-FFF2-40B4-BE49-F238E27FC236}">
                  <a16:creationId xmlns:a16="http://schemas.microsoft.com/office/drawing/2014/main" id="{114F726F-6B3B-9A4B-97BA-4C08CA037050}"/>
                </a:ext>
              </a:extLst>
            </p:cNvPr>
            <p:cNvSpPr>
              <a:spLocks noChangeArrowheads="1"/>
            </p:cNvSpPr>
            <p:nvPr/>
          </p:nvSpPr>
          <p:spPr bwMode="auto">
            <a:xfrm>
              <a:off x="7941016" y="3673275"/>
              <a:ext cx="1441715" cy="877136"/>
            </a:xfrm>
            <a:custGeom>
              <a:avLst/>
              <a:gdLst>
                <a:gd name="T0" fmla="*/ 0 w 2379"/>
                <a:gd name="T1" fmla="*/ 855303 h 2379"/>
                <a:gd name="T2" fmla="*/ 0 w 2379"/>
                <a:gd name="T3" fmla="*/ 829407 h 2379"/>
                <a:gd name="T4" fmla="*/ 0 w 2379"/>
                <a:gd name="T5" fmla="*/ 829407 h 2379"/>
                <a:gd name="T6" fmla="*/ 829406 w 2379"/>
                <a:gd name="T7" fmla="*/ 0 h 2379"/>
                <a:gd name="T8" fmla="*/ 855302 w 2379"/>
                <a:gd name="T9" fmla="*/ 0 h 2379"/>
                <a:gd name="T10" fmla="*/ 855302 w 2379"/>
                <a:gd name="T11" fmla="*/ 0 h 2379"/>
                <a:gd name="T12" fmla="*/ 604970 w 2379"/>
                <a:gd name="T13" fmla="*/ 604611 h 2379"/>
                <a:gd name="T14" fmla="*/ 604970 w 2379"/>
                <a:gd name="T15" fmla="*/ 604611 h 2379"/>
                <a:gd name="T16" fmla="*/ 0 w 2379"/>
                <a:gd name="T17" fmla="*/ 855303 h 23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79" h="2379">
                  <a:moveTo>
                    <a:pt x="0" y="2378"/>
                  </a:moveTo>
                  <a:lnTo>
                    <a:pt x="0" y="2306"/>
                  </a:lnTo>
                  <a:cubicBezTo>
                    <a:pt x="1271" y="2306"/>
                    <a:pt x="2306" y="1271"/>
                    <a:pt x="2306" y="0"/>
                  </a:cubicBezTo>
                  <a:lnTo>
                    <a:pt x="2378" y="0"/>
                  </a:lnTo>
                  <a:cubicBezTo>
                    <a:pt x="2378" y="635"/>
                    <a:pt x="2131" y="1232"/>
                    <a:pt x="1682" y="1681"/>
                  </a:cubicBezTo>
                  <a:cubicBezTo>
                    <a:pt x="1232" y="2130"/>
                    <a:pt x="635" y="2378"/>
                    <a:pt x="0" y="2378"/>
                  </a:cubicBezTo>
                </a:path>
              </a:pathLst>
            </a:custGeom>
            <a:solidFill>
              <a:schemeClr val="accent3"/>
            </a:solidFill>
            <a:ln>
              <a:noFill/>
            </a:ln>
            <a:effectLst/>
          </p:spPr>
          <p:txBody>
            <a:bodyPr wrap="none" anchor="ctr"/>
            <a:lstStyle/>
            <a:p>
              <a:endParaRPr lang="en-US" sz="3178"/>
            </a:p>
          </p:txBody>
        </p:sp>
        <p:sp>
          <p:nvSpPr>
            <p:cNvPr id="64" name="Freeform 17">
              <a:extLst>
                <a:ext uri="{FF2B5EF4-FFF2-40B4-BE49-F238E27FC236}">
                  <a16:creationId xmlns:a16="http://schemas.microsoft.com/office/drawing/2014/main" id="{03E16A87-E6EF-AA44-B46A-764A6848FC4F}"/>
                </a:ext>
              </a:extLst>
            </p:cNvPr>
            <p:cNvSpPr>
              <a:spLocks noChangeArrowheads="1"/>
            </p:cNvSpPr>
            <p:nvPr/>
          </p:nvSpPr>
          <p:spPr bwMode="auto">
            <a:xfrm>
              <a:off x="6496625" y="2796140"/>
              <a:ext cx="1444391" cy="878762"/>
            </a:xfrm>
            <a:custGeom>
              <a:avLst/>
              <a:gdLst>
                <a:gd name="T0" fmla="*/ 26283 w 2381"/>
                <a:gd name="T1" fmla="*/ 856890 h 2380"/>
                <a:gd name="T2" fmla="*/ 0 w 2381"/>
                <a:gd name="T3" fmla="*/ 856890 h 2380"/>
                <a:gd name="T4" fmla="*/ 0 w 2381"/>
                <a:gd name="T5" fmla="*/ 856890 h 2380"/>
                <a:gd name="T6" fmla="*/ 250946 w 2381"/>
                <a:gd name="T7" fmla="*/ 251052 h 2380"/>
                <a:gd name="T8" fmla="*/ 250946 w 2381"/>
                <a:gd name="T9" fmla="*/ 251052 h 2380"/>
                <a:gd name="T10" fmla="*/ 856890 w 2381"/>
                <a:gd name="T11" fmla="*/ 0 h 2380"/>
                <a:gd name="T12" fmla="*/ 856890 w 2381"/>
                <a:gd name="T13" fmla="*/ 26294 h 2380"/>
                <a:gd name="T14" fmla="*/ 856890 w 2381"/>
                <a:gd name="T15" fmla="*/ 26294 h 2380"/>
                <a:gd name="T16" fmla="*/ 26283 w 2381"/>
                <a:gd name="T17" fmla="*/ 856890 h 23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81" h="2380">
                  <a:moveTo>
                    <a:pt x="73" y="2379"/>
                  </a:moveTo>
                  <a:lnTo>
                    <a:pt x="0" y="2379"/>
                  </a:lnTo>
                  <a:cubicBezTo>
                    <a:pt x="0" y="1744"/>
                    <a:pt x="248" y="1146"/>
                    <a:pt x="697" y="697"/>
                  </a:cubicBezTo>
                  <a:cubicBezTo>
                    <a:pt x="1147" y="247"/>
                    <a:pt x="1744" y="0"/>
                    <a:pt x="2380" y="0"/>
                  </a:cubicBezTo>
                  <a:lnTo>
                    <a:pt x="2380" y="73"/>
                  </a:lnTo>
                  <a:cubicBezTo>
                    <a:pt x="1107" y="73"/>
                    <a:pt x="73" y="1107"/>
                    <a:pt x="73" y="2379"/>
                  </a:cubicBezTo>
                </a:path>
              </a:pathLst>
            </a:custGeom>
            <a:solidFill>
              <a:schemeClr val="accent3"/>
            </a:solidFill>
            <a:ln>
              <a:noFill/>
            </a:ln>
            <a:effectLst/>
          </p:spPr>
          <p:txBody>
            <a:bodyPr wrap="none" anchor="ctr"/>
            <a:lstStyle/>
            <a:p>
              <a:endParaRPr lang="en-US" sz="3178"/>
            </a:p>
          </p:txBody>
        </p:sp>
        <p:sp>
          <p:nvSpPr>
            <p:cNvPr id="65" name="Freeform 18">
              <a:extLst>
                <a:ext uri="{FF2B5EF4-FFF2-40B4-BE49-F238E27FC236}">
                  <a16:creationId xmlns:a16="http://schemas.microsoft.com/office/drawing/2014/main" id="{28D07E13-5098-6441-800B-E075EB11606E}"/>
                </a:ext>
              </a:extLst>
            </p:cNvPr>
            <p:cNvSpPr>
              <a:spLocks noChangeArrowheads="1"/>
            </p:cNvSpPr>
            <p:nvPr/>
          </p:nvSpPr>
          <p:spPr bwMode="auto">
            <a:xfrm>
              <a:off x="7723585" y="2749147"/>
              <a:ext cx="144440" cy="100895"/>
            </a:xfrm>
            <a:custGeom>
              <a:avLst/>
              <a:gdLst>
                <a:gd name="T0" fmla="*/ 85362 w 236"/>
                <a:gd name="T1" fmla="*/ 48853 h 274"/>
                <a:gd name="T2" fmla="*/ 0 w 236"/>
                <a:gd name="T3" fmla="*/ 0 h 274"/>
                <a:gd name="T4" fmla="*/ 0 w 236"/>
                <a:gd name="T5" fmla="*/ 48853 h 274"/>
                <a:gd name="T6" fmla="*/ 0 w 236"/>
                <a:gd name="T7" fmla="*/ 98066 h 274"/>
                <a:gd name="T8" fmla="*/ 85362 w 236"/>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274">
                  <a:moveTo>
                    <a:pt x="235" y="136"/>
                  </a:moveTo>
                  <a:lnTo>
                    <a:pt x="0" y="0"/>
                  </a:lnTo>
                  <a:lnTo>
                    <a:pt x="0" y="136"/>
                  </a:lnTo>
                  <a:lnTo>
                    <a:pt x="0" y="273"/>
                  </a:lnTo>
                  <a:lnTo>
                    <a:pt x="235" y="136"/>
                  </a:lnTo>
                </a:path>
              </a:pathLst>
            </a:custGeom>
            <a:solidFill>
              <a:schemeClr val="accent3"/>
            </a:solidFill>
            <a:ln>
              <a:noFill/>
            </a:ln>
            <a:effectLst/>
          </p:spPr>
          <p:txBody>
            <a:bodyPr wrap="none" anchor="ctr"/>
            <a:lstStyle/>
            <a:p>
              <a:endParaRPr lang="en-US" sz="3178"/>
            </a:p>
          </p:txBody>
        </p:sp>
        <p:sp>
          <p:nvSpPr>
            <p:cNvPr id="66" name="Freeform 19">
              <a:extLst>
                <a:ext uri="{FF2B5EF4-FFF2-40B4-BE49-F238E27FC236}">
                  <a16:creationId xmlns:a16="http://schemas.microsoft.com/office/drawing/2014/main" id="{4FD30A2D-4EEE-E347-807E-56A410F53924}"/>
                </a:ext>
              </a:extLst>
            </p:cNvPr>
            <p:cNvSpPr>
              <a:spLocks noChangeArrowheads="1"/>
            </p:cNvSpPr>
            <p:nvPr/>
          </p:nvSpPr>
          <p:spPr bwMode="auto">
            <a:xfrm>
              <a:off x="7889516" y="4486944"/>
              <a:ext cx="144440" cy="100895"/>
            </a:xfrm>
            <a:custGeom>
              <a:avLst/>
              <a:gdLst>
                <a:gd name="T0" fmla="*/ 0 w 238"/>
                <a:gd name="T1" fmla="*/ 48853 h 274"/>
                <a:gd name="T2" fmla="*/ 85365 w 238"/>
                <a:gd name="T3" fmla="*/ 0 h 274"/>
                <a:gd name="T4" fmla="*/ 85365 w 238"/>
                <a:gd name="T5" fmla="*/ 48853 h 274"/>
                <a:gd name="T6" fmla="*/ 85365 w 238"/>
                <a:gd name="T7" fmla="*/ 98066 h 274"/>
                <a:gd name="T8" fmla="*/ 0 w 238"/>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274">
                  <a:moveTo>
                    <a:pt x="0" y="136"/>
                  </a:moveTo>
                  <a:lnTo>
                    <a:pt x="237" y="0"/>
                  </a:lnTo>
                  <a:lnTo>
                    <a:pt x="237" y="136"/>
                  </a:lnTo>
                  <a:lnTo>
                    <a:pt x="237" y="273"/>
                  </a:lnTo>
                  <a:lnTo>
                    <a:pt x="0" y="136"/>
                  </a:lnTo>
                </a:path>
              </a:pathLst>
            </a:custGeom>
            <a:solidFill>
              <a:schemeClr val="accent3"/>
            </a:solidFill>
            <a:ln>
              <a:noFill/>
            </a:ln>
            <a:effectLst/>
          </p:spPr>
          <p:txBody>
            <a:bodyPr wrap="none" anchor="ctr"/>
            <a:lstStyle/>
            <a:p>
              <a:endParaRPr lang="en-US" sz="3178"/>
            </a:p>
          </p:txBody>
        </p:sp>
        <p:sp>
          <p:nvSpPr>
            <p:cNvPr id="67" name="Freeform 20">
              <a:extLst>
                <a:ext uri="{FF2B5EF4-FFF2-40B4-BE49-F238E27FC236}">
                  <a16:creationId xmlns:a16="http://schemas.microsoft.com/office/drawing/2014/main" id="{728A6F47-9977-154F-BEAE-11C8F3D9D120}"/>
                </a:ext>
              </a:extLst>
            </p:cNvPr>
            <p:cNvSpPr>
              <a:spLocks noChangeArrowheads="1"/>
            </p:cNvSpPr>
            <p:nvPr/>
          </p:nvSpPr>
          <p:spPr bwMode="auto">
            <a:xfrm>
              <a:off x="7491650" y="2960501"/>
              <a:ext cx="893383" cy="654190"/>
            </a:xfrm>
            <a:custGeom>
              <a:avLst/>
              <a:gdLst>
                <a:gd name="T0" fmla="*/ 529866 w 1475"/>
                <a:gd name="T1" fmla="*/ 52162 h 1774"/>
                <a:gd name="T2" fmla="*/ 529866 w 1475"/>
                <a:gd name="T3" fmla="*/ 372688 h 1774"/>
                <a:gd name="T4" fmla="*/ 529866 w 1475"/>
                <a:gd name="T5" fmla="*/ 372688 h 1774"/>
                <a:gd name="T6" fmla="*/ 265292 w 1475"/>
                <a:gd name="T7" fmla="*/ 637815 h 1774"/>
                <a:gd name="T8" fmla="*/ 265292 w 1475"/>
                <a:gd name="T9" fmla="*/ 637815 h 1774"/>
                <a:gd name="T10" fmla="*/ 0 w 1475"/>
                <a:gd name="T11" fmla="*/ 372688 h 1774"/>
                <a:gd name="T12" fmla="*/ 0 w 1475"/>
                <a:gd name="T13" fmla="*/ 52162 h 1774"/>
                <a:gd name="T14" fmla="*/ 0 w 1475"/>
                <a:gd name="T15" fmla="*/ 52162 h 1774"/>
                <a:gd name="T16" fmla="*/ 265292 w 1475"/>
                <a:gd name="T17" fmla="*/ 0 h 1774"/>
                <a:gd name="T18" fmla="*/ 265292 w 1475"/>
                <a:gd name="T19" fmla="*/ 0 h 1774"/>
                <a:gd name="T20" fmla="*/ 529866 w 1475"/>
                <a:gd name="T21" fmla="*/ 52162 h 17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5" h="1774">
                  <a:moveTo>
                    <a:pt x="1474" y="145"/>
                  </a:moveTo>
                  <a:lnTo>
                    <a:pt x="1474" y="1036"/>
                  </a:lnTo>
                  <a:cubicBezTo>
                    <a:pt x="1474" y="1442"/>
                    <a:pt x="1144" y="1773"/>
                    <a:pt x="738" y="1773"/>
                  </a:cubicBezTo>
                  <a:cubicBezTo>
                    <a:pt x="331" y="1773"/>
                    <a:pt x="0" y="1442"/>
                    <a:pt x="0" y="1036"/>
                  </a:cubicBezTo>
                  <a:lnTo>
                    <a:pt x="0" y="145"/>
                  </a:lnTo>
                  <a:cubicBezTo>
                    <a:pt x="228" y="52"/>
                    <a:pt x="477" y="0"/>
                    <a:pt x="738" y="0"/>
                  </a:cubicBezTo>
                  <a:cubicBezTo>
                    <a:pt x="998" y="0"/>
                    <a:pt x="1247" y="52"/>
                    <a:pt x="1474" y="145"/>
                  </a:cubicBezTo>
                </a:path>
              </a:pathLst>
            </a:custGeom>
            <a:solidFill>
              <a:schemeClr val="accent3"/>
            </a:solidFill>
            <a:ln>
              <a:noFill/>
            </a:ln>
            <a:effectLst/>
          </p:spPr>
          <p:txBody>
            <a:bodyPr wrap="none" anchor="ctr"/>
            <a:lstStyle/>
            <a:p>
              <a:endParaRPr lang="en-US" sz="3178"/>
            </a:p>
          </p:txBody>
        </p:sp>
        <p:sp>
          <p:nvSpPr>
            <p:cNvPr id="72" name="Freeform 17">
              <a:extLst>
                <a:ext uri="{FF2B5EF4-FFF2-40B4-BE49-F238E27FC236}">
                  <a16:creationId xmlns:a16="http://schemas.microsoft.com/office/drawing/2014/main" id="{CE09D424-5A5D-8943-8A7F-8FA89FFECAD8}"/>
                </a:ext>
              </a:extLst>
            </p:cNvPr>
            <p:cNvSpPr>
              <a:spLocks noChangeArrowheads="1"/>
            </p:cNvSpPr>
            <p:nvPr/>
          </p:nvSpPr>
          <p:spPr bwMode="auto">
            <a:xfrm>
              <a:off x="9340089" y="2796140"/>
              <a:ext cx="1444391" cy="878762"/>
            </a:xfrm>
            <a:custGeom>
              <a:avLst/>
              <a:gdLst>
                <a:gd name="T0" fmla="*/ 26283 w 2381"/>
                <a:gd name="T1" fmla="*/ 856890 h 2380"/>
                <a:gd name="T2" fmla="*/ 0 w 2381"/>
                <a:gd name="T3" fmla="*/ 856890 h 2380"/>
                <a:gd name="T4" fmla="*/ 0 w 2381"/>
                <a:gd name="T5" fmla="*/ 856890 h 2380"/>
                <a:gd name="T6" fmla="*/ 250946 w 2381"/>
                <a:gd name="T7" fmla="*/ 251052 h 2380"/>
                <a:gd name="T8" fmla="*/ 250946 w 2381"/>
                <a:gd name="T9" fmla="*/ 251052 h 2380"/>
                <a:gd name="T10" fmla="*/ 856890 w 2381"/>
                <a:gd name="T11" fmla="*/ 0 h 2380"/>
                <a:gd name="T12" fmla="*/ 856890 w 2381"/>
                <a:gd name="T13" fmla="*/ 26294 h 2380"/>
                <a:gd name="T14" fmla="*/ 856890 w 2381"/>
                <a:gd name="T15" fmla="*/ 26294 h 2380"/>
                <a:gd name="T16" fmla="*/ 26283 w 2381"/>
                <a:gd name="T17" fmla="*/ 856890 h 23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81" h="2380">
                  <a:moveTo>
                    <a:pt x="73" y="2379"/>
                  </a:moveTo>
                  <a:lnTo>
                    <a:pt x="0" y="2379"/>
                  </a:lnTo>
                  <a:cubicBezTo>
                    <a:pt x="0" y="1744"/>
                    <a:pt x="248" y="1146"/>
                    <a:pt x="697" y="697"/>
                  </a:cubicBezTo>
                  <a:cubicBezTo>
                    <a:pt x="1147" y="247"/>
                    <a:pt x="1744" y="0"/>
                    <a:pt x="2380" y="0"/>
                  </a:cubicBezTo>
                  <a:lnTo>
                    <a:pt x="2380" y="73"/>
                  </a:lnTo>
                  <a:cubicBezTo>
                    <a:pt x="1107" y="73"/>
                    <a:pt x="73" y="1107"/>
                    <a:pt x="73" y="2379"/>
                  </a:cubicBezTo>
                </a:path>
              </a:pathLst>
            </a:custGeom>
            <a:solidFill>
              <a:schemeClr val="accent4"/>
            </a:solidFill>
            <a:ln>
              <a:noFill/>
            </a:ln>
            <a:effectLst/>
          </p:spPr>
          <p:txBody>
            <a:bodyPr wrap="none" anchor="ctr"/>
            <a:lstStyle/>
            <a:p>
              <a:endParaRPr lang="en-US" sz="3178"/>
            </a:p>
          </p:txBody>
        </p:sp>
        <p:sp>
          <p:nvSpPr>
            <p:cNvPr id="73" name="Freeform 18">
              <a:extLst>
                <a:ext uri="{FF2B5EF4-FFF2-40B4-BE49-F238E27FC236}">
                  <a16:creationId xmlns:a16="http://schemas.microsoft.com/office/drawing/2014/main" id="{FCD3EB35-903C-B14B-824E-158747E2074B}"/>
                </a:ext>
              </a:extLst>
            </p:cNvPr>
            <p:cNvSpPr>
              <a:spLocks noChangeArrowheads="1"/>
            </p:cNvSpPr>
            <p:nvPr/>
          </p:nvSpPr>
          <p:spPr bwMode="auto">
            <a:xfrm>
              <a:off x="10567048" y="2749147"/>
              <a:ext cx="144440" cy="100895"/>
            </a:xfrm>
            <a:custGeom>
              <a:avLst/>
              <a:gdLst>
                <a:gd name="T0" fmla="*/ 85362 w 236"/>
                <a:gd name="T1" fmla="*/ 48853 h 274"/>
                <a:gd name="T2" fmla="*/ 0 w 236"/>
                <a:gd name="T3" fmla="*/ 0 h 274"/>
                <a:gd name="T4" fmla="*/ 0 w 236"/>
                <a:gd name="T5" fmla="*/ 48853 h 274"/>
                <a:gd name="T6" fmla="*/ 0 w 236"/>
                <a:gd name="T7" fmla="*/ 98066 h 274"/>
                <a:gd name="T8" fmla="*/ 85362 w 236"/>
                <a:gd name="T9" fmla="*/ 4885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274">
                  <a:moveTo>
                    <a:pt x="235" y="136"/>
                  </a:moveTo>
                  <a:lnTo>
                    <a:pt x="0" y="0"/>
                  </a:lnTo>
                  <a:lnTo>
                    <a:pt x="0" y="136"/>
                  </a:lnTo>
                  <a:lnTo>
                    <a:pt x="0" y="273"/>
                  </a:lnTo>
                  <a:lnTo>
                    <a:pt x="235" y="136"/>
                  </a:lnTo>
                </a:path>
              </a:pathLst>
            </a:custGeom>
            <a:solidFill>
              <a:schemeClr val="accent4"/>
            </a:solidFill>
            <a:ln>
              <a:noFill/>
            </a:ln>
            <a:effectLst/>
          </p:spPr>
          <p:txBody>
            <a:bodyPr wrap="none" anchor="ctr"/>
            <a:lstStyle/>
            <a:p>
              <a:endParaRPr lang="en-US" sz="3178"/>
            </a:p>
          </p:txBody>
        </p:sp>
        <p:sp>
          <p:nvSpPr>
            <p:cNvPr id="75" name="Freeform 20">
              <a:extLst>
                <a:ext uri="{FF2B5EF4-FFF2-40B4-BE49-F238E27FC236}">
                  <a16:creationId xmlns:a16="http://schemas.microsoft.com/office/drawing/2014/main" id="{819E829C-5E89-224F-8062-454B7AF3C67E}"/>
                </a:ext>
              </a:extLst>
            </p:cNvPr>
            <p:cNvSpPr>
              <a:spLocks noChangeArrowheads="1"/>
            </p:cNvSpPr>
            <p:nvPr/>
          </p:nvSpPr>
          <p:spPr bwMode="auto">
            <a:xfrm>
              <a:off x="10335113" y="2960501"/>
              <a:ext cx="893383" cy="654190"/>
            </a:xfrm>
            <a:custGeom>
              <a:avLst/>
              <a:gdLst>
                <a:gd name="T0" fmla="*/ 529866 w 1475"/>
                <a:gd name="T1" fmla="*/ 52162 h 1774"/>
                <a:gd name="T2" fmla="*/ 529866 w 1475"/>
                <a:gd name="T3" fmla="*/ 372688 h 1774"/>
                <a:gd name="T4" fmla="*/ 529866 w 1475"/>
                <a:gd name="T5" fmla="*/ 372688 h 1774"/>
                <a:gd name="T6" fmla="*/ 265292 w 1475"/>
                <a:gd name="T7" fmla="*/ 637815 h 1774"/>
                <a:gd name="T8" fmla="*/ 265292 w 1475"/>
                <a:gd name="T9" fmla="*/ 637815 h 1774"/>
                <a:gd name="T10" fmla="*/ 0 w 1475"/>
                <a:gd name="T11" fmla="*/ 372688 h 1774"/>
                <a:gd name="T12" fmla="*/ 0 w 1475"/>
                <a:gd name="T13" fmla="*/ 52162 h 1774"/>
                <a:gd name="T14" fmla="*/ 0 w 1475"/>
                <a:gd name="T15" fmla="*/ 52162 h 1774"/>
                <a:gd name="T16" fmla="*/ 265292 w 1475"/>
                <a:gd name="T17" fmla="*/ 0 h 1774"/>
                <a:gd name="T18" fmla="*/ 265292 w 1475"/>
                <a:gd name="T19" fmla="*/ 0 h 1774"/>
                <a:gd name="T20" fmla="*/ 529866 w 1475"/>
                <a:gd name="T21" fmla="*/ 52162 h 17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5" h="1774">
                  <a:moveTo>
                    <a:pt x="1474" y="145"/>
                  </a:moveTo>
                  <a:lnTo>
                    <a:pt x="1474" y="1036"/>
                  </a:lnTo>
                  <a:cubicBezTo>
                    <a:pt x="1474" y="1442"/>
                    <a:pt x="1144" y="1773"/>
                    <a:pt x="738" y="1773"/>
                  </a:cubicBezTo>
                  <a:cubicBezTo>
                    <a:pt x="331" y="1773"/>
                    <a:pt x="0" y="1442"/>
                    <a:pt x="0" y="1036"/>
                  </a:cubicBezTo>
                  <a:lnTo>
                    <a:pt x="0" y="145"/>
                  </a:lnTo>
                  <a:cubicBezTo>
                    <a:pt x="228" y="52"/>
                    <a:pt x="477" y="0"/>
                    <a:pt x="738" y="0"/>
                  </a:cubicBezTo>
                  <a:cubicBezTo>
                    <a:pt x="998" y="0"/>
                    <a:pt x="1247" y="52"/>
                    <a:pt x="1474" y="145"/>
                  </a:cubicBezTo>
                </a:path>
              </a:pathLst>
            </a:custGeom>
            <a:solidFill>
              <a:schemeClr val="accent4"/>
            </a:solidFill>
            <a:ln>
              <a:noFill/>
            </a:ln>
            <a:effectLst/>
          </p:spPr>
          <p:txBody>
            <a:bodyPr wrap="none" anchor="ctr"/>
            <a:lstStyle/>
            <a:p>
              <a:endParaRPr lang="en-US" sz="3178"/>
            </a:p>
          </p:txBody>
        </p:sp>
        <p:sp>
          <p:nvSpPr>
            <p:cNvPr id="76" name="TextBox 75">
              <a:extLst>
                <a:ext uri="{FF2B5EF4-FFF2-40B4-BE49-F238E27FC236}">
                  <a16:creationId xmlns:a16="http://schemas.microsoft.com/office/drawing/2014/main" id="{267FDB90-1341-7948-AE8E-29E73BD6E437}"/>
                </a:ext>
              </a:extLst>
            </p:cNvPr>
            <p:cNvSpPr txBox="1"/>
            <p:nvPr/>
          </p:nvSpPr>
          <p:spPr>
            <a:xfrm>
              <a:off x="982775" y="3454285"/>
              <a:ext cx="2611402" cy="911600"/>
            </a:xfrm>
            <a:prstGeom prst="rect">
              <a:avLst/>
            </a:prstGeom>
            <a:noFill/>
          </p:spPr>
          <p:txBody>
            <a:bodyPr wrap="square" rtlCol="0" anchor="b" anchorCtr="0">
              <a:spAutoFit/>
            </a:bodyPr>
            <a:lstStyle/>
            <a:p>
              <a:pPr algn="ctr"/>
              <a:r>
                <a:rPr lang="en-US" sz="2073" b="1" dirty="0">
                  <a:solidFill>
                    <a:schemeClr val="accent1"/>
                  </a:solidFill>
                  <a:latin typeface="Poppins" pitchFamily="2" charset="77"/>
                </a:rPr>
                <a:t>Current State</a:t>
              </a:r>
            </a:p>
            <a:p>
              <a:pPr algn="ctr"/>
              <a:r>
                <a:rPr lang="en-US" sz="2073" b="1" dirty="0">
                  <a:solidFill>
                    <a:schemeClr val="accent1"/>
                  </a:solidFill>
                  <a:latin typeface="Poppins" pitchFamily="2" charset="77"/>
                </a:rPr>
                <a:t> Analysis</a:t>
              </a:r>
            </a:p>
          </p:txBody>
        </p:sp>
        <p:sp>
          <p:nvSpPr>
            <p:cNvPr id="77" name="TextBox 76">
              <a:extLst>
                <a:ext uri="{FF2B5EF4-FFF2-40B4-BE49-F238E27FC236}">
                  <a16:creationId xmlns:a16="http://schemas.microsoft.com/office/drawing/2014/main" id="{93D2E28B-5D8C-BC4D-9E4B-A33D72BCFA9A}"/>
                </a:ext>
              </a:extLst>
            </p:cNvPr>
            <p:cNvSpPr txBox="1"/>
            <p:nvPr/>
          </p:nvSpPr>
          <p:spPr>
            <a:xfrm>
              <a:off x="4028380" y="3756787"/>
              <a:ext cx="2300195" cy="333646"/>
            </a:xfrm>
            <a:prstGeom prst="rect">
              <a:avLst/>
            </a:prstGeom>
            <a:noFill/>
          </p:spPr>
          <p:txBody>
            <a:bodyPr wrap="square" rtlCol="0" anchor="b" anchorCtr="0">
              <a:spAutoFit/>
            </a:bodyPr>
            <a:lstStyle/>
            <a:p>
              <a:pPr algn="ctr"/>
              <a:r>
                <a:rPr lang="en-US" sz="2000" b="1" dirty="0">
                  <a:solidFill>
                    <a:schemeClr val="tx2"/>
                  </a:solidFill>
                  <a:latin typeface="Poppins" pitchFamily="2" charset="77"/>
                  <a:ea typeface="League Spartan" charset="0"/>
                  <a:cs typeface="Poppins" pitchFamily="2" charset="77"/>
                </a:rPr>
                <a:t>Future State</a:t>
              </a:r>
            </a:p>
          </p:txBody>
        </p:sp>
        <p:sp>
          <p:nvSpPr>
            <p:cNvPr id="78" name="TextBox 77">
              <a:extLst>
                <a:ext uri="{FF2B5EF4-FFF2-40B4-BE49-F238E27FC236}">
                  <a16:creationId xmlns:a16="http://schemas.microsoft.com/office/drawing/2014/main" id="{A31D2F83-F0F0-6D4D-9480-383D4FC1599C}"/>
                </a:ext>
              </a:extLst>
            </p:cNvPr>
            <p:cNvSpPr txBox="1"/>
            <p:nvPr/>
          </p:nvSpPr>
          <p:spPr>
            <a:xfrm>
              <a:off x="6906466" y="3752107"/>
              <a:ext cx="2300195" cy="343003"/>
            </a:xfrm>
            <a:prstGeom prst="rect">
              <a:avLst/>
            </a:prstGeom>
            <a:noFill/>
          </p:spPr>
          <p:txBody>
            <a:bodyPr wrap="square" rtlCol="0" anchor="b" anchorCtr="0">
              <a:spAutoFit/>
            </a:bodyPr>
            <a:lstStyle/>
            <a:p>
              <a:pPr algn="ctr"/>
              <a:r>
                <a:rPr lang="en-US" sz="2073" b="1" dirty="0">
                  <a:solidFill>
                    <a:srgbClr val="FFC000"/>
                  </a:solidFill>
                  <a:latin typeface="Poppins" pitchFamily="2" charset="77"/>
                  <a:ea typeface="League Spartan" charset="0"/>
                  <a:cs typeface="Poppins" pitchFamily="2" charset="77"/>
                </a:rPr>
                <a:t>Gap Analysis</a:t>
              </a:r>
            </a:p>
          </p:txBody>
        </p:sp>
        <p:sp>
          <p:nvSpPr>
            <p:cNvPr id="79" name="TextBox 78">
              <a:extLst>
                <a:ext uri="{FF2B5EF4-FFF2-40B4-BE49-F238E27FC236}">
                  <a16:creationId xmlns:a16="http://schemas.microsoft.com/office/drawing/2014/main" id="{0B55BDA0-2B5F-E04E-BDBA-86BFF7389FBF}"/>
                </a:ext>
              </a:extLst>
            </p:cNvPr>
            <p:cNvSpPr txBox="1"/>
            <p:nvPr/>
          </p:nvSpPr>
          <p:spPr>
            <a:xfrm>
              <a:off x="9524260" y="3531391"/>
              <a:ext cx="2679931" cy="911600"/>
            </a:xfrm>
            <a:prstGeom prst="rect">
              <a:avLst/>
            </a:prstGeom>
            <a:noFill/>
          </p:spPr>
          <p:txBody>
            <a:bodyPr wrap="square" rtlCol="0" anchor="b" anchorCtr="0">
              <a:spAutoFit/>
            </a:bodyPr>
            <a:lstStyle/>
            <a:p>
              <a:pPr algn="ctr"/>
              <a:r>
                <a:rPr lang="en-US" sz="2073" b="1" dirty="0">
                  <a:solidFill>
                    <a:srgbClr val="66B797"/>
                  </a:solidFill>
                  <a:latin typeface="Poppins" pitchFamily="2" charset="77"/>
                  <a:ea typeface="League Spartan" charset="0"/>
                  <a:cs typeface="Poppins" pitchFamily="2" charset="77"/>
                </a:rPr>
                <a:t>IAM Strategy &amp; Roadmap</a:t>
              </a:r>
            </a:p>
          </p:txBody>
        </p:sp>
        <p:sp>
          <p:nvSpPr>
            <p:cNvPr id="81" name="Freeform 978">
              <a:extLst>
                <a:ext uri="{FF2B5EF4-FFF2-40B4-BE49-F238E27FC236}">
                  <a16:creationId xmlns:a16="http://schemas.microsoft.com/office/drawing/2014/main" id="{52989EB9-7E59-9C4C-83E3-B8CD3194DF39}"/>
                </a:ext>
              </a:extLst>
            </p:cNvPr>
            <p:cNvSpPr>
              <a:spLocks noChangeAspect="1"/>
            </p:cNvSpPr>
            <p:nvPr/>
          </p:nvSpPr>
          <p:spPr bwMode="auto">
            <a:xfrm>
              <a:off x="2024446" y="3150914"/>
              <a:ext cx="469626" cy="284861"/>
            </a:xfrm>
            <a:custGeom>
              <a:avLst/>
              <a:gdLst>
                <a:gd name="T0" fmla="*/ 8578795 w 291739"/>
                <a:gd name="T1" fmla="*/ 8901863 h 291739"/>
                <a:gd name="T2" fmla="*/ 9220578 w 291739"/>
                <a:gd name="T3" fmla="*/ 8901863 h 291739"/>
                <a:gd name="T4" fmla="*/ 8893105 w 291739"/>
                <a:gd name="T5" fmla="*/ 8284042 h 291739"/>
                <a:gd name="T6" fmla="*/ 8893105 w 291739"/>
                <a:gd name="T7" fmla="*/ 9519701 h 291739"/>
                <a:gd name="T8" fmla="*/ 5513743 w 291739"/>
                <a:gd name="T9" fmla="*/ 9053162 h 291739"/>
                <a:gd name="T10" fmla="*/ 5513743 w 291739"/>
                <a:gd name="T11" fmla="*/ 8750542 h 291739"/>
                <a:gd name="T12" fmla="*/ 8893105 w 291739"/>
                <a:gd name="T13" fmla="*/ 8284042 h 291739"/>
                <a:gd name="T14" fmla="*/ 6456830 w 291739"/>
                <a:gd name="T15" fmla="*/ 7313153 h 291739"/>
                <a:gd name="T16" fmla="*/ 7098660 w 291739"/>
                <a:gd name="T17" fmla="*/ 7313153 h 291739"/>
                <a:gd name="T18" fmla="*/ 6771186 w 291739"/>
                <a:gd name="T19" fmla="*/ 6695296 h 291739"/>
                <a:gd name="T20" fmla="*/ 9377770 w 291739"/>
                <a:gd name="T21" fmla="*/ 7161836 h 291739"/>
                <a:gd name="T22" fmla="*/ 9377770 w 291739"/>
                <a:gd name="T23" fmla="*/ 7477061 h 291739"/>
                <a:gd name="T24" fmla="*/ 6771186 w 291739"/>
                <a:gd name="T25" fmla="*/ 7930990 h 291739"/>
                <a:gd name="T26" fmla="*/ 5513743 w 291739"/>
                <a:gd name="T27" fmla="*/ 7477061 h 291739"/>
                <a:gd name="T28" fmla="*/ 5513743 w 291739"/>
                <a:gd name="T29" fmla="*/ 7161836 h 291739"/>
                <a:gd name="T30" fmla="*/ 6771186 w 291739"/>
                <a:gd name="T31" fmla="*/ 6695296 h 291739"/>
                <a:gd name="T32" fmla="*/ 7819077 w 291739"/>
                <a:gd name="T33" fmla="*/ 5724386 h 291739"/>
                <a:gd name="T34" fmla="*/ 8460924 w 291739"/>
                <a:gd name="T35" fmla="*/ 5724386 h 291739"/>
                <a:gd name="T36" fmla="*/ 8133398 w 291739"/>
                <a:gd name="T37" fmla="*/ 5106589 h 291739"/>
                <a:gd name="T38" fmla="*/ 9377770 w 291739"/>
                <a:gd name="T39" fmla="*/ 5573129 h 291739"/>
                <a:gd name="T40" fmla="*/ 9377770 w 291739"/>
                <a:gd name="T41" fmla="*/ 5875702 h 291739"/>
                <a:gd name="T42" fmla="*/ 8133398 w 291739"/>
                <a:gd name="T43" fmla="*/ 6342267 h 291739"/>
                <a:gd name="T44" fmla="*/ 5513743 w 291739"/>
                <a:gd name="T45" fmla="*/ 5875702 h 291739"/>
                <a:gd name="T46" fmla="*/ 5513743 w 291739"/>
                <a:gd name="T47" fmla="*/ 5573129 h 291739"/>
                <a:gd name="T48" fmla="*/ 8133398 w 291739"/>
                <a:gd name="T49" fmla="*/ 5106589 h 291739"/>
                <a:gd name="T50" fmla="*/ 4576350 w 291739"/>
                <a:gd name="T51" fmla="*/ 10130660 h 291739"/>
                <a:gd name="T52" fmla="*/ 10257586 w 291739"/>
                <a:gd name="T53" fmla="*/ 4521145 h 291739"/>
                <a:gd name="T54" fmla="*/ 4419250 w 291739"/>
                <a:gd name="T55" fmla="*/ 4198752 h 291739"/>
                <a:gd name="T56" fmla="*/ 10584782 w 291739"/>
                <a:gd name="T57" fmla="*/ 4366391 h 291739"/>
                <a:gd name="T58" fmla="*/ 10440839 w 291739"/>
                <a:gd name="T59" fmla="*/ 10427218 h 291739"/>
                <a:gd name="T60" fmla="*/ 4262205 w 291739"/>
                <a:gd name="T61" fmla="*/ 10285424 h 291739"/>
                <a:gd name="T62" fmla="*/ 4419250 w 291739"/>
                <a:gd name="T63" fmla="*/ 4198752 h 291739"/>
                <a:gd name="T64" fmla="*/ 2108489 w 291739"/>
                <a:gd name="T65" fmla="*/ 1576150 h 291739"/>
                <a:gd name="T66" fmla="*/ 2857820 w 291739"/>
                <a:gd name="T67" fmla="*/ 1576150 h 291739"/>
                <a:gd name="T68" fmla="*/ 2483168 w 291739"/>
                <a:gd name="T69" fmla="*/ 907875 h 291739"/>
                <a:gd name="T70" fmla="*/ 2483168 w 291739"/>
                <a:gd name="T71" fmla="*/ 2256966 h 291739"/>
                <a:gd name="T72" fmla="*/ 2483168 w 291739"/>
                <a:gd name="T73" fmla="*/ 907875 h 291739"/>
                <a:gd name="T74" fmla="*/ 6569451 w 291739"/>
                <a:gd name="T75" fmla="*/ 0 h 291739"/>
                <a:gd name="T76" fmla="*/ 6725896 w 291739"/>
                <a:gd name="T77" fmla="*/ 3524285 h 291739"/>
                <a:gd name="T78" fmla="*/ 6413069 w 291739"/>
                <a:gd name="T79" fmla="*/ 3524285 h 291739"/>
                <a:gd name="T80" fmla="*/ 325811 w 291739"/>
                <a:gd name="T81" fmla="*/ 320351 h 291739"/>
                <a:gd name="T82" fmla="*/ 1668393 w 291739"/>
                <a:gd name="T83" fmla="*/ 2845151 h 291739"/>
                <a:gd name="T84" fmla="*/ 1929112 w 291739"/>
                <a:gd name="T85" fmla="*/ 2845151 h 291739"/>
                <a:gd name="T86" fmla="*/ 4496930 w 291739"/>
                <a:gd name="T87" fmla="*/ 1589109 h 291739"/>
                <a:gd name="T88" fmla="*/ 6074107 w 291739"/>
                <a:gd name="T89" fmla="*/ 3434603 h 291739"/>
                <a:gd name="T90" fmla="*/ 5813481 w 291739"/>
                <a:gd name="T91" fmla="*/ 3614011 h 291739"/>
                <a:gd name="T92" fmla="*/ 2958834 w 291739"/>
                <a:gd name="T93" fmla="*/ 4306078 h 291739"/>
                <a:gd name="T94" fmla="*/ 3662734 w 291739"/>
                <a:gd name="T95" fmla="*/ 5574824 h 291739"/>
                <a:gd name="T96" fmla="*/ 3454182 w 291739"/>
                <a:gd name="T97" fmla="*/ 5536400 h 291739"/>
                <a:gd name="T98" fmla="*/ 325811 w 291739"/>
                <a:gd name="T99" fmla="*/ 5292870 h 291739"/>
                <a:gd name="T100" fmla="*/ 3584545 w 291739"/>
                <a:gd name="T101" fmla="*/ 6305342 h 291739"/>
                <a:gd name="T102" fmla="*/ 3584545 w 291739"/>
                <a:gd name="T103" fmla="*/ 6625739 h 291739"/>
                <a:gd name="T104" fmla="*/ 0 w 291739"/>
                <a:gd name="T105" fmla="*/ 6471939 h 291739"/>
                <a:gd name="T106" fmla="*/ 156340 w 291739"/>
                <a:gd name="T107" fmla="*/ 0 h 29173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1739" h="291739">
                  <a:moveTo>
                    <a:pt x="245113" y="240242"/>
                  </a:moveTo>
                  <a:cubicBezTo>
                    <a:pt x="240059" y="240242"/>
                    <a:pt x="236449" y="244122"/>
                    <a:pt x="236449" y="249061"/>
                  </a:cubicBezTo>
                  <a:cubicBezTo>
                    <a:pt x="236449" y="254000"/>
                    <a:pt x="240059" y="257528"/>
                    <a:pt x="245113" y="257528"/>
                  </a:cubicBezTo>
                  <a:cubicBezTo>
                    <a:pt x="249807" y="257528"/>
                    <a:pt x="254139" y="254000"/>
                    <a:pt x="254139" y="249061"/>
                  </a:cubicBezTo>
                  <a:cubicBezTo>
                    <a:pt x="254139" y="244122"/>
                    <a:pt x="249807" y="240242"/>
                    <a:pt x="245113" y="240242"/>
                  </a:cubicBezTo>
                  <a:close/>
                  <a:moveTo>
                    <a:pt x="245113" y="231775"/>
                  </a:moveTo>
                  <a:cubicBezTo>
                    <a:pt x="255222" y="231775"/>
                    <a:pt x="263164" y="239536"/>
                    <a:pt x="263164" y="249061"/>
                  </a:cubicBezTo>
                  <a:cubicBezTo>
                    <a:pt x="263164" y="258586"/>
                    <a:pt x="255222" y="266347"/>
                    <a:pt x="245113" y="266347"/>
                  </a:cubicBezTo>
                  <a:cubicBezTo>
                    <a:pt x="236810" y="266347"/>
                    <a:pt x="230312" y="260703"/>
                    <a:pt x="227784" y="253295"/>
                  </a:cubicBezTo>
                  <a:lnTo>
                    <a:pt x="151970" y="253295"/>
                  </a:lnTo>
                  <a:cubicBezTo>
                    <a:pt x="149443" y="253295"/>
                    <a:pt x="147638" y="251531"/>
                    <a:pt x="147638" y="249061"/>
                  </a:cubicBezTo>
                  <a:cubicBezTo>
                    <a:pt x="147638" y="246592"/>
                    <a:pt x="149443" y="244828"/>
                    <a:pt x="151970" y="244828"/>
                  </a:cubicBezTo>
                  <a:lnTo>
                    <a:pt x="227784" y="244828"/>
                  </a:lnTo>
                  <a:cubicBezTo>
                    <a:pt x="230312" y="237420"/>
                    <a:pt x="236810" y="231775"/>
                    <a:pt x="245113" y="231775"/>
                  </a:cubicBezTo>
                  <a:close/>
                  <a:moveTo>
                    <a:pt x="186628" y="195792"/>
                  </a:moveTo>
                  <a:cubicBezTo>
                    <a:pt x="181574" y="195792"/>
                    <a:pt x="177964" y="200025"/>
                    <a:pt x="177964" y="204611"/>
                  </a:cubicBezTo>
                  <a:cubicBezTo>
                    <a:pt x="177964" y="209550"/>
                    <a:pt x="181574" y="213078"/>
                    <a:pt x="186628" y="213078"/>
                  </a:cubicBezTo>
                  <a:cubicBezTo>
                    <a:pt x="191683" y="213078"/>
                    <a:pt x="195654" y="209550"/>
                    <a:pt x="195654" y="204611"/>
                  </a:cubicBezTo>
                  <a:cubicBezTo>
                    <a:pt x="195654" y="200025"/>
                    <a:pt x="191683" y="195792"/>
                    <a:pt x="186628" y="195792"/>
                  </a:cubicBezTo>
                  <a:close/>
                  <a:moveTo>
                    <a:pt x="186628" y="187325"/>
                  </a:moveTo>
                  <a:cubicBezTo>
                    <a:pt x="195293" y="187325"/>
                    <a:pt x="201791" y="192617"/>
                    <a:pt x="203957" y="200378"/>
                  </a:cubicBezTo>
                  <a:lnTo>
                    <a:pt x="258471" y="200378"/>
                  </a:lnTo>
                  <a:cubicBezTo>
                    <a:pt x="260998" y="200378"/>
                    <a:pt x="263164" y="202494"/>
                    <a:pt x="263164" y="204611"/>
                  </a:cubicBezTo>
                  <a:cubicBezTo>
                    <a:pt x="263164" y="207080"/>
                    <a:pt x="260998" y="209197"/>
                    <a:pt x="258471" y="209197"/>
                  </a:cubicBezTo>
                  <a:lnTo>
                    <a:pt x="203957" y="209197"/>
                  </a:lnTo>
                  <a:cubicBezTo>
                    <a:pt x="201791" y="216605"/>
                    <a:pt x="195293" y="221897"/>
                    <a:pt x="186628" y="221897"/>
                  </a:cubicBezTo>
                  <a:cubicBezTo>
                    <a:pt x="178325" y="221897"/>
                    <a:pt x="171465" y="216605"/>
                    <a:pt x="170021" y="209197"/>
                  </a:cubicBezTo>
                  <a:lnTo>
                    <a:pt x="151970" y="209197"/>
                  </a:lnTo>
                  <a:cubicBezTo>
                    <a:pt x="149443" y="209197"/>
                    <a:pt x="147638" y="207080"/>
                    <a:pt x="147638" y="204611"/>
                  </a:cubicBezTo>
                  <a:cubicBezTo>
                    <a:pt x="147638" y="202494"/>
                    <a:pt x="149443" y="200378"/>
                    <a:pt x="151970" y="200378"/>
                  </a:cubicBezTo>
                  <a:lnTo>
                    <a:pt x="170021" y="200378"/>
                  </a:lnTo>
                  <a:cubicBezTo>
                    <a:pt x="171465" y="192617"/>
                    <a:pt x="178325" y="187325"/>
                    <a:pt x="186628" y="187325"/>
                  </a:cubicBezTo>
                  <a:close/>
                  <a:moveTo>
                    <a:pt x="224174" y="151342"/>
                  </a:moveTo>
                  <a:cubicBezTo>
                    <a:pt x="219842" y="151342"/>
                    <a:pt x="215510" y="155222"/>
                    <a:pt x="215510" y="160161"/>
                  </a:cubicBezTo>
                  <a:cubicBezTo>
                    <a:pt x="215510" y="165100"/>
                    <a:pt x="219842" y="168980"/>
                    <a:pt x="224174" y="168980"/>
                  </a:cubicBezTo>
                  <a:cubicBezTo>
                    <a:pt x="229589" y="168980"/>
                    <a:pt x="233200" y="165100"/>
                    <a:pt x="233200" y="160161"/>
                  </a:cubicBezTo>
                  <a:cubicBezTo>
                    <a:pt x="233200" y="155222"/>
                    <a:pt x="229589" y="151342"/>
                    <a:pt x="224174" y="151342"/>
                  </a:cubicBezTo>
                  <a:close/>
                  <a:moveTo>
                    <a:pt x="224174" y="142875"/>
                  </a:moveTo>
                  <a:cubicBezTo>
                    <a:pt x="232839" y="142875"/>
                    <a:pt x="239337" y="148167"/>
                    <a:pt x="241864" y="155928"/>
                  </a:cubicBezTo>
                  <a:lnTo>
                    <a:pt x="258471" y="155928"/>
                  </a:lnTo>
                  <a:cubicBezTo>
                    <a:pt x="260998" y="155928"/>
                    <a:pt x="263164" y="157692"/>
                    <a:pt x="263164" y="160161"/>
                  </a:cubicBezTo>
                  <a:cubicBezTo>
                    <a:pt x="263164" y="162630"/>
                    <a:pt x="260998" y="164394"/>
                    <a:pt x="258471" y="164394"/>
                  </a:cubicBezTo>
                  <a:lnTo>
                    <a:pt x="241864" y="164394"/>
                  </a:lnTo>
                  <a:cubicBezTo>
                    <a:pt x="239337" y="172155"/>
                    <a:pt x="232839" y="177447"/>
                    <a:pt x="224174" y="177447"/>
                  </a:cubicBezTo>
                  <a:cubicBezTo>
                    <a:pt x="215871" y="177447"/>
                    <a:pt x="209011" y="172155"/>
                    <a:pt x="207567" y="164394"/>
                  </a:cubicBezTo>
                  <a:lnTo>
                    <a:pt x="151970" y="164394"/>
                  </a:lnTo>
                  <a:cubicBezTo>
                    <a:pt x="149443" y="164394"/>
                    <a:pt x="147638" y="162630"/>
                    <a:pt x="147638" y="160161"/>
                  </a:cubicBezTo>
                  <a:cubicBezTo>
                    <a:pt x="147638" y="157692"/>
                    <a:pt x="149443" y="155928"/>
                    <a:pt x="151970" y="155928"/>
                  </a:cubicBezTo>
                  <a:lnTo>
                    <a:pt x="207567" y="155928"/>
                  </a:lnTo>
                  <a:cubicBezTo>
                    <a:pt x="209011" y="148167"/>
                    <a:pt x="215871" y="142875"/>
                    <a:pt x="224174" y="142875"/>
                  </a:cubicBezTo>
                  <a:close/>
                  <a:moveTo>
                    <a:pt x="126134" y="126495"/>
                  </a:moveTo>
                  <a:lnTo>
                    <a:pt x="126134" y="283441"/>
                  </a:lnTo>
                  <a:lnTo>
                    <a:pt x="282720" y="283441"/>
                  </a:lnTo>
                  <a:lnTo>
                    <a:pt x="282720" y="126495"/>
                  </a:lnTo>
                  <a:lnTo>
                    <a:pt x="126134" y="126495"/>
                  </a:lnTo>
                  <a:close/>
                  <a:moveTo>
                    <a:pt x="121804" y="117475"/>
                  </a:moveTo>
                  <a:lnTo>
                    <a:pt x="287771" y="117475"/>
                  </a:lnTo>
                  <a:cubicBezTo>
                    <a:pt x="289575" y="117475"/>
                    <a:pt x="291739" y="119640"/>
                    <a:pt x="291739" y="122165"/>
                  </a:cubicBezTo>
                  <a:lnTo>
                    <a:pt x="291739" y="287771"/>
                  </a:lnTo>
                  <a:cubicBezTo>
                    <a:pt x="291739" y="290296"/>
                    <a:pt x="289575" y="291739"/>
                    <a:pt x="287771" y="291739"/>
                  </a:cubicBezTo>
                  <a:lnTo>
                    <a:pt x="121804" y="291739"/>
                  </a:lnTo>
                  <a:cubicBezTo>
                    <a:pt x="119640" y="291739"/>
                    <a:pt x="117475" y="290296"/>
                    <a:pt x="117475" y="287771"/>
                  </a:cubicBezTo>
                  <a:lnTo>
                    <a:pt x="117475" y="122165"/>
                  </a:lnTo>
                  <a:cubicBezTo>
                    <a:pt x="117475" y="119640"/>
                    <a:pt x="119640" y="117475"/>
                    <a:pt x="121804" y="117475"/>
                  </a:cubicBezTo>
                  <a:close/>
                  <a:moveTo>
                    <a:pt x="68441" y="33867"/>
                  </a:moveTo>
                  <a:cubicBezTo>
                    <a:pt x="62388" y="33867"/>
                    <a:pt x="58115" y="38805"/>
                    <a:pt x="58115" y="44097"/>
                  </a:cubicBezTo>
                  <a:cubicBezTo>
                    <a:pt x="58115" y="49742"/>
                    <a:pt x="62388" y="54328"/>
                    <a:pt x="68441" y="54328"/>
                  </a:cubicBezTo>
                  <a:cubicBezTo>
                    <a:pt x="73782" y="54328"/>
                    <a:pt x="78767" y="49742"/>
                    <a:pt x="78767" y="44097"/>
                  </a:cubicBezTo>
                  <a:cubicBezTo>
                    <a:pt x="78767" y="38805"/>
                    <a:pt x="73782" y="33867"/>
                    <a:pt x="68441" y="33867"/>
                  </a:cubicBezTo>
                  <a:close/>
                  <a:moveTo>
                    <a:pt x="68441" y="25400"/>
                  </a:moveTo>
                  <a:cubicBezTo>
                    <a:pt x="78767" y="25400"/>
                    <a:pt x="86957" y="33867"/>
                    <a:pt x="86957" y="44097"/>
                  </a:cubicBezTo>
                  <a:cubicBezTo>
                    <a:pt x="86957" y="54680"/>
                    <a:pt x="78767" y="63147"/>
                    <a:pt x="68441" y="63147"/>
                  </a:cubicBezTo>
                  <a:cubicBezTo>
                    <a:pt x="58115" y="63147"/>
                    <a:pt x="49213" y="54680"/>
                    <a:pt x="49213" y="44097"/>
                  </a:cubicBezTo>
                  <a:cubicBezTo>
                    <a:pt x="49213" y="33867"/>
                    <a:pt x="58115" y="25400"/>
                    <a:pt x="68441" y="25400"/>
                  </a:cubicBezTo>
                  <a:close/>
                  <a:moveTo>
                    <a:pt x="4311" y="0"/>
                  </a:moveTo>
                  <a:lnTo>
                    <a:pt x="181068" y="0"/>
                  </a:lnTo>
                  <a:cubicBezTo>
                    <a:pt x="183583" y="0"/>
                    <a:pt x="185379" y="2510"/>
                    <a:pt x="185379" y="4303"/>
                  </a:cubicBezTo>
                  <a:lnTo>
                    <a:pt x="185379" y="98605"/>
                  </a:lnTo>
                  <a:cubicBezTo>
                    <a:pt x="185379" y="101115"/>
                    <a:pt x="183583" y="102908"/>
                    <a:pt x="181068" y="102908"/>
                  </a:cubicBezTo>
                  <a:cubicBezTo>
                    <a:pt x="178194" y="102908"/>
                    <a:pt x="176757" y="101115"/>
                    <a:pt x="176757" y="98605"/>
                  </a:cubicBezTo>
                  <a:lnTo>
                    <a:pt x="176757" y="8964"/>
                  </a:lnTo>
                  <a:lnTo>
                    <a:pt x="8981" y="8964"/>
                  </a:lnTo>
                  <a:lnTo>
                    <a:pt x="8981" y="132669"/>
                  </a:lnTo>
                  <a:lnTo>
                    <a:pt x="45985" y="79602"/>
                  </a:lnTo>
                  <a:cubicBezTo>
                    <a:pt x="46704" y="78167"/>
                    <a:pt x="47781" y="77809"/>
                    <a:pt x="49578" y="77809"/>
                  </a:cubicBezTo>
                  <a:cubicBezTo>
                    <a:pt x="50656" y="77809"/>
                    <a:pt x="52452" y="78167"/>
                    <a:pt x="53170" y="79602"/>
                  </a:cubicBezTo>
                  <a:lnTo>
                    <a:pt x="75804" y="112231"/>
                  </a:lnTo>
                  <a:lnTo>
                    <a:pt x="123945" y="44462"/>
                  </a:lnTo>
                  <a:cubicBezTo>
                    <a:pt x="125382" y="41952"/>
                    <a:pt x="129693" y="41952"/>
                    <a:pt x="131130" y="44462"/>
                  </a:cubicBezTo>
                  <a:lnTo>
                    <a:pt x="167416" y="96096"/>
                  </a:lnTo>
                  <a:cubicBezTo>
                    <a:pt x="168494" y="98247"/>
                    <a:pt x="168134" y="101115"/>
                    <a:pt x="166338" y="102191"/>
                  </a:cubicBezTo>
                  <a:cubicBezTo>
                    <a:pt x="164183" y="103625"/>
                    <a:pt x="161668" y="102908"/>
                    <a:pt x="160231" y="101115"/>
                  </a:cubicBezTo>
                  <a:lnTo>
                    <a:pt x="127537" y="54860"/>
                  </a:lnTo>
                  <a:lnTo>
                    <a:pt x="81552" y="120478"/>
                  </a:lnTo>
                  <a:lnTo>
                    <a:pt x="102389" y="150239"/>
                  </a:lnTo>
                  <a:cubicBezTo>
                    <a:pt x="103467" y="151673"/>
                    <a:pt x="103108" y="154542"/>
                    <a:pt x="100952" y="155976"/>
                  </a:cubicBezTo>
                  <a:cubicBezTo>
                    <a:pt x="100234" y="156693"/>
                    <a:pt x="99515" y="157052"/>
                    <a:pt x="98797" y="157052"/>
                  </a:cubicBezTo>
                  <a:cubicBezTo>
                    <a:pt x="97000" y="157052"/>
                    <a:pt x="95922" y="156335"/>
                    <a:pt x="95204" y="154900"/>
                  </a:cubicBezTo>
                  <a:lnTo>
                    <a:pt x="49578" y="90000"/>
                  </a:lnTo>
                  <a:lnTo>
                    <a:pt x="8981" y="148088"/>
                  </a:lnTo>
                  <a:lnTo>
                    <a:pt x="8981" y="176414"/>
                  </a:lnTo>
                  <a:lnTo>
                    <a:pt x="98797" y="176414"/>
                  </a:lnTo>
                  <a:cubicBezTo>
                    <a:pt x="100593" y="176414"/>
                    <a:pt x="103108" y="178566"/>
                    <a:pt x="103108" y="181076"/>
                  </a:cubicBezTo>
                  <a:cubicBezTo>
                    <a:pt x="103108" y="183227"/>
                    <a:pt x="100593" y="185378"/>
                    <a:pt x="98797" y="185378"/>
                  </a:cubicBezTo>
                  <a:lnTo>
                    <a:pt x="4311" y="185378"/>
                  </a:lnTo>
                  <a:cubicBezTo>
                    <a:pt x="1796" y="185378"/>
                    <a:pt x="0" y="183227"/>
                    <a:pt x="0" y="181076"/>
                  </a:cubicBezTo>
                  <a:lnTo>
                    <a:pt x="0" y="4303"/>
                  </a:lnTo>
                  <a:cubicBezTo>
                    <a:pt x="0" y="2510"/>
                    <a:pt x="1796" y="0"/>
                    <a:pt x="4311" y="0"/>
                  </a:cubicBezTo>
                  <a:close/>
                </a:path>
              </a:pathLst>
            </a:custGeom>
            <a:solidFill>
              <a:schemeClr val="bg1"/>
            </a:solidFill>
            <a:ln>
              <a:noFill/>
            </a:ln>
          </p:spPr>
          <p:txBody>
            <a:bodyPr anchor="ctr"/>
            <a:lstStyle/>
            <a:p>
              <a:endParaRPr lang="en-US" sz="584"/>
            </a:p>
          </p:txBody>
        </p:sp>
        <p:sp>
          <p:nvSpPr>
            <p:cNvPr id="82" name="Freeform 255">
              <a:extLst>
                <a:ext uri="{FF2B5EF4-FFF2-40B4-BE49-F238E27FC236}">
                  <a16:creationId xmlns:a16="http://schemas.microsoft.com/office/drawing/2014/main" id="{280C9129-18B9-A140-885D-34299C7BCF9C}"/>
                </a:ext>
              </a:extLst>
            </p:cNvPr>
            <p:cNvSpPr>
              <a:spLocks noChangeAspect="1"/>
            </p:cNvSpPr>
            <p:nvPr/>
          </p:nvSpPr>
          <p:spPr bwMode="auto">
            <a:xfrm>
              <a:off x="4860083" y="3149629"/>
              <a:ext cx="475251" cy="287430"/>
            </a:xfrm>
            <a:custGeom>
              <a:avLst/>
              <a:gdLst>
                <a:gd name="T0" fmla="*/ 2147483646 w 820"/>
                <a:gd name="T1" fmla="*/ 2147483646 h 817"/>
                <a:gd name="T2" fmla="*/ 2147483646 w 820"/>
                <a:gd name="T3" fmla="*/ 2147483646 h 817"/>
                <a:gd name="T4" fmla="*/ 2147483646 w 820"/>
                <a:gd name="T5" fmla="*/ 2147483646 h 817"/>
                <a:gd name="T6" fmla="*/ 2147483646 w 820"/>
                <a:gd name="T7" fmla="*/ 2147483646 h 817"/>
                <a:gd name="T8" fmla="*/ 2147483646 w 820"/>
                <a:gd name="T9" fmla="*/ 2147483646 h 817"/>
                <a:gd name="T10" fmla="*/ 2147483646 w 820"/>
                <a:gd name="T11" fmla="*/ 2147483646 h 817"/>
                <a:gd name="T12" fmla="*/ 2147483646 w 820"/>
                <a:gd name="T13" fmla="*/ 2147483646 h 817"/>
                <a:gd name="T14" fmla="*/ 2147483646 w 820"/>
                <a:gd name="T15" fmla="*/ 2147483646 h 817"/>
                <a:gd name="T16" fmla="*/ 2147483646 w 820"/>
                <a:gd name="T17" fmla="*/ 2147483646 h 817"/>
                <a:gd name="T18" fmla="*/ 2147483646 w 820"/>
                <a:gd name="T19" fmla="*/ 2147483646 h 817"/>
                <a:gd name="T20" fmla="*/ 2147483646 w 820"/>
                <a:gd name="T21" fmla="*/ 2147483646 h 817"/>
                <a:gd name="T22" fmla="*/ 2147483646 w 820"/>
                <a:gd name="T23" fmla="*/ 2147483646 h 817"/>
                <a:gd name="T24" fmla="*/ 2147483646 w 820"/>
                <a:gd name="T25" fmla="*/ 2147483646 h 817"/>
                <a:gd name="T26" fmla="*/ 2147483646 w 820"/>
                <a:gd name="T27" fmla="*/ 2147483646 h 817"/>
                <a:gd name="T28" fmla="*/ 2147483646 w 820"/>
                <a:gd name="T29" fmla="*/ 2147483646 h 817"/>
                <a:gd name="T30" fmla="*/ 2147483646 w 820"/>
                <a:gd name="T31" fmla="*/ 2147483646 h 817"/>
                <a:gd name="T32" fmla="*/ 2147483646 w 820"/>
                <a:gd name="T33" fmla="*/ 2147483646 h 817"/>
                <a:gd name="T34" fmla="*/ 2147483646 w 820"/>
                <a:gd name="T35" fmla="*/ 2147483646 h 817"/>
                <a:gd name="T36" fmla="*/ 2147483646 w 820"/>
                <a:gd name="T37" fmla="*/ 2147483646 h 817"/>
                <a:gd name="T38" fmla="*/ 2147483646 w 820"/>
                <a:gd name="T39" fmla="*/ 2147483646 h 817"/>
                <a:gd name="T40" fmla="*/ 2147483646 w 820"/>
                <a:gd name="T41" fmla="*/ 2147483646 h 817"/>
                <a:gd name="T42" fmla="*/ 2147483646 w 820"/>
                <a:gd name="T43" fmla="*/ 2147483646 h 817"/>
                <a:gd name="T44" fmla="*/ 2147483646 w 820"/>
                <a:gd name="T45" fmla="*/ 2147483646 h 817"/>
                <a:gd name="T46" fmla="*/ 2147483646 w 820"/>
                <a:gd name="T47" fmla="*/ 2147483646 h 817"/>
                <a:gd name="T48" fmla="*/ 2147483646 w 820"/>
                <a:gd name="T49" fmla="*/ 2147483646 h 817"/>
                <a:gd name="T50" fmla="*/ 2147483646 w 820"/>
                <a:gd name="T51" fmla="*/ 2147483646 h 817"/>
                <a:gd name="T52" fmla="*/ 2147483646 w 820"/>
                <a:gd name="T53" fmla="*/ 2147483646 h 817"/>
                <a:gd name="T54" fmla="*/ 2147483646 w 820"/>
                <a:gd name="T55" fmla="*/ 2147483646 h 817"/>
                <a:gd name="T56" fmla="*/ 2147483646 w 820"/>
                <a:gd name="T57" fmla="*/ 2147483646 h 817"/>
                <a:gd name="T58" fmla="*/ 2147483646 w 820"/>
                <a:gd name="T59" fmla="*/ 2147483646 h 817"/>
                <a:gd name="T60" fmla="*/ 2147483646 w 820"/>
                <a:gd name="T61" fmla="*/ 2147483646 h 817"/>
                <a:gd name="T62" fmla="*/ 2147483646 w 820"/>
                <a:gd name="T63" fmla="*/ 2147483646 h 817"/>
                <a:gd name="T64" fmla="*/ 2147483646 w 820"/>
                <a:gd name="T65" fmla="*/ 2147483646 h 817"/>
                <a:gd name="T66" fmla="*/ 2147483646 w 820"/>
                <a:gd name="T67" fmla="*/ 2147483646 h 817"/>
                <a:gd name="T68" fmla="*/ 2147483646 w 820"/>
                <a:gd name="T69" fmla="*/ 2147483646 h 817"/>
                <a:gd name="T70" fmla="*/ 2147483646 w 820"/>
                <a:gd name="T71" fmla="*/ 2147483646 h 817"/>
                <a:gd name="T72" fmla="*/ 2147483646 w 820"/>
                <a:gd name="T73" fmla="*/ 2147483646 h 817"/>
                <a:gd name="T74" fmla="*/ 2147483646 w 820"/>
                <a:gd name="T75" fmla="*/ 2147483646 h 817"/>
                <a:gd name="T76" fmla="*/ 2147483646 w 820"/>
                <a:gd name="T77" fmla="*/ 2147483646 h 817"/>
                <a:gd name="T78" fmla="*/ 2147483646 w 820"/>
                <a:gd name="T79" fmla="*/ 2147483646 h 817"/>
                <a:gd name="T80" fmla="*/ 2147483646 w 820"/>
                <a:gd name="T81" fmla="*/ 2147483646 h 817"/>
                <a:gd name="T82" fmla="*/ 2147483646 w 820"/>
                <a:gd name="T83" fmla="*/ 2147483646 h 817"/>
                <a:gd name="T84" fmla="*/ 2147483646 w 820"/>
                <a:gd name="T85" fmla="*/ 2147483646 h 817"/>
                <a:gd name="T86" fmla="*/ 2147483646 w 820"/>
                <a:gd name="T87" fmla="*/ 2147483646 h 817"/>
                <a:gd name="T88" fmla="*/ 2147483646 w 820"/>
                <a:gd name="T89" fmla="*/ 2147483646 h 817"/>
                <a:gd name="T90" fmla="*/ 2147483646 w 820"/>
                <a:gd name="T91" fmla="*/ 2147483646 h 817"/>
                <a:gd name="T92" fmla="*/ 2147483646 w 820"/>
                <a:gd name="T93" fmla="*/ 2147483646 h 817"/>
                <a:gd name="T94" fmla="*/ 2147483646 w 820"/>
                <a:gd name="T95" fmla="*/ 2147483646 h 8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0" h="817">
                  <a:moveTo>
                    <a:pt x="734" y="367"/>
                  </a:moveTo>
                  <a:lnTo>
                    <a:pt x="679" y="314"/>
                  </a:lnTo>
                  <a:lnTo>
                    <a:pt x="734" y="258"/>
                  </a:lnTo>
                  <a:lnTo>
                    <a:pt x="788" y="314"/>
                  </a:lnTo>
                  <a:lnTo>
                    <a:pt x="734" y="367"/>
                  </a:lnTo>
                  <a:close/>
                  <a:moveTo>
                    <a:pt x="543" y="404"/>
                  </a:moveTo>
                  <a:lnTo>
                    <a:pt x="452" y="445"/>
                  </a:lnTo>
                  <a:cubicBezTo>
                    <a:pt x="450" y="446"/>
                    <a:pt x="448" y="449"/>
                    <a:pt x="447" y="452"/>
                  </a:cubicBezTo>
                  <a:lnTo>
                    <a:pt x="406" y="542"/>
                  </a:lnTo>
                  <a:lnTo>
                    <a:pt x="335" y="333"/>
                  </a:lnTo>
                  <a:lnTo>
                    <a:pt x="543" y="404"/>
                  </a:lnTo>
                  <a:close/>
                  <a:moveTo>
                    <a:pt x="278" y="332"/>
                  </a:moveTo>
                  <a:lnTo>
                    <a:pt x="225" y="278"/>
                  </a:lnTo>
                  <a:lnTo>
                    <a:pt x="278" y="223"/>
                  </a:lnTo>
                  <a:lnTo>
                    <a:pt x="334" y="278"/>
                  </a:lnTo>
                  <a:lnTo>
                    <a:pt x="278" y="332"/>
                  </a:lnTo>
                  <a:close/>
                  <a:moveTo>
                    <a:pt x="314" y="678"/>
                  </a:moveTo>
                  <a:lnTo>
                    <a:pt x="369" y="733"/>
                  </a:lnTo>
                  <a:lnTo>
                    <a:pt x="314" y="787"/>
                  </a:lnTo>
                  <a:lnTo>
                    <a:pt x="260" y="733"/>
                  </a:lnTo>
                  <a:lnTo>
                    <a:pt x="314" y="678"/>
                  </a:lnTo>
                  <a:close/>
                  <a:moveTo>
                    <a:pt x="96" y="514"/>
                  </a:moveTo>
                  <a:lnTo>
                    <a:pt x="96" y="514"/>
                  </a:lnTo>
                  <a:cubicBezTo>
                    <a:pt x="81" y="529"/>
                    <a:pt x="56" y="529"/>
                    <a:pt x="42" y="514"/>
                  </a:cubicBezTo>
                  <a:cubicBezTo>
                    <a:pt x="27" y="499"/>
                    <a:pt x="27" y="475"/>
                    <a:pt x="42" y="461"/>
                  </a:cubicBezTo>
                  <a:cubicBezTo>
                    <a:pt x="50" y="453"/>
                    <a:pt x="59" y="450"/>
                    <a:pt x="69" y="450"/>
                  </a:cubicBezTo>
                  <a:cubicBezTo>
                    <a:pt x="79" y="450"/>
                    <a:pt x="89" y="453"/>
                    <a:pt x="96" y="461"/>
                  </a:cubicBezTo>
                  <a:cubicBezTo>
                    <a:pt x="112" y="475"/>
                    <a:pt x="112" y="499"/>
                    <a:pt x="96" y="514"/>
                  </a:cubicBezTo>
                  <a:close/>
                  <a:moveTo>
                    <a:pt x="461" y="41"/>
                  </a:moveTo>
                  <a:lnTo>
                    <a:pt x="461" y="41"/>
                  </a:lnTo>
                  <a:cubicBezTo>
                    <a:pt x="468" y="33"/>
                    <a:pt x="478" y="30"/>
                    <a:pt x="489" y="30"/>
                  </a:cubicBezTo>
                  <a:cubicBezTo>
                    <a:pt x="499" y="30"/>
                    <a:pt x="509" y="33"/>
                    <a:pt x="516" y="41"/>
                  </a:cubicBezTo>
                  <a:cubicBezTo>
                    <a:pt x="530" y="56"/>
                    <a:pt x="530" y="81"/>
                    <a:pt x="516" y="96"/>
                  </a:cubicBezTo>
                  <a:cubicBezTo>
                    <a:pt x="501" y="109"/>
                    <a:pt x="476" y="109"/>
                    <a:pt x="461" y="96"/>
                  </a:cubicBezTo>
                  <a:cubicBezTo>
                    <a:pt x="455" y="88"/>
                    <a:pt x="450" y="79"/>
                    <a:pt x="450" y="67"/>
                  </a:cubicBezTo>
                  <a:cubicBezTo>
                    <a:pt x="450" y="58"/>
                    <a:pt x="455" y="48"/>
                    <a:pt x="461" y="41"/>
                  </a:cubicBezTo>
                  <a:close/>
                  <a:moveTo>
                    <a:pt x="814" y="305"/>
                  </a:moveTo>
                  <a:lnTo>
                    <a:pt x="742" y="234"/>
                  </a:lnTo>
                  <a:cubicBezTo>
                    <a:pt x="738" y="229"/>
                    <a:pt x="730" y="229"/>
                    <a:pt x="725" y="234"/>
                  </a:cubicBezTo>
                  <a:lnTo>
                    <a:pt x="698" y="261"/>
                  </a:lnTo>
                  <a:cubicBezTo>
                    <a:pt x="607" y="177"/>
                    <a:pt x="481" y="158"/>
                    <a:pt x="373" y="201"/>
                  </a:cubicBezTo>
                  <a:lnTo>
                    <a:pt x="454" y="120"/>
                  </a:lnTo>
                  <a:cubicBezTo>
                    <a:pt x="464" y="127"/>
                    <a:pt x="476" y="131"/>
                    <a:pt x="489" y="131"/>
                  </a:cubicBezTo>
                  <a:cubicBezTo>
                    <a:pt x="506" y="131"/>
                    <a:pt x="521" y="124"/>
                    <a:pt x="533" y="112"/>
                  </a:cubicBezTo>
                  <a:cubicBezTo>
                    <a:pt x="558" y="88"/>
                    <a:pt x="558" y="48"/>
                    <a:pt x="533" y="23"/>
                  </a:cubicBezTo>
                  <a:cubicBezTo>
                    <a:pt x="509" y="0"/>
                    <a:pt x="468" y="0"/>
                    <a:pt x="444" y="23"/>
                  </a:cubicBezTo>
                  <a:cubicBezTo>
                    <a:pt x="432" y="36"/>
                    <a:pt x="425" y="51"/>
                    <a:pt x="425" y="67"/>
                  </a:cubicBezTo>
                  <a:cubicBezTo>
                    <a:pt x="425" y="81"/>
                    <a:pt x="430" y="93"/>
                    <a:pt x="437" y="103"/>
                  </a:cubicBezTo>
                  <a:lnTo>
                    <a:pt x="314" y="225"/>
                  </a:lnTo>
                  <a:lnTo>
                    <a:pt x="287" y="197"/>
                  </a:lnTo>
                  <a:cubicBezTo>
                    <a:pt x="283" y="193"/>
                    <a:pt x="275" y="193"/>
                    <a:pt x="270" y="197"/>
                  </a:cubicBezTo>
                  <a:lnTo>
                    <a:pt x="199" y="269"/>
                  </a:lnTo>
                  <a:cubicBezTo>
                    <a:pt x="193" y="273"/>
                    <a:pt x="193" y="281"/>
                    <a:pt x="199" y="287"/>
                  </a:cubicBezTo>
                  <a:lnTo>
                    <a:pt x="226" y="314"/>
                  </a:lnTo>
                  <a:lnTo>
                    <a:pt x="104" y="435"/>
                  </a:lnTo>
                  <a:cubicBezTo>
                    <a:pt x="80" y="419"/>
                    <a:pt x="45" y="421"/>
                    <a:pt x="25" y="443"/>
                  </a:cubicBezTo>
                  <a:cubicBezTo>
                    <a:pt x="0" y="467"/>
                    <a:pt x="0" y="507"/>
                    <a:pt x="25" y="531"/>
                  </a:cubicBezTo>
                  <a:cubicBezTo>
                    <a:pt x="37" y="544"/>
                    <a:pt x="53" y="550"/>
                    <a:pt x="69" y="550"/>
                  </a:cubicBezTo>
                  <a:cubicBezTo>
                    <a:pt x="86" y="550"/>
                    <a:pt x="102" y="544"/>
                    <a:pt x="114" y="531"/>
                  </a:cubicBezTo>
                  <a:cubicBezTo>
                    <a:pt x="136" y="511"/>
                    <a:pt x="138" y="477"/>
                    <a:pt x="122" y="452"/>
                  </a:cubicBezTo>
                  <a:lnTo>
                    <a:pt x="202" y="372"/>
                  </a:lnTo>
                  <a:cubicBezTo>
                    <a:pt x="159" y="479"/>
                    <a:pt x="179" y="607"/>
                    <a:pt x="262" y="696"/>
                  </a:cubicBezTo>
                  <a:lnTo>
                    <a:pt x="234" y="725"/>
                  </a:lnTo>
                  <a:cubicBezTo>
                    <a:pt x="229" y="729"/>
                    <a:pt x="229" y="736"/>
                    <a:pt x="234" y="742"/>
                  </a:cubicBezTo>
                  <a:lnTo>
                    <a:pt x="306" y="813"/>
                  </a:lnTo>
                  <a:cubicBezTo>
                    <a:pt x="309" y="815"/>
                    <a:pt x="311" y="816"/>
                    <a:pt x="314" y="816"/>
                  </a:cubicBezTo>
                  <a:cubicBezTo>
                    <a:pt x="318" y="816"/>
                    <a:pt x="321" y="815"/>
                    <a:pt x="323" y="813"/>
                  </a:cubicBezTo>
                  <a:lnTo>
                    <a:pt x="395" y="742"/>
                  </a:lnTo>
                  <a:cubicBezTo>
                    <a:pt x="399" y="736"/>
                    <a:pt x="399" y="729"/>
                    <a:pt x="395" y="725"/>
                  </a:cubicBezTo>
                  <a:lnTo>
                    <a:pt x="323" y="652"/>
                  </a:lnTo>
                  <a:cubicBezTo>
                    <a:pt x="319" y="648"/>
                    <a:pt x="311" y="648"/>
                    <a:pt x="306" y="652"/>
                  </a:cubicBezTo>
                  <a:lnTo>
                    <a:pt x="279" y="679"/>
                  </a:lnTo>
                  <a:cubicBezTo>
                    <a:pt x="231" y="626"/>
                    <a:pt x="205" y="558"/>
                    <a:pt x="205" y="487"/>
                  </a:cubicBezTo>
                  <a:cubicBezTo>
                    <a:pt x="205" y="433"/>
                    <a:pt x="220" y="381"/>
                    <a:pt x="249" y="337"/>
                  </a:cubicBezTo>
                  <a:lnTo>
                    <a:pt x="270" y="358"/>
                  </a:lnTo>
                  <a:cubicBezTo>
                    <a:pt x="272" y="360"/>
                    <a:pt x="276" y="361"/>
                    <a:pt x="278" y="361"/>
                  </a:cubicBezTo>
                  <a:cubicBezTo>
                    <a:pt x="282" y="361"/>
                    <a:pt x="285" y="360"/>
                    <a:pt x="287" y="358"/>
                  </a:cubicBezTo>
                  <a:lnTo>
                    <a:pt x="309" y="337"/>
                  </a:lnTo>
                  <a:lnTo>
                    <a:pt x="392" y="580"/>
                  </a:lnTo>
                  <a:cubicBezTo>
                    <a:pt x="395" y="584"/>
                    <a:pt x="399" y="588"/>
                    <a:pt x="404" y="588"/>
                  </a:cubicBezTo>
                  <a:cubicBezTo>
                    <a:pt x="404" y="588"/>
                    <a:pt x="404" y="588"/>
                    <a:pt x="405" y="588"/>
                  </a:cubicBezTo>
                  <a:cubicBezTo>
                    <a:pt x="409" y="588"/>
                    <a:pt x="414" y="585"/>
                    <a:pt x="416" y="581"/>
                  </a:cubicBezTo>
                  <a:lnTo>
                    <a:pt x="467" y="466"/>
                  </a:lnTo>
                  <a:lnTo>
                    <a:pt x="581" y="415"/>
                  </a:lnTo>
                  <a:cubicBezTo>
                    <a:pt x="586" y="412"/>
                    <a:pt x="589" y="408"/>
                    <a:pt x="589" y="403"/>
                  </a:cubicBezTo>
                  <a:cubicBezTo>
                    <a:pt x="589" y="398"/>
                    <a:pt x="586" y="393"/>
                    <a:pt x="581" y="392"/>
                  </a:cubicBezTo>
                  <a:lnTo>
                    <a:pt x="337" y="308"/>
                  </a:lnTo>
                  <a:lnTo>
                    <a:pt x="358" y="287"/>
                  </a:lnTo>
                  <a:cubicBezTo>
                    <a:pt x="364" y="281"/>
                    <a:pt x="364" y="273"/>
                    <a:pt x="358" y="269"/>
                  </a:cubicBezTo>
                  <a:lnTo>
                    <a:pt x="337" y="247"/>
                  </a:lnTo>
                  <a:cubicBezTo>
                    <a:pt x="382" y="219"/>
                    <a:pt x="434" y="203"/>
                    <a:pt x="489" y="203"/>
                  </a:cubicBezTo>
                  <a:cubicBezTo>
                    <a:pt x="560" y="203"/>
                    <a:pt x="628" y="230"/>
                    <a:pt x="680" y="278"/>
                  </a:cubicBezTo>
                  <a:lnTo>
                    <a:pt x="654" y="305"/>
                  </a:lnTo>
                  <a:cubicBezTo>
                    <a:pt x="649" y="309"/>
                    <a:pt x="649" y="317"/>
                    <a:pt x="654" y="322"/>
                  </a:cubicBezTo>
                  <a:lnTo>
                    <a:pt x="725" y="393"/>
                  </a:lnTo>
                  <a:cubicBezTo>
                    <a:pt x="728" y="395"/>
                    <a:pt x="731" y="398"/>
                    <a:pt x="734" y="398"/>
                  </a:cubicBezTo>
                  <a:cubicBezTo>
                    <a:pt x="738" y="398"/>
                    <a:pt x="740" y="395"/>
                    <a:pt x="742" y="393"/>
                  </a:cubicBezTo>
                  <a:lnTo>
                    <a:pt x="814" y="322"/>
                  </a:lnTo>
                  <a:cubicBezTo>
                    <a:pt x="819" y="317"/>
                    <a:pt x="819" y="309"/>
                    <a:pt x="814" y="305"/>
                  </a:cubicBezTo>
                  <a:close/>
                </a:path>
              </a:pathLst>
            </a:custGeom>
            <a:solidFill>
              <a:schemeClr val="bg1"/>
            </a:solidFill>
            <a:ln>
              <a:noFill/>
            </a:ln>
          </p:spPr>
          <p:txBody>
            <a:bodyPr wrap="none" anchor="ctr"/>
            <a:lstStyle/>
            <a:p>
              <a:endParaRPr lang="en-US" sz="584"/>
            </a:p>
          </p:txBody>
        </p:sp>
        <p:sp>
          <p:nvSpPr>
            <p:cNvPr id="83" name="Freeform 979">
              <a:extLst>
                <a:ext uri="{FF2B5EF4-FFF2-40B4-BE49-F238E27FC236}">
                  <a16:creationId xmlns:a16="http://schemas.microsoft.com/office/drawing/2014/main" id="{1D7F7D67-0DA8-B249-B80A-6920D743260A}"/>
                </a:ext>
              </a:extLst>
            </p:cNvPr>
            <p:cNvSpPr>
              <a:spLocks noChangeAspect="1"/>
            </p:cNvSpPr>
            <p:nvPr/>
          </p:nvSpPr>
          <p:spPr bwMode="auto">
            <a:xfrm>
              <a:off x="10543438" y="3150914"/>
              <a:ext cx="469626" cy="284861"/>
            </a:xfrm>
            <a:custGeom>
              <a:avLst/>
              <a:gdLst>
                <a:gd name="T0" fmla="*/ 7060345 w 291741"/>
                <a:gd name="T1" fmla="*/ 10131196 h 291740"/>
                <a:gd name="T2" fmla="*/ 326243 w 291741"/>
                <a:gd name="T3" fmla="*/ 7919759 h 291740"/>
                <a:gd name="T4" fmla="*/ 9996693 w 291741"/>
                <a:gd name="T5" fmla="*/ 8858328 h 291740"/>
                <a:gd name="T6" fmla="*/ 326243 w 291741"/>
                <a:gd name="T7" fmla="*/ 7919759 h 291740"/>
                <a:gd name="T8" fmla="*/ 10270767 w 291741"/>
                <a:gd name="T9" fmla="*/ 6325524 h 291740"/>
                <a:gd name="T10" fmla="*/ 8874334 w 291741"/>
                <a:gd name="T11" fmla="*/ 3278481 h 291740"/>
                <a:gd name="T12" fmla="*/ 10270767 w 291741"/>
                <a:gd name="T13" fmla="*/ 3278481 h 291740"/>
                <a:gd name="T14" fmla="*/ 4585235 w 291741"/>
                <a:gd name="T15" fmla="*/ 3811930 h 291740"/>
                <a:gd name="T16" fmla="*/ 6628202 w 291741"/>
                <a:gd name="T17" fmla="*/ 2898269 h 291740"/>
                <a:gd name="T18" fmla="*/ 4270908 w 291741"/>
                <a:gd name="T19" fmla="*/ 5973826 h 291740"/>
                <a:gd name="T20" fmla="*/ 4441193 w 291741"/>
                <a:gd name="T21" fmla="*/ 1765822 h 291740"/>
                <a:gd name="T22" fmla="*/ 6392464 w 291741"/>
                <a:gd name="T23" fmla="*/ 2640920 h 291740"/>
                <a:gd name="T24" fmla="*/ 8874334 w 291741"/>
                <a:gd name="T25" fmla="*/ 2957055 h 291740"/>
                <a:gd name="T26" fmla="*/ 8874334 w 291741"/>
                <a:gd name="T27" fmla="*/ 1581450 h 291740"/>
                <a:gd name="T28" fmla="*/ 6876999 w 291741"/>
                <a:gd name="T29" fmla="*/ 2512214 h 291740"/>
                <a:gd name="T30" fmla="*/ 6850824 w 291741"/>
                <a:gd name="T31" fmla="*/ 5304657 h 291740"/>
                <a:gd name="T32" fmla="*/ 4401852 w 291741"/>
                <a:gd name="T33" fmla="*/ 6385596 h 291740"/>
                <a:gd name="T34" fmla="*/ 2005266 w 291741"/>
                <a:gd name="T35" fmla="*/ 5304657 h 291740"/>
                <a:gd name="T36" fmla="*/ 1979075 w 291741"/>
                <a:gd name="T37" fmla="*/ 2512214 h 291740"/>
                <a:gd name="T38" fmla="*/ 326243 w 291741"/>
                <a:gd name="T39" fmla="*/ 578560 h 291740"/>
                <a:gd name="T40" fmla="*/ 743825 w 291741"/>
                <a:gd name="T41" fmla="*/ 1427092 h 291740"/>
                <a:gd name="T42" fmla="*/ 326243 w 291741"/>
                <a:gd name="T43" fmla="*/ 2532817 h 291740"/>
                <a:gd name="T44" fmla="*/ 587289 w 291741"/>
                <a:gd name="T45" fmla="*/ 2854243 h 291740"/>
                <a:gd name="T46" fmla="*/ 587289 w 291741"/>
                <a:gd name="T47" fmla="*/ 3792754 h 291740"/>
                <a:gd name="T48" fmla="*/ 326243 w 291741"/>
                <a:gd name="T49" fmla="*/ 4114156 h 291740"/>
                <a:gd name="T50" fmla="*/ 743825 w 291741"/>
                <a:gd name="T51" fmla="*/ 5219847 h 291740"/>
                <a:gd name="T52" fmla="*/ 326243 w 291741"/>
                <a:gd name="T53" fmla="*/ 6325524 h 291740"/>
                <a:gd name="T54" fmla="*/ 587289 w 291741"/>
                <a:gd name="T55" fmla="*/ 6646948 h 291740"/>
                <a:gd name="T56" fmla="*/ 1291995 w 291741"/>
                <a:gd name="T57" fmla="*/ 7598377 h 291740"/>
                <a:gd name="T58" fmla="*/ 1605264 w 291741"/>
                <a:gd name="T59" fmla="*/ 7328387 h 291740"/>
                <a:gd name="T60" fmla="*/ 2570966 w 291741"/>
                <a:gd name="T61" fmla="*/ 7328387 h 291740"/>
                <a:gd name="T62" fmla="*/ 2897241 w 291741"/>
                <a:gd name="T63" fmla="*/ 7598377 h 291740"/>
                <a:gd name="T64" fmla="*/ 4006526 w 291741"/>
                <a:gd name="T65" fmla="*/ 7174103 h 291740"/>
                <a:gd name="T66" fmla="*/ 5141878 w 291741"/>
                <a:gd name="T67" fmla="*/ 7598377 h 291740"/>
                <a:gd name="T68" fmla="*/ 5468183 w 291741"/>
                <a:gd name="T69" fmla="*/ 7328387 h 291740"/>
                <a:gd name="T70" fmla="*/ 6420878 w 291741"/>
                <a:gd name="T71" fmla="*/ 7328387 h 291740"/>
                <a:gd name="T72" fmla="*/ 6734071 w 291741"/>
                <a:gd name="T73" fmla="*/ 7598377 h 291740"/>
                <a:gd name="T74" fmla="*/ 7856381 w 291741"/>
                <a:gd name="T75" fmla="*/ 7174103 h 291740"/>
                <a:gd name="T76" fmla="*/ 10270767 w 291741"/>
                <a:gd name="T77" fmla="*/ 7598377 h 291740"/>
                <a:gd name="T78" fmla="*/ 8548100 w 291741"/>
                <a:gd name="T79" fmla="*/ 6492671 h 291740"/>
                <a:gd name="T80" fmla="*/ 10270767 w 291741"/>
                <a:gd name="T81" fmla="*/ 1260069 h 291740"/>
                <a:gd name="T82" fmla="*/ 587289 w 291741"/>
                <a:gd name="T83" fmla="*/ 321382 h 291740"/>
                <a:gd name="T84" fmla="*/ 10583983 w 291741"/>
                <a:gd name="T85" fmla="*/ 578560 h 291740"/>
                <a:gd name="T86" fmla="*/ 7386628 w 291741"/>
                <a:gd name="T87" fmla="*/ 9166858 h 291740"/>
                <a:gd name="T88" fmla="*/ 8665552 w 291741"/>
                <a:gd name="T89" fmla="*/ 10285420 h 291740"/>
                <a:gd name="T90" fmla="*/ 1918358 w 291741"/>
                <a:gd name="T91" fmla="*/ 10285420 h 291740"/>
                <a:gd name="T92" fmla="*/ 3210429 w 291741"/>
                <a:gd name="T93" fmla="*/ 9166858 h 291740"/>
                <a:gd name="T94" fmla="*/ 0 w 291741"/>
                <a:gd name="T95" fmla="*/ 578560 h 2917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1741" h="291740">
                  <a:moveTo>
                    <a:pt x="97487" y="256487"/>
                  </a:moveTo>
                  <a:lnTo>
                    <a:pt x="97487" y="283467"/>
                  </a:lnTo>
                  <a:lnTo>
                    <a:pt x="194614" y="283467"/>
                  </a:lnTo>
                  <a:lnTo>
                    <a:pt x="194614" y="256487"/>
                  </a:lnTo>
                  <a:lnTo>
                    <a:pt x="97487" y="256487"/>
                  </a:lnTo>
                  <a:close/>
                  <a:moveTo>
                    <a:pt x="8993" y="221593"/>
                  </a:moveTo>
                  <a:lnTo>
                    <a:pt x="8993" y="240299"/>
                  </a:lnTo>
                  <a:cubicBezTo>
                    <a:pt x="8993" y="244256"/>
                    <a:pt x="12231" y="247853"/>
                    <a:pt x="16188" y="247853"/>
                  </a:cubicBezTo>
                  <a:lnTo>
                    <a:pt x="275553" y="247853"/>
                  </a:lnTo>
                  <a:cubicBezTo>
                    <a:pt x="279510" y="247853"/>
                    <a:pt x="283107" y="244256"/>
                    <a:pt x="283107" y="240299"/>
                  </a:cubicBezTo>
                  <a:lnTo>
                    <a:pt x="283107" y="221593"/>
                  </a:lnTo>
                  <a:lnTo>
                    <a:pt x="8993" y="221593"/>
                  </a:lnTo>
                  <a:close/>
                  <a:moveTo>
                    <a:pt x="244616" y="138855"/>
                  </a:moveTo>
                  <a:lnTo>
                    <a:pt x="244616" y="176987"/>
                  </a:lnTo>
                  <a:lnTo>
                    <a:pt x="283107" y="176987"/>
                  </a:lnTo>
                  <a:lnTo>
                    <a:pt x="283107" y="138855"/>
                  </a:lnTo>
                  <a:lnTo>
                    <a:pt x="244616" y="138855"/>
                  </a:lnTo>
                  <a:close/>
                  <a:moveTo>
                    <a:pt x="244616" y="91731"/>
                  </a:moveTo>
                  <a:lnTo>
                    <a:pt x="244616" y="129862"/>
                  </a:lnTo>
                  <a:lnTo>
                    <a:pt x="283107" y="129862"/>
                  </a:lnTo>
                  <a:lnTo>
                    <a:pt x="283107" y="91731"/>
                  </a:lnTo>
                  <a:lnTo>
                    <a:pt x="244616" y="91731"/>
                  </a:lnTo>
                  <a:close/>
                  <a:moveTo>
                    <a:pt x="182702" y="81093"/>
                  </a:moveTo>
                  <a:lnTo>
                    <a:pt x="126389" y="106657"/>
                  </a:lnTo>
                  <a:lnTo>
                    <a:pt x="126389" y="167145"/>
                  </a:lnTo>
                  <a:lnTo>
                    <a:pt x="182702" y="141942"/>
                  </a:lnTo>
                  <a:lnTo>
                    <a:pt x="182702" y="81093"/>
                  </a:lnTo>
                  <a:close/>
                  <a:moveTo>
                    <a:pt x="61412" y="81093"/>
                  </a:moveTo>
                  <a:lnTo>
                    <a:pt x="61412" y="141942"/>
                  </a:lnTo>
                  <a:lnTo>
                    <a:pt x="117725" y="167145"/>
                  </a:lnTo>
                  <a:lnTo>
                    <a:pt x="117725" y="106657"/>
                  </a:lnTo>
                  <a:lnTo>
                    <a:pt x="61412" y="81093"/>
                  </a:lnTo>
                  <a:close/>
                  <a:moveTo>
                    <a:pt x="122418" y="49408"/>
                  </a:moveTo>
                  <a:lnTo>
                    <a:pt x="67548" y="73892"/>
                  </a:lnTo>
                  <a:lnTo>
                    <a:pt x="122418" y="98736"/>
                  </a:lnTo>
                  <a:lnTo>
                    <a:pt x="176204" y="73892"/>
                  </a:lnTo>
                  <a:lnTo>
                    <a:pt x="122418" y="49408"/>
                  </a:lnTo>
                  <a:close/>
                  <a:moveTo>
                    <a:pt x="244616" y="44247"/>
                  </a:moveTo>
                  <a:lnTo>
                    <a:pt x="244616" y="82738"/>
                  </a:lnTo>
                  <a:lnTo>
                    <a:pt x="283107" y="82738"/>
                  </a:lnTo>
                  <a:lnTo>
                    <a:pt x="283107" y="44247"/>
                  </a:lnTo>
                  <a:lnTo>
                    <a:pt x="244616" y="44247"/>
                  </a:lnTo>
                  <a:close/>
                  <a:moveTo>
                    <a:pt x="120252" y="40767"/>
                  </a:moveTo>
                  <a:cubicBezTo>
                    <a:pt x="121335" y="39687"/>
                    <a:pt x="122779" y="39687"/>
                    <a:pt x="123862" y="40767"/>
                  </a:cubicBezTo>
                  <a:lnTo>
                    <a:pt x="189560" y="70291"/>
                  </a:lnTo>
                  <a:cubicBezTo>
                    <a:pt x="191004" y="71012"/>
                    <a:pt x="191726" y="72812"/>
                    <a:pt x="191726" y="73892"/>
                  </a:cubicBezTo>
                  <a:lnTo>
                    <a:pt x="191726" y="144462"/>
                  </a:lnTo>
                  <a:cubicBezTo>
                    <a:pt x="191726" y="146622"/>
                    <a:pt x="190643" y="148063"/>
                    <a:pt x="188838" y="148423"/>
                  </a:cubicBezTo>
                  <a:lnTo>
                    <a:pt x="123862" y="178307"/>
                  </a:lnTo>
                  <a:cubicBezTo>
                    <a:pt x="123140" y="178667"/>
                    <a:pt x="122779" y="179027"/>
                    <a:pt x="122418" y="179027"/>
                  </a:cubicBezTo>
                  <a:cubicBezTo>
                    <a:pt x="122418" y="179027"/>
                    <a:pt x="122057" y="178667"/>
                    <a:pt x="121335" y="178667"/>
                  </a:cubicBezTo>
                  <a:cubicBezTo>
                    <a:pt x="120974" y="178667"/>
                    <a:pt x="120974" y="178667"/>
                    <a:pt x="120613" y="178307"/>
                  </a:cubicBezTo>
                  <a:lnTo>
                    <a:pt x="120252" y="178307"/>
                  </a:lnTo>
                  <a:lnTo>
                    <a:pt x="55275" y="148423"/>
                  </a:lnTo>
                  <a:cubicBezTo>
                    <a:pt x="53831" y="148063"/>
                    <a:pt x="52387" y="146622"/>
                    <a:pt x="52387" y="144462"/>
                  </a:cubicBezTo>
                  <a:lnTo>
                    <a:pt x="52387" y="73892"/>
                  </a:lnTo>
                  <a:cubicBezTo>
                    <a:pt x="52387" y="72812"/>
                    <a:pt x="53109" y="71012"/>
                    <a:pt x="54553" y="70291"/>
                  </a:cubicBezTo>
                  <a:lnTo>
                    <a:pt x="120252" y="40767"/>
                  </a:lnTo>
                  <a:close/>
                  <a:moveTo>
                    <a:pt x="16188" y="8993"/>
                  </a:moveTo>
                  <a:cubicBezTo>
                    <a:pt x="12231" y="8993"/>
                    <a:pt x="8993" y="12231"/>
                    <a:pt x="8993" y="16188"/>
                  </a:cubicBezTo>
                  <a:lnTo>
                    <a:pt x="8993" y="35254"/>
                  </a:lnTo>
                  <a:lnTo>
                    <a:pt x="16188" y="35254"/>
                  </a:lnTo>
                  <a:cubicBezTo>
                    <a:pt x="18706" y="35254"/>
                    <a:pt x="20505" y="37412"/>
                    <a:pt x="20505" y="39930"/>
                  </a:cubicBezTo>
                  <a:cubicBezTo>
                    <a:pt x="20505" y="42448"/>
                    <a:pt x="18706" y="44247"/>
                    <a:pt x="16188" y="44247"/>
                  </a:cubicBezTo>
                  <a:lnTo>
                    <a:pt x="8993" y="44247"/>
                  </a:lnTo>
                  <a:lnTo>
                    <a:pt x="8993" y="70867"/>
                  </a:lnTo>
                  <a:lnTo>
                    <a:pt x="16188" y="70867"/>
                  </a:lnTo>
                  <a:cubicBezTo>
                    <a:pt x="18706" y="70867"/>
                    <a:pt x="20505" y="73025"/>
                    <a:pt x="20505" y="75183"/>
                  </a:cubicBezTo>
                  <a:cubicBezTo>
                    <a:pt x="20505" y="77702"/>
                    <a:pt x="18706" y="79860"/>
                    <a:pt x="16188" y="79860"/>
                  </a:cubicBezTo>
                  <a:lnTo>
                    <a:pt x="8993" y="79860"/>
                  </a:lnTo>
                  <a:lnTo>
                    <a:pt x="8993" y="106120"/>
                  </a:lnTo>
                  <a:lnTo>
                    <a:pt x="16188" y="106120"/>
                  </a:lnTo>
                  <a:cubicBezTo>
                    <a:pt x="18706" y="106120"/>
                    <a:pt x="20505" y="108279"/>
                    <a:pt x="20505" y="110797"/>
                  </a:cubicBezTo>
                  <a:cubicBezTo>
                    <a:pt x="20505" y="113315"/>
                    <a:pt x="18706" y="115113"/>
                    <a:pt x="16188" y="115113"/>
                  </a:cubicBezTo>
                  <a:lnTo>
                    <a:pt x="8993" y="115113"/>
                  </a:lnTo>
                  <a:lnTo>
                    <a:pt x="8993" y="141733"/>
                  </a:lnTo>
                  <a:lnTo>
                    <a:pt x="16188" y="141733"/>
                  </a:lnTo>
                  <a:cubicBezTo>
                    <a:pt x="18706" y="141733"/>
                    <a:pt x="20505" y="143532"/>
                    <a:pt x="20505" y="146050"/>
                  </a:cubicBezTo>
                  <a:cubicBezTo>
                    <a:pt x="20505" y="148568"/>
                    <a:pt x="18706" y="150727"/>
                    <a:pt x="16188" y="150727"/>
                  </a:cubicBezTo>
                  <a:lnTo>
                    <a:pt x="8993" y="150727"/>
                  </a:lnTo>
                  <a:lnTo>
                    <a:pt x="8993" y="176987"/>
                  </a:lnTo>
                  <a:lnTo>
                    <a:pt x="16188" y="176987"/>
                  </a:lnTo>
                  <a:cubicBezTo>
                    <a:pt x="18706" y="176987"/>
                    <a:pt x="20505" y="179145"/>
                    <a:pt x="20505" y="181663"/>
                  </a:cubicBezTo>
                  <a:cubicBezTo>
                    <a:pt x="20505" y="183822"/>
                    <a:pt x="18706" y="185980"/>
                    <a:pt x="16188" y="185980"/>
                  </a:cubicBezTo>
                  <a:lnTo>
                    <a:pt x="8993" y="185980"/>
                  </a:lnTo>
                  <a:lnTo>
                    <a:pt x="8993" y="212600"/>
                  </a:lnTo>
                  <a:lnTo>
                    <a:pt x="35613" y="212600"/>
                  </a:lnTo>
                  <a:lnTo>
                    <a:pt x="35613" y="205046"/>
                  </a:lnTo>
                  <a:cubicBezTo>
                    <a:pt x="35613" y="202887"/>
                    <a:pt x="37052" y="200729"/>
                    <a:pt x="39930" y="200729"/>
                  </a:cubicBezTo>
                  <a:cubicBezTo>
                    <a:pt x="42089" y="200729"/>
                    <a:pt x="44247" y="202887"/>
                    <a:pt x="44247" y="205046"/>
                  </a:cubicBezTo>
                  <a:lnTo>
                    <a:pt x="44247" y="212600"/>
                  </a:lnTo>
                  <a:lnTo>
                    <a:pt x="70867" y="212600"/>
                  </a:lnTo>
                  <a:lnTo>
                    <a:pt x="70867" y="205046"/>
                  </a:lnTo>
                  <a:cubicBezTo>
                    <a:pt x="70867" y="202887"/>
                    <a:pt x="73025" y="200729"/>
                    <a:pt x="74824" y="200729"/>
                  </a:cubicBezTo>
                  <a:cubicBezTo>
                    <a:pt x="77342" y="200729"/>
                    <a:pt x="79860" y="202887"/>
                    <a:pt x="79860" y="205046"/>
                  </a:cubicBezTo>
                  <a:lnTo>
                    <a:pt x="79860" y="212600"/>
                  </a:lnTo>
                  <a:lnTo>
                    <a:pt x="106120" y="212600"/>
                  </a:lnTo>
                  <a:lnTo>
                    <a:pt x="106120" y="205046"/>
                  </a:lnTo>
                  <a:cubicBezTo>
                    <a:pt x="106120" y="202887"/>
                    <a:pt x="107919" y="200729"/>
                    <a:pt x="110437" y="200729"/>
                  </a:cubicBezTo>
                  <a:cubicBezTo>
                    <a:pt x="113315" y="200729"/>
                    <a:pt x="114754" y="202887"/>
                    <a:pt x="114754" y="205046"/>
                  </a:cubicBezTo>
                  <a:lnTo>
                    <a:pt x="114754" y="212600"/>
                  </a:lnTo>
                  <a:lnTo>
                    <a:pt x="141733" y="212600"/>
                  </a:lnTo>
                  <a:lnTo>
                    <a:pt x="141733" y="205046"/>
                  </a:lnTo>
                  <a:cubicBezTo>
                    <a:pt x="141733" y="202887"/>
                    <a:pt x="143172" y="200729"/>
                    <a:pt x="145691" y="200729"/>
                  </a:cubicBezTo>
                  <a:cubicBezTo>
                    <a:pt x="148568" y="200729"/>
                    <a:pt x="150727" y="202887"/>
                    <a:pt x="150727" y="205046"/>
                  </a:cubicBezTo>
                  <a:lnTo>
                    <a:pt x="150727" y="212600"/>
                  </a:lnTo>
                  <a:lnTo>
                    <a:pt x="176987" y="212600"/>
                  </a:lnTo>
                  <a:lnTo>
                    <a:pt x="176987" y="205046"/>
                  </a:lnTo>
                  <a:cubicBezTo>
                    <a:pt x="176987" y="202887"/>
                    <a:pt x="178786" y="200729"/>
                    <a:pt x="181304" y="200729"/>
                  </a:cubicBezTo>
                  <a:cubicBezTo>
                    <a:pt x="184182" y="200729"/>
                    <a:pt x="185620" y="202887"/>
                    <a:pt x="185620" y="205046"/>
                  </a:cubicBezTo>
                  <a:lnTo>
                    <a:pt x="185620" y="212600"/>
                  </a:lnTo>
                  <a:lnTo>
                    <a:pt x="212600" y="212600"/>
                  </a:lnTo>
                  <a:lnTo>
                    <a:pt x="212600" y="205046"/>
                  </a:lnTo>
                  <a:cubicBezTo>
                    <a:pt x="212600" y="202887"/>
                    <a:pt x="214039" y="200729"/>
                    <a:pt x="216557" y="200729"/>
                  </a:cubicBezTo>
                  <a:cubicBezTo>
                    <a:pt x="219435" y="200729"/>
                    <a:pt x="221234" y="202887"/>
                    <a:pt x="221234" y="205046"/>
                  </a:cubicBezTo>
                  <a:lnTo>
                    <a:pt x="221234" y="212600"/>
                  </a:lnTo>
                  <a:lnTo>
                    <a:pt x="283107" y="212600"/>
                  </a:lnTo>
                  <a:lnTo>
                    <a:pt x="283107" y="185980"/>
                  </a:lnTo>
                  <a:lnTo>
                    <a:pt x="240299" y="185980"/>
                  </a:lnTo>
                  <a:cubicBezTo>
                    <a:pt x="237781" y="185980"/>
                    <a:pt x="235623" y="183822"/>
                    <a:pt x="235623" y="181663"/>
                  </a:cubicBezTo>
                  <a:lnTo>
                    <a:pt x="235623" y="39930"/>
                  </a:lnTo>
                  <a:cubicBezTo>
                    <a:pt x="235623" y="37412"/>
                    <a:pt x="237781" y="35254"/>
                    <a:pt x="240299" y="35254"/>
                  </a:cubicBezTo>
                  <a:lnTo>
                    <a:pt x="283107" y="35254"/>
                  </a:lnTo>
                  <a:lnTo>
                    <a:pt x="283107" y="16188"/>
                  </a:lnTo>
                  <a:cubicBezTo>
                    <a:pt x="283107" y="12231"/>
                    <a:pt x="279510" y="8993"/>
                    <a:pt x="275553" y="8993"/>
                  </a:cubicBezTo>
                  <a:lnTo>
                    <a:pt x="16188" y="8993"/>
                  </a:lnTo>
                  <a:close/>
                  <a:moveTo>
                    <a:pt x="16188" y="0"/>
                  </a:moveTo>
                  <a:lnTo>
                    <a:pt x="275553" y="0"/>
                  </a:lnTo>
                  <a:cubicBezTo>
                    <a:pt x="284546" y="0"/>
                    <a:pt x="291741" y="7195"/>
                    <a:pt x="291741" y="16188"/>
                  </a:cubicBezTo>
                  <a:lnTo>
                    <a:pt x="291741" y="240299"/>
                  </a:lnTo>
                  <a:cubicBezTo>
                    <a:pt x="291741" y="249652"/>
                    <a:pt x="284546" y="256487"/>
                    <a:pt x="275553" y="256487"/>
                  </a:cubicBezTo>
                  <a:lnTo>
                    <a:pt x="203607" y="256487"/>
                  </a:lnTo>
                  <a:lnTo>
                    <a:pt x="203607" y="283467"/>
                  </a:lnTo>
                  <a:lnTo>
                    <a:pt x="234184" y="283467"/>
                  </a:lnTo>
                  <a:cubicBezTo>
                    <a:pt x="237062" y="283467"/>
                    <a:pt x="238860" y="285265"/>
                    <a:pt x="238860" y="287783"/>
                  </a:cubicBezTo>
                  <a:cubicBezTo>
                    <a:pt x="238860" y="290301"/>
                    <a:pt x="237062" y="291740"/>
                    <a:pt x="234184" y="291740"/>
                  </a:cubicBezTo>
                  <a:lnTo>
                    <a:pt x="57557" y="291740"/>
                  </a:lnTo>
                  <a:cubicBezTo>
                    <a:pt x="55039" y="291740"/>
                    <a:pt x="52880" y="290301"/>
                    <a:pt x="52880" y="287783"/>
                  </a:cubicBezTo>
                  <a:cubicBezTo>
                    <a:pt x="52880" y="285265"/>
                    <a:pt x="55039" y="283467"/>
                    <a:pt x="57557" y="283467"/>
                  </a:cubicBezTo>
                  <a:lnTo>
                    <a:pt x="88494" y="283467"/>
                  </a:lnTo>
                  <a:lnTo>
                    <a:pt x="88494" y="256487"/>
                  </a:lnTo>
                  <a:lnTo>
                    <a:pt x="16188" y="256487"/>
                  </a:lnTo>
                  <a:cubicBezTo>
                    <a:pt x="7195" y="256487"/>
                    <a:pt x="0" y="249652"/>
                    <a:pt x="0" y="240299"/>
                  </a:cubicBezTo>
                  <a:lnTo>
                    <a:pt x="0" y="16188"/>
                  </a:lnTo>
                  <a:cubicBezTo>
                    <a:pt x="0" y="7195"/>
                    <a:pt x="7195" y="0"/>
                    <a:pt x="16188" y="0"/>
                  </a:cubicBezTo>
                  <a:close/>
                </a:path>
              </a:pathLst>
            </a:custGeom>
            <a:solidFill>
              <a:schemeClr val="bg1"/>
            </a:solidFill>
            <a:ln>
              <a:noFill/>
            </a:ln>
          </p:spPr>
          <p:txBody>
            <a:bodyPr anchor="ctr"/>
            <a:lstStyle/>
            <a:p>
              <a:endParaRPr lang="en-US" sz="584"/>
            </a:p>
          </p:txBody>
        </p:sp>
        <p:sp>
          <p:nvSpPr>
            <p:cNvPr id="84" name="Freeform 980">
              <a:extLst>
                <a:ext uri="{FF2B5EF4-FFF2-40B4-BE49-F238E27FC236}">
                  <a16:creationId xmlns:a16="http://schemas.microsoft.com/office/drawing/2014/main" id="{46E98F6D-C15C-2D4D-8A96-038D50D6082E}"/>
                </a:ext>
              </a:extLst>
            </p:cNvPr>
            <p:cNvSpPr>
              <a:spLocks noChangeAspect="1"/>
            </p:cNvSpPr>
            <p:nvPr/>
          </p:nvSpPr>
          <p:spPr bwMode="auto">
            <a:xfrm>
              <a:off x="7726728" y="3150486"/>
              <a:ext cx="423226" cy="285718"/>
            </a:xfrm>
            <a:custGeom>
              <a:avLst/>
              <a:gdLst>
                <a:gd name="T0" fmla="*/ 3570573 w 262678"/>
                <a:gd name="T1" fmla="*/ 10424063 h 291382"/>
                <a:gd name="T2" fmla="*/ 3903106 w 262678"/>
                <a:gd name="T3" fmla="*/ 10133067 h 291382"/>
                <a:gd name="T4" fmla="*/ 7308911 w 262678"/>
                <a:gd name="T5" fmla="*/ 9656807 h 291382"/>
                <a:gd name="T6" fmla="*/ 3791414 w 262678"/>
                <a:gd name="T7" fmla="*/ 5712830 h 291382"/>
                <a:gd name="T8" fmla="*/ 3615441 w 262678"/>
                <a:gd name="T9" fmla="*/ 8873174 h 291382"/>
                <a:gd name="T10" fmla="*/ 350903 w 262678"/>
                <a:gd name="T11" fmla="*/ 5106202 h 291382"/>
                <a:gd name="T12" fmla="*/ 9344416 w 262678"/>
                <a:gd name="T13" fmla="*/ 5106202 h 291382"/>
                <a:gd name="T14" fmla="*/ 4142517 w 262678"/>
                <a:gd name="T15" fmla="*/ 4775521 h 291382"/>
                <a:gd name="T16" fmla="*/ 4940764 w 262678"/>
                <a:gd name="T17" fmla="*/ 4021437 h 291382"/>
                <a:gd name="T18" fmla="*/ 4142517 w 262678"/>
                <a:gd name="T19" fmla="*/ 3942086 h 291382"/>
                <a:gd name="T20" fmla="*/ 1761143 w 262678"/>
                <a:gd name="T21" fmla="*/ 4775521 h 291382"/>
                <a:gd name="T22" fmla="*/ 2413028 w 262678"/>
                <a:gd name="T23" fmla="*/ 3545217 h 291382"/>
                <a:gd name="T24" fmla="*/ 4142517 w 262678"/>
                <a:gd name="T25" fmla="*/ 3571717 h 291382"/>
                <a:gd name="T26" fmla="*/ 5127042 w 262678"/>
                <a:gd name="T27" fmla="*/ 3571717 h 291382"/>
                <a:gd name="T28" fmla="*/ 4648147 w 262678"/>
                <a:gd name="T29" fmla="*/ 2367910 h 291382"/>
                <a:gd name="T30" fmla="*/ 7535067 w 262678"/>
                <a:gd name="T31" fmla="*/ 2063622 h 291382"/>
                <a:gd name="T32" fmla="*/ 8186958 w 262678"/>
                <a:gd name="T33" fmla="*/ 2063622 h 291382"/>
                <a:gd name="T34" fmla="*/ 6563870 w 262678"/>
                <a:gd name="T35" fmla="*/ 4775521 h 291382"/>
                <a:gd name="T36" fmla="*/ 6563870 w 262678"/>
                <a:gd name="T37" fmla="*/ 2063622 h 291382"/>
                <a:gd name="T38" fmla="*/ 1761143 w 262678"/>
                <a:gd name="T39" fmla="*/ 3333567 h 291382"/>
                <a:gd name="T40" fmla="*/ 2732256 w 262678"/>
                <a:gd name="T41" fmla="*/ 3333567 h 291382"/>
                <a:gd name="T42" fmla="*/ 2067114 w 262678"/>
                <a:gd name="T43" fmla="*/ 1164081 h 291382"/>
                <a:gd name="T44" fmla="*/ 4475167 w 262678"/>
                <a:gd name="T45" fmla="*/ 1984247 h 291382"/>
                <a:gd name="T46" fmla="*/ 4648147 w 262678"/>
                <a:gd name="T47" fmla="*/ 634990 h 291382"/>
                <a:gd name="T48" fmla="*/ 8067176 w 262678"/>
                <a:gd name="T49" fmla="*/ 1746148 h 291382"/>
                <a:gd name="T50" fmla="*/ 2053811 w 262678"/>
                <a:gd name="T51" fmla="*/ 370416 h 291382"/>
                <a:gd name="T52" fmla="*/ 2426291 w 262678"/>
                <a:gd name="T53" fmla="*/ 370416 h 291382"/>
                <a:gd name="T54" fmla="*/ 4648147 w 262678"/>
                <a:gd name="T55" fmla="*/ 0 h 291382"/>
                <a:gd name="T56" fmla="*/ 5459614 w 262678"/>
                <a:gd name="T57" fmla="*/ 1944572 h 291382"/>
                <a:gd name="T58" fmla="*/ 6231273 w 262678"/>
                <a:gd name="T59" fmla="*/ 1904855 h 291382"/>
                <a:gd name="T60" fmla="*/ 7375464 w 262678"/>
                <a:gd name="T61" fmla="*/ 0 h 291382"/>
                <a:gd name="T62" fmla="*/ 8519557 w 262678"/>
                <a:gd name="T63" fmla="*/ 1904855 h 291382"/>
                <a:gd name="T64" fmla="*/ 9676997 w 262678"/>
                <a:gd name="T65" fmla="*/ 4828419 h 291382"/>
                <a:gd name="T66" fmla="*/ 8665889 w 262678"/>
                <a:gd name="T67" fmla="*/ 9656807 h 291382"/>
                <a:gd name="T68" fmla="*/ 7481813 w 262678"/>
                <a:gd name="T69" fmla="*/ 10728332 h 291382"/>
                <a:gd name="T70" fmla="*/ 2067114 w 262678"/>
                <a:gd name="T71" fmla="*/ 9656807 h 291382"/>
                <a:gd name="T72" fmla="*/ 4893 w 262678"/>
                <a:gd name="T73" fmla="*/ 4973945 h 291382"/>
                <a:gd name="T74" fmla="*/ 1428486 w 262678"/>
                <a:gd name="T75" fmla="*/ 4775521 h 291382"/>
                <a:gd name="T76" fmla="*/ 883045 w 262678"/>
                <a:gd name="T77" fmla="*/ 3333567 h 291382"/>
                <a:gd name="T78" fmla="*/ 550418 w 262678"/>
                <a:gd name="T79" fmla="*/ 1984247 h 291382"/>
                <a:gd name="T80" fmla="*/ 1721234 w 262678"/>
                <a:gd name="T81" fmla="*/ 264627 h 291382"/>
                <a:gd name="T82" fmla="*/ 2532735 w 262678"/>
                <a:gd name="T83" fmla="*/ 79308 h 291382"/>
                <a:gd name="T84" fmla="*/ 2745603 w 262678"/>
                <a:gd name="T85" fmla="*/ 978924 h 291382"/>
                <a:gd name="T86" fmla="*/ 3064861 w 262678"/>
                <a:gd name="T87" fmla="*/ 4775521 h 291382"/>
                <a:gd name="T88" fmla="*/ 3836553 w 262678"/>
                <a:gd name="T89" fmla="*/ 1865221 h 2913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62678" h="291382">
                  <a:moveTo>
                    <a:pt x="64936" y="262280"/>
                  </a:moveTo>
                  <a:lnTo>
                    <a:pt x="64936" y="283118"/>
                  </a:lnTo>
                  <a:lnTo>
                    <a:pt x="96617" y="283118"/>
                  </a:lnTo>
                  <a:lnTo>
                    <a:pt x="96617" y="275214"/>
                  </a:lnTo>
                  <a:cubicBezTo>
                    <a:pt x="96617" y="272699"/>
                    <a:pt x="98777" y="271262"/>
                    <a:pt x="101657" y="271262"/>
                  </a:cubicBezTo>
                  <a:cubicBezTo>
                    <a:pt x="104177" y="271262"/>
                    <a:pt x="105617" y="272699"/>
                    <a:pt x="105617" y="275214"/>
                  </a:cubicBezTo>
                  <a:lnTo>
                    <a:pt x="105617" y="283118"/>
                  </a:lnTo>
                  <a:lnTo>
                    <a:pt x="197779" y="283118"/>
                  </a:lnTo>
                  <a:lnTo>
                    <a:pt x="197779" y="262280"/>
                  </a:lnTo>
                  <a:lnTo>
                    <a:pt x="64936" y="262280"/>
                  </a:lnTo>
                  <a:close/>
                  <a:moveTo>
                    <a:pt x="97834" y="151178"/>
                  </a:moveTo>
                  <a:cubicBezTo>
                    <a:pt x="100398" y="150454"/>
                    <a:pt x="102596" y="152627"/>
                    <a:pt x="102596" y="155162"/>
                  </a:cubicBezTo>
                  <a:lnTo>
                    <a:pt x="106993" y="240634"/>
                  </a:lnTo>
                  <a:cubicBezTo>
                    <a:pt x="107359" y="242807"/>
                    <a:pt x="105527" y="245342"/>
                    <a:pt x="102963" y="245342"/>
                  </a:cubicBezTo>
                  <a:cubicBezTo>
                    <a:pt x="100398" y="245342"/>
                    <a:pt x="98566" y="243531"/>
                    <a:pt x="97834" y="240996"/>
                  </a:cubicBezTo>
                  <a:lnTo>
                    <a:pt x="93437" y="155524"/>
                  </a:lnTo>
                  <a:cubicBezTo>
                    <a:pt x="93437" y="152989"/>
                    <a:pt x="95635" y="151178"/>
                    <a:pt x="97834" y="151178"/>
                  </a:cubicBezTo>
                  <a:close/>
                  <a:moveTo>
                    <a:pt x="9495" y="138685"/>
                  </a:moveTo>
                  <a:lnTo>
                    <a:pt x="31455" y="253297"/>
                  </a:lnTo>
                  <a:lnTo>
                    <a:pt x="231260" y="253297"/>
                  </a:lnTo>
                  <a:lnTo>
                    <a:pt x="252860" y="138685"/>
                  </a:lnTo>
                  <a:lnTo>
                    <a:pt x="9495" y="138685"/>
                  </a:lnTo>
                  <a:close/>
                  <a:moveTo>
                    <a:pt x="112097" y="107068"/>
                  </a:moveTo>
                  <a:lnTo>
                    <a:pt x="112097" y="129703"/>
                  </a:lnTo>
                  <a:lnTo>
                    <a:pt x="138738" y="129703"/>
                  </a:lnTo>
                  <a:lnTo>
                    <a:pt x="138738" y="107068"/>
                  </a:lnTo>
                  <a:lnTo>
                    <a:pt x="133698" y="109223"/>
                  </a:lnTo>
                  <a:cubicBezTo>
                    <a:pt x="131538" y="110660"/>
                    <a:pt x="128658" y="111379"/>
                    <a:pt x="125778" y="111379"/>
                  </a:cubicBezTo>
                  <a:cubicBezTo>
                    <a:pt x="122538" y="111379"/>
                    <a:pt x="119658" y="110660"/>
                    <a:pt x="117137" y="109223"/>
                  </a:cubicBezTo>
                  <a:lnTo>
                    <a:pt x="112097" y="107068"/>
                  </a:lnTo>
                  <a:close/>
                  <a:moveTo>
                    <a:pt x="55936" y="96289"/>
                  </a:moveTo>
                  <a:lnTo>
                    <a:pt x="47656" y="100960"/>
                  </a:lnTo>
                  <a:lnTo>
                    <a:pt x="47656" y="129703"/>
                  </a:lnTo>
                  <a:lnTo>
                    <a:pt x="73936" y="129703"/>
                  </a:lnTo>
                  <a:lnTo>
                    <a:pt x="73936" y="100960"/>
                  </a:lnTo>
                  <a:lnTo>
                    <a:pt x="65296" y="96289"/>
                  </a:lnTo>
                  <a:cubicBezTo>
                    <a:pt x="62056" y="94852"/>
                    <a:pt x="58816" y="94852"/>
                    <a:pt x="55936" y="96289"/>
                  </a:cubicBezTo>
                  <a:close/>
                  <a:moveTo>
                    <a:pt x="112097" y="59642"/>
                  </a:moveTo>
                  <a:lnTo>
                    <a:pt x="112097" y="97008"/>
                  </a:lnTo>
                  <a:lnTo>
                    <a:pt x="121098" y="101678"/>
                  </a:lnTo>
                  <a:cubicBezTo>
                    <a:pt x="123978" y="102756"/>
                    <a:pt x="127218" y="102756"/>
                    <a:pt x="130098" y="101678"/>
                  </a:cubicBezTo>
                  <a:lnTo>
                    <a:pt x="138738" y="97008"/>
                  </a:lnTo>
                  <a:lnTo>
                    <a:pt x="138738" y="59642"/>
                  </a:lnTo>
                  <a:lnTo>
                    <a:pt x="133698" y="62157"/>
                  </a:lnTo>
                  <a:cubicBezTo>
                    <a:pt x="131538" y="63594"/>
                    <a:pt x="128658" y="64313"/>
                    <a:pt x="125778" y="64313"/>
                  </a:cubicBezTo>
                  <a:cubicBezTo>
                    <a:pt x="122538" y="64313"/>
                    <a:pt x="119658" y="63594"/>
                    <a:pt x="117137" y="62157"/>
                  </a:cubicBezTo>
                  <a:lnTo>
                    <a:pt x="112097" y="59642"/>
                  </a:lnTo>
                  <a:close/>
                  <a:moveTo>
                    <a:pt x="203899" y="56049"/>
                  </a:moveTo>
                  <a:lnTo>
                    <a:pt x="203899" y="129703"/>
                  </a:lnTo>
                  <a:lnTo>
                    <a:pt x="221899" y="129703"/>
                  </a:lnTo>
                  <a:lnTo>
                    <a:pt x="221539" y="56049"/>
                  </a:lnTo>
                  <a:lnTo>
                    <a:pt x="203899" y="56049"/>
                  </a:lnTo>
                  <a:close/>
                  <a:moveTo>
                    <a:pt x="177619" y="56049"/>
                  </a:moveTo>
                  <a:lnTo>
                    <a:pt x="177619" y="129703"/>
                  </a:lnTo>
                  <a:lnTo>
                    <a:pt x="194899" y="129703"/>
                  </a:lnTo>
                  <a:lnTo>
                    <a:pt x="194899" y="56049"/>
                  </a:lnTo>
                  <a:lnTo>
                    <a:pt x="177619" y="56049"/>
                  </a:lnTo>
                  <a:close/>
                  <a:moveTo>
                    <a:pt x="55936" y="31617"/>
                  </a:moveTo>
                  <a:lnTo>
                    <a:pt x="47656" y="36288"/>
                  </a:lnTo>
                  <a:lnTo>
                    <a:pt x="47656" y="90540"/>
                  </a:lnTo>
                  <a:lnTo>
                    <a:pt x="51976" y="88744"/>
                  </a:lnTo>
                  <a:cubicBezTo>
                    <a:pt x="57736" y="85870"/>
                    <a:pt x="63856" y="85870"/>
                    <a:pt x="69256" y="88744"/>
                  </a:cubicBezTo>
                  <a:lnTo>
                    <a:pt x="73936" y="90540"/>
                  </a:lnTo>
                  <a:lnTo>
                    <a:pt x="73936" y="36288"/>
                  </a:lnTo>
                  <a:lnTo>
                    <a:pt x="65296" y="31617"/>
                  </a:lnTo>
                  <a:cubicBezTo>
                    <a:pt x="62056" y="30180"/>
                    <a:pt x="58816" y="30180"/>
                    <a:pt x="55936" y="31617"/>
                  </a:cubicBezTo>
                  <a:close/>
                  <a:moveTo>
                    <a:pt x="125778" y="17246"/>
                  </a:moveTo>
                  <a:lnTo>
                    <a:pt x="113537" y="50300"/>
                  </a:lnTo>
                  <a:lnTo>
                    <a:pt x="121098" y="53893"/>
                  </a:lnTo>
                  <a:cubicBezTo>
                    <a:pt x="123978" y="56049"/>
                    <a:pt x="127218" y="56049"/>
                    <a:pt x="130098" y="53893"/>
                  </a:cubicBezTo>
                  <a:lnTo>
                    <a:pt x="138018" y="50300"/>
                  </a:lnTo>
                  <a:lnTo>
                    <a:pt x="125778" y="17246"/>
                  </a:lnTo>
                  <a:close/>
                  <a:moveTo>
                    <a:pt x="199579" y="13653"/>
                  </a:moveTo>
                  <a:lnTo>
                    <a:pt x="180859" y="47426"/>
                  </a:lnTo>
                  <a:lnTo>
                    <a:pt x="218299" y="47426"/>
                  </a:lnTo>
                  <a:lnTo>
                    <a:pt x="199579" y="13653"/>
                  </a:lnTo>
                  <a:close/>
                  <a:moveTo>
                    <a:pt x="56296" y="9701"/>
                  </a:moveTo>
                  <a:lnTo>
                    <a:pt x="55576" y="10060"/>
                  </a:lnTo>
                  <a:lnTo>
                    <a:pt x="55576" y="22276"/>
                  </a:lnTo>
                  <a:cubicBezTo>
                    <a:pt x="58816" y="21557"/>
                    <a:pt x="62056" y="21557"/>
                    <a:pt x="65656" y="22276"/>
                  </a:cubicBezTo>
                  <a:lnTo>
                    <a:pt x="65656" y="10060"/>
                  </a:lnTo>
                  <a:lnTo>
                    <a:pt x="64936" y="9701"/>
                  </a:lnTo>
                  <a:cubicBezTo>
                    <a:pt x="62056" y="8623"/>
                    <a:pt x="58816" y="8623"/>
                    <a:pt x="56296" y="9701"/>
                  </a:cubicBezTo>
                  <a:close/>
                  <a:moveTo>
                    <a:pt x="125778" y="0"/>
                  </a:moveTo>
                  <a:cubicBezTo>
                    <a:pt x="127218" y="0"/>
                    <a:pt x="129018" y="1078"/>
                    <a:pt x="129738" y="2875"/>
                  </a:cubicBezTo>
                  <a:lnTo>
                    <a:pt x="147738" y="50660"/>
                  </a:lnTo>
                  <a:cubicBezTo>
                    <a:pt x="147738" y="51378"/>
                    <a:pt x="147738" y="52097"/>
                    <a:pt x="147738" y="52815"/>
                  </a:cubicBezTo>
                  <a:lnTo>
                    <a:pt x="147738" y="129703"/>
                  </a:lnTo>
                  <a:lnTo>
                    <a:pt x="168618" y="129703"/>
                  </a:lnTo>
                  <a:lnTo>
                    <a:pt x="168618" y="51737"/>
                  </a:lnTo>
                  <a:cubicBezTo>
                    <a:pt x="168618" y="50660"/>
                    <a:pt x="168978" y="49941"/>
                    <a:pt x="168978" y="49582"/>
                  </a:cubicBezTo>
                  <a:lnTo>
                    <a:pt x="195259" y="2515"/>
                  </a:lnTo>
                  <a:cubicBezTo>
                    <a:pt x="196339" y="719"/>
                    <a:pt x="197779" y="0"/>
                    <a:pt x="199579" y="0"/>
                  </a:cubicBezTo>
                  <a:cubicBezTo>
                    <a:pt x="200659" y="0"/>
                    <a:pt x="202819" y="719"/>
                    <a:pt x="203179" y="2515"/>
                  </a:cubicBezTo>
                  <a:lnTo>
                    <a:pt x="229820" y="49582"/>
                  </a:lnTo>
                  <a:cubicBezTo>
                    <a:pt x="229820" y="49941"/>
                    <a:pt x="230540" y="50660"/>
                    <a:pt x="230540" y="51737"/>
                  </a:cubicBezTo>
                  <a:lnTo>
                    <a:pt x="230540" y="129703"/>
                  </a:lnTo>
                  <a:lnTo>
                    <a:pt x="258260" y="129703"/>
                  </a:lnTo>
                  <a:cubicBezTo>
                    <a:pt x="259340" y="129703"/>
                    <a:pt x="260420" y="130062"/>
                    <a:pt x="261860" y="131140"/>
                  </a:cubicBezTo>
                  <a:cubicBezTo>
                    <a:pt x="262220" y="132577"/>
                    <a:pt x="262940" y="133655"/>
                    <a:pt x="262580" y="135092"/>
                  </a:cubicBezTo>
                  <a:lnTo>
                    <a:pt x="238820" y="258687"/>
                  </a:lnTo>
                  <a:cubicBezTo>
                    <a:pt x="238460" y="260483"/>
                    <a:pt x="236660" y="262280"/>
                    <a:pt x="234500" y="262280"/>
                  </a:cubicBezTo>
                  <a:lnTo>
                    <a:pt x="206779" y="262280"/>
                  </a:lnTo>
                  <a:lnTo>
                    <a:pt x="206779" y="287430"/>
                  </a:lnTo>
                  <a:cubicBezTo>
                    <a:pt x="206779" y="289945"/>
                    <a:pt x="204259" y="291382"/>
                    <a:pt x="202459" y="291382"/>
                  </a:cubicBezTo>
                  <a:lnTo>
                    <a:pt x="60616" y="291382"/>
                  </a:lnTo>
                  <a:cubicBezTo>
                    <a:pt x="58096" y="291382"/>
                    <a:pt x="55936" y="289945"/>
                    <a:pt x="55936" y="287430"/>
                  </a:cubicBezTo>
                  <a:lnTo>
                    <a:pt x="55936" y="262280"/>
                  </a:lnTo>
                  <a:lnTo>
                    <a:pt x="27855" y="262280"/>
                  </a:lnTo>
                  <a:cubicBezTo>
                    <a:pt x="26055" y="262280"/>
                    <a:pt x="24255" y="260483"/>
                    <a:pt x="23535" y="258687"/>
                  </a:cubicBezTo>
                  <a:lnTo>
                    <a:pt x="135" y="135092"/>
                  </a:lnTo>
                  <a:cubicBezTo>
                    <a:pt x="-225" y="133655"/>
                    <a:pt x="135" y="132577"/>
                    <a:pt x="1215" y="131140"/>
                  </a:cubicBezTo>
                  <a:cubicBezTo>
                    <a:pt x="1935" y="130062"/>
                    <a:pt x="3015" y="129703"/>
                    <a:pt x="4455" y="129703"/>
                  </a:cubicBezTo>
                  <a:lnTo>
                    <a:pt x="38655" y="129703"/>
                  </a:lnTo>
                  <a:lnTo>
                    <a:pt x="38655" y="38444"/>
                  </a:lnTo>
                  <a:cubicBezTo>
                    <a:pt x="30015" y="40240"/>
                    <a:pt x="23895" y="46348"/>
                    <a:pt x="23895" y="53893"/>
                  </a:cubicBezTo>
                  <a:lnTo>
                    <a:pt x="23895" y="90540"/>
                  </a:lnTo>
                  <a:cubicBezTo>
                    <a:pt x="23895" y="93055"/>
                    <a:pt x="21735" y="95211"/>
                    <a:pt x="19215" y="95211"/>
                  </a:cubicBezTo>
                  <a:cubicBezTo>
                    <a:pt x="17055" y="95211"/>
                    <a:pt x="14895" y="93055"/>
                    <a:pt x="14895" y="90540"/>
                  </a:cubicBezTo>
                  <a:lnTo>
                    <a:pt x="14895" y="53893"/>
                  </a:lnTo>
                  <a:cubicBezTo>
                    <a:pt x="14895" y="40600"/>
                    <a:pt x="26775" y="29821"/>
                    <a:pt x="41896" y="29102"/>
                  </a:cubicBezTo>
                  <a:lnTo>
                    <a:pt x="46576" y="26587"/>
                  </a:lnTo>
                  <a:lnTo>
                    <a:pt x="46576" y="7186"/>
                  </a:lnTo>
                  <a:cubicBezTo>
                    <a:pt x="46576" y="5749"/>
                    <a:pt x="48016" y="4312"/>
                    <a:pt x="49456" y="3593"/>
                  </a:cubicBezTo>
                  <a:lnTo>
                    <a:pt x="52336" y="2156"/>
                  </a:lnTo>
                  <a:cubicBezTo>
                    <a:pt x="57736" y="-359"/>
                    <a:pt x="63856" y="-359"/>
                    <a:pt x="68536" y="2156"/>
                  </a:cubicBezTo>
                  <a:lnTo>
                    <a:pt x="71776" y="3593"/>
                  </a:lnTo>
                  <a:cubicBezTo>
                    <a:pt x="73576" y="4312"/>
                    <a:pt x="74296" y="5749"/>
                    <a:pt x="74296" y="7186"/>
                  </a:cubicBezTo>
                  <a:lnTo>
                    <a:pt x="74296" y="26587"/>
                  </a:lnTo>
                  <a:lnTo>
                    <a:pt x="80416" y="29821"/>
                  </a:lnTo>
                  <a:cubicBezTo>
                    <a:pt x="82216" y="30540"/>
                    <a:pt x="82936" y="31617"/>
                    <a:pt x="82936" y="33414"/>
                  </a:cubicBezTo>
                  <a:lnTo>
                    <a:pt x="82936" y="129703"/>
                  </a:lnTo>
                  <a:lnTo>
                    <a:pt x="103457" y="129703"/>
                  </a:lnTo>
                  <a:lnTo>
                    <a:pt x="103457" y="52815"/>
                  </a:lnTo>
                  <a:cubicBezTo>
                    <a:pt x="103457" y="52097"/>
                    <a:pt x="103457" y="51378"/>
                    <a:pt x="103817" y="50660"/>
                  </a:cubicBezTo>
                  <a:lnTo>
                    <a:pt x="121098" y="2875"/>
                  </a:lnTo>
                  <a:cubicBezTo>
                    <a:pt x="122178" y="1078"/>
                    <a:pt x="123618" y="0"/>
                    <a:pt x="125778" y="0"/>
                  </a:cubicBezTo>
                  <a:close/>
                </a:path>
              </a:pathLst>
            </a:custGeom>
            <a:solidFill>
              <a:schemeClr val="bg1"/>
            </a:solidFill>
            <a:ln>
              <a:noFill/>
            </a:ln>
          </p:spPr>
          <p:txBody>
            <a:bodyPr anchor="ctr"/>
            <a:lstStyle/>
            <a:p>
              <a:endParaRPr lang="en-US" sz="584"/>
            </a:p>
          </p:txBody>
        </p:sp>
      </p:grpSp>
      <p:cxnSp>
        <p:nvCxnSpPr>
          <p:cNvPr id="86" name="Rechte verbindingslijn 42">
            <a:extLst>
              <a:ext uri="{FF2B5EF4-FFF2-40B4-BE49-F238E27FC236}">
                <a16:creationId xmlns:a16="http://schemas.microsoft.com/office/drawing/2014/main" id="{27FE132D-9E34-E64B-810C-626C9B0297CE}"/>
              </a:ext>
            </a:extLst>
          </p:cNvPr>
          <p:cNvCxnSpPr>
            <a:cxnSpLocks/>
          </p:cNvCxnSpPr>
          <p:nvPr/>
        </p:nvCxnSpPr>
        <p:spPr>
          <a:xfrm flipV="1">
            <a:off x="651807" y="535203"/>
            <a:ext cx="11198864"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6BD9E69-A067-4A4E-B959-451DC50A5345}"/>
              </a:ext>
            </a:extLst>
          </p:cNvPr>
          <p:cNvSpPr txBox="1"/>
          <p:nvPr/>
        </p:nvSpPr>
        <p:spPr>
          <a:xfrm>
            <a:off x="-28675" y="4500624"/>
            <a:ext cx="797013" cy="338106"/>
          </a:xfrm>
          <a:prstGeom prst="rect">
            <a:avLst/>
          </a:prstGeom>
          <a:noFill/>
        </p:spPr>
        <p:txBody>
          <a:bodyPr wrap="none" rtlCol="0">
            <a:spAutoFit/>
          </a:bodyPr>
          <a:lstStyle/>
          <a:p>
            <a:r>
              <a:rPr lang="en-US" baseline="0" dirty="0">
                <a:solidFill>
                  <a:schemeClr val="accent1"/>
                </a:solidFill>
                <a:ea typeface="+mj-ea"/>
              </a:rPr>
              <a:t>Output</a:t>
            </a:r>
          </a:p>
        </p:txBody>
      </p:sp>
      <p:sp>
        <p:nvSpPr>
          <p:cNvPr id="53" name="Rectangle 52">
            <a:extLst>
              <a:ext uri="{FF2B5EF4-FFF2-40B4-BE49-F238E27FC236}">
                <a16:creationId xmlns:a16="http://schemas.microsoft.com/office/drawing/2014/main" id="{B43012B1-D394-EF41-898F-CE60139DA69C}"/>
              </a:ext>
            </a:extLst>
          </p:cNvPr>
          <p:cNvSpPr/>
          <p:nvPr/>
        </p:nvSpPr>
        <p:spPr>
          <a:xfrm>
            <a:off x="560805" y="2358503"/>
            <a:ext cx="2886108" cy="2258054"/>
          </a:xfrm>
          <a:prstGeom prst="rect">
            <a:avLst/>
          </a:prstGeom>
        </p:spPr>
        <p:txBody>
          <a:bodyPr wrap="square">
            <a:spAutoFit/>
          </a:bodyPr>
          <a:lstStyle/>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ea typeface="+mn-ea"/>
              </a:rPr>
              <a:t>Initial meeting to confirm objectives, scope, key stakeholders and engagement protocols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Obtain and analyze Current strategy, business and technical documentation, existing strategies, current architecture, security policies, SOPs.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Understand IAM projects scope and current technologies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AU" sz="998" dirty="0">
                <a:solidFill>
                  <a:prstClr val="black"/>
                </a:solidFill>
                <a:latin typeface="Verdana"/>
              </a:rPr>
              <a:t>Interviews with representatives to understand business priorities, expectations and critical information assets based on risks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Conduct workshops and interviews with controllers</a:t>
            </a:r>
          </a:p>
        </p:txBody>
      </p:sp>
      <p:sp>
        <p:nvSpPr>
          <p:cNvPr id="68" name="Rectangle 67">
            <a:extLst>
              <a:ext uri="{FF2B5EF4-FFF2-40B4-BE49-F238E27FC236}">
                <a16:creationId xmlns:a16="http://schemas.microsoft.com/office/drawing/2014/main" id="{7FB3E1D6-CCC5-D544-85FF-483709C9B7F1}"/>
              </a:ext>
            </a:extLst>
          </p:cNvPr>
          <p:cNvSpPr/>
          <p:nvPr/>
        </p:nvSpPr>
        <p:spPr>
          <a:xfrm>
            <a:off x="3605130" y="2355076"/>
            <a:ext cx="2651790" cy="1958549"/>
          </a:xfrm>
          <a:prstGeom prst="rect">
            <a:avLst/>
          </a:prstGeom>
        </p:spPr>
        <p:txBody>
          <a:bodyPr wrap="square">
            <a:spAutoFit/>
          </a:bodyPr>
          <a:lstStyle/>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Plan and conduct workshops and interviews with relevant stakeholders to understand customer’s strategic short &amp; long terms goals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Define desired to be state IAM program by conducting interviews and workshops with representatives from business and technology functions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Target state architecture including desired state IDM capabilities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endParaRPr lang="en-US" sz="998" dirty="0">
              <a:solidFill>
                <a:prstClr val="black"/>
              </a:solidFill>
              <a:latin typeface="Verdana"/>
            </a:endParaRPr>
          </a:p>
        </p:txBody>
      </p:sp>
      <p:sp>
        <p:nvSpPr>
          <p:cNvPr id="69" name="Rectangle 68">
            <a:extLst>
              <a:ext uri="{FF2B5EF4-FFF2-40B4-BE49-F238E27FC236}">
                <a16:creationId xmlns:a16="http://schemas.microsoft.com/office/drawing/2014/main" id="{E69D6EAC-ED41-BD46-B422-7068783997A6}"/>
              </a:ext>
            </a:extLst>
          </p:cNvPr>
          <p:cNvSpPr/>
          <p:nvPr/>
        </p:nvSpPr>
        <p:spPr>
          <a:xfrm>
            <a:off x="6256919" y="2394533"/>
            <a:ext cx="2893253" cy="1820307"/>
          </a:xfrm>
          <a:prstGeom prst="rect">
            <a:avLst/>
          </a:prstGeom>
        </p:spPr>
        <p:txBody>
          <a:bodyPr wrap="square">
            <a:spAutoFit/>
          </a:bodyPr>
          <a:lstStyle/>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AU" sz="998" dirty="0">
                <a:solidFill>
                  <a:prstClr val="black"/>
                </a:solidFill>
                <a:latin typeface="Verdana"/>
              </a:rPr>
              <a:t>Understand the gaps that must be bridged based on the current and future state</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AU" sz="998" dirty="0">
                <a:solidFill>
                  <a:prstClr val="black"/>
                </a:solidFill>
                <a:latin typeface="Verdana"/>
              </a:rPr>
              <a:t>Gap analysis on People, process and Technology</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 Comparison for Access for the Team members to meet continuous compliance ​</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 Verify the user access certification as periodic manner across the applications and perform rubber stamping for the access granted ​</a:t>
            </a:r>
            <a:endParaRPr lang="en-AU" sz="998" dirty="0">
              <a:solidFill>
                <a:prstClr val="black"/>
              </a:solidFill>
              <a:latin typeface="Verdana"/>
            </a:endParaRPr>
          </a:p>
        </p:txBody>
      </p:sp>
      <p:sp>
        <p:nvSpPr>
          <p:cNvPr id="70" name="Rectangle 69">
            <a:extLst>
              <a:ext uri="{FF2B5EF4-FFF2-40B4-BE49-F238E27FC236}">
                <a16:creationId xmlns:a16="http://schemas.microsoft.com/office/drawing/2014/main" id="{4597E3EC-0536-4226-9114-E6DD7F68BAE3}"/>
              </a:ext>
            </a:extLst>
          </p:cNvPr>
          <p:cNvSpPr/>
          <p:nvPr/>
        </p:nvSpPr>
        <p:spPr>
          <a:xfrm>
            <a:off x="9231372" y="2233272"/>
            <a:ext cx="2893253" cy="1981568"/>
          </a:xfrm>
          <a:prstGeom prst="rect">
            <a:avLst/>
          </a:prstGeom>
        </p:spPr>
        <p:txBody>
          <a:bodyPr wrap="square">
            <a:spAutoFit/>
          </a:bodyPr>
          <a:lstStyle/>
          <a:p>
            <a:pPr marL="0" lvl="1" algn="l" defTabSz="554536" fontAlgn="auto">
              <a:lnSpc>
                <a:spcPct val="90000"/>
              </a:lnSpc>
              <a:spcAft>
                <a:spcPct val="15000"/>
              </a:spcAft>
              <a:buClr>
                <a:srgbClr val="0070AD"/>
              </a:buClr>
              <a:defRPr/>
            </a:pPr>
            <a:endParaRPr lang="en-AU" sz="998" dirty="0">
              <a:solidFill>
                <a:prstClr val="black"/>
              </a:solidFill>
              <a:latin typeface="Verdana"/>
            </a:endParaRP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 Provide the IG roadmap with new features addition with Risk based governance capabilities​</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 Provide the continuous governance use cases with respect to the current deployment state​</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 Define the application priority for the governance need ​</a:t>
            </a:r>
          </a:p>
          <a:p>
            <a:pPr marL="213893" lvl="1" indent="-213893" algn="l" defTabSz="554536" fontAlgn="auto">
              <a:lnSpc>
                <a:spcPct val="90000"/>
              </a:lnSpc>
              <a:spcAft>
                <a:spcPct val="15000"/>
              </a:spcAft>
              <a:buClr>
                <a:srgbClr val="0070AD"/>
              </a:buClr>
              <a:buFont typeface="Wingdings" panose="05000000000000000000" pitchFamily="2" charset="2"/>
              <a:buChar char="§"/>
              <a:defRPr/>
            </a:pPr>
            <a:r>
              <a:rPr lang="en-US" sz="998" dirty="0">
                <a:solidFill>
                  <a:prstClr val="black"/>
                </a:solidFill>
                <a:latin typeface="Verdana"/>
              </a:rPr>
              <a:t> Provide Approach with the governance vs compliance needs basis on the gap analysis carried out in the previous phases ​</a:t>
            </a:r>
            <a:endParaRPr lang="en-AU" sz="998" dirty="0">
              <a:solidFill>
                <a:prstClr val="black"/>
              </a:solidFill>
              <a:latin typeface="Verdana"/>
            </a:endParaRPr>
          </a:p>
        </p:txBody>
      </p:sp>
      <p:sp>
        <p:nvSpPr>
          <p:cNvPr id="71" name="Rectangle 13">
            <a:extLst>
              <a:ext uri="{FF2B5EF4-FFF2-40B4-BE49-F238E27FC236}">
                <a16:creationId xmlns:a16="http://schemas.microsoft.com/office/drawing/2014/main" id="{620C853A-9753-F045-850D-2C310BBC9B93}"/>
              </a:ext>
            </a:extLst>
          </p:cNvPr>
          <p:cNvSpPr/>
          <p:nvPr/>
        </p:nvSpPr>
        <p:spPr>
          <a:xfrm rot="256598">
            <a:off x="10744641" y="493826"/>
            <a:ext cx="622145" cy="198115"/>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 name="connsiteX0" fmla="*/ 0 w 492370"/>
              <a:gd name="connsiteY0" fmla="*/ 545961 h 566057"/>
              <a:gd name="connsiteX1" fmla="*/ 55267 w 492370"/>
              <a:gd name="connsiteY1" fmla="*/ 0 h 566057"/>
              <a:gd name="connsiteX2" fmla="*/ 492370 w 492370"/>
              <a:gd name="connsiteY2" fmla="*/ 566057 h 566057"/>
              <a:gd name="connsiteX3" fmla="*/ 0 w 492370"/>
              <a:gd name="connsiteY3" fmla="*/ 545961 h 566057"/>
              <a:gd name="connsiteX0" fmla="*/ 0 w 371790"/>
              <a:gd name="connsiteY0" fmla="*/ 545961 h 545961"/>
              <a:gd name="connsiteX1" fmla="*/ 55267 w 371790"/>
              <a:gd name="connsiteY1" fmla="*/ 0 h 545961"/>
              <a:gd name="connsiteX2" fmla="*/ 371790 w 371790"/>
              <a:gd name="connsiteY2" fmla="*/ 410308 h 545961"/>
              <a:gd name="connsiteX3" fmla="*/ 0 w 371790"/>
              <a:gd name="connsiteY3" fmla="*/ 545961 h 545961"/>
              <a:gd name="connsiteX0" fmla="*/ 0 w 502418"/>
              <a:gd name="connsiteY0" fmla="*/ 545961 h 545961"/>
              <a:gd name="connsiteX1" fmla="*/ 55267 w 502418"/>
              <a:gd name="connsiteY1" fmla="*/ 0 h 545961"/>
              <a:gd name="connsiteX2" fmla="*/ 502418 w 502418"/>
              <a:gd name="connsiteY2" fmla="*/ 540937 h 545961"/>
              <a:gd name="connsiteX3" fmla="*/ 0 w 502418"/>
              <a:gd name="connsiteY3" fmla="*/ 545961 h 545961"/>
              <a:gd name="connsiteX0" fmla="*/ 15072 w 517490"/>
              <a:gd name="connsiteY0" fmla="*/ 284704 h 284704"/>
              <a:gd name="connsiteX1" fmla="*/ 0 w 517490"/>
              <a:gd name="connsiteY1" fmla="*/ 0 h 284704"/>
              <a:gd name="connsiteX2" fmla="*/ 517490 w 517490"/>
              <a:gd name="connsiteY2" fmla="*/ 279680 h 284704"/>
              <a:gd name="connsiteX3" fmla="*/ 15072 w 517490"/>
              <a:gd name="connsiteY3" fmla="*/ 284704 h 284704"/>
              <a:gd name="connsiteX0" fmla="*/ 0 w 512466"/>
              <a:gd name="connsiteY0" fmla="*/ 304801 h 304801"/>
              <a:gd name="connsiteX1" fmla="*/ 512466 w 512466"/>
              <a:gd name="connsiteY1" fmla="*/ 0 h 304801"/>
              <a:gd name="connsiteX2" fmla="*/ 502418 w 512466"/>
              <a:gd name="connsiteY2" fmla="*/ 299777 h 304801"/>
              <a:gd name="connsiteX3" fmla="*/ 0 w 512466"/>
              <a:gd name="connsiteY3" fmla="*/ 304801 h 304801"/>
              <a:gd name="connsiteX0" fmla="*/ 0 w 346669"/>
              <a:gd name="connsiteY0" fmla="*/ 334946 h 334946"/>
              <a:gd name="connsiteX1" fmla="*/ 346669 w 346669"/>
              <a:gd name="connsiteY1" fmla="*/ 0 h 334946"/>
              <a:gd name="connsiteX2" fmla="*/ 336621 w 346669"/>
              <a:gd name="connsiteY2" fmla="*/ 299777 h 334946"/>
              <a:gd name="connsiteX3" fmla="*/ 0 w 346669"/>
              <a:gd name="connsiteY3" fmla="*/ 334946 h 334946"/>
              <a:gd name="connsiteX0" fmla="*/ 0 w 346669"/>
              <a:gd name="connsiteY0" fmla="*/ 334946 h 334946"/>
              <a:gd name="connsiteX1" fmla="*/ 101322 w 346669"/>
              <a:gd name="connsiteY1" fmla="*/ 233414 h 334946"/>
              <a:gd name="connsiteX2" fmla="*/ 346669 w 346669"/>
              <a:gd name="connsiteY2" fmla="*/ 0 h 334946"/>
              <a:gd name="connsiteX3" fmla="*/ 336621 w 346669"/>
              <a:gd name="connsiteY3" fmla="*/ 299777 h 334946"/>
              <a:gd name="connsiteX4" fmla="*/ 0 w 346669"/>
              <a:gd name="connsiteY4" fmla="*/ 334946 h 334946"/>
              <a:gd name="connsiteX0" fmla="*/ 104669 w 451338"/>
              <a:gd name="connsiteY0" fmla="*/ 334946 h 334946"/>
              <a:gd name="connsiteX1" fmla="*/ 0 w 451338"/>
              <a:gd name="connsiteY1" fmla="*/ 178148 h 334946"/>
              <a:gd name="connsiteX2" fmla="*/ 451338 w 451338"/>
              <a:gd name="connsiteY2" fmla="*/ 0 h 334946"/>
              <a:gd name="connsiteX3" fmla="*/ 441290 w 451338"/>
              <a:gd name="connsiteY3" fmla="*/ 299777 h 334946"/>
              <a:gd name="connsiteX4" fmla="*/ 104669 w 451338"/>
              <a:gd name="connsiteY4" fmla="*/ 334946 h 334946"/>
              <a:gd name="connsiteX0" fmla="*/ 9209 w 451338"/>
              <a:gd name="connsiteY0" fmla="*/ 309825 h 309825"/>
              <a:gd name="connsiteX1" fmla="*/ 0 w 451338"/>
              <a:gd name="connsiteY1" fmla="*/ 178148 h 309825"/>
              <a:gd name="connsiteX2" fmla="*/ 451338 w 451338"/>
              <a:gd name="connsiteY2" fmla="*/ 0 h 309825"/>
              <a:gd name="connsiteX3" fmla="*/ 441290 w 451338"/>
              <a:gd name="connsiteY3" fmla="*/ 299777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389775 w 451338"/>
              <a:gd name="connsiteY3" fmla="*/ 276595 h 309825"/>
              <a:gd name="connsiteX4" fmla="*/ 9209 w 451338"/>
              <a:gd name="connsiteY4" fmla="*/ 309825 h 309825"/>
              <a:gd name="connsiteX0" fmla="*/ 9209 w 451338"/>
              <a:gd name="connsiteY0" fmla="*/ 309825 h 309825"/>
              <a:gd name="connsiteX1" fmla="*/ 0 w 451338"/>
              <a:gd name="connsiteY1" fmla="*/ 178148 h 309825"/>
              <a:gd name="connsiteX2" fmla="*/ 451338 w 451338"/>
              <a:gd name="connsiteY2" fmla="*/ 0 h 309825"/>
              <a:gd name="connsiteX3" fmla="*/ 425836 w 451338"/>
              <a:gd name="connsiteY3" fmla="*/ 299777 h 309825"/>
              <a:gd name="connsiteX4" fmla="*/ 9209 w 451338"/>
              <a:gd name="connsiteY4" fmla="*/ 309825 h 309825"/>
              <a:gd name="connsiteX0" fmla="*/ 9209 w 461641"/>
              <a:gd name="connsiteY0" fmla="*/ 312400 h 312400"/>
              <a:gd name="connsiteX1" fmla="*/ 0 w 461641"/>
              <a:gd name="connsiteY1" fmla="*/ 180723 h 312400"/>
              <a:gd name="connsiteX2" fmla="*/ 461641 w 461641"/>
              <a:gd name="connsiteY2" fmla="*/ 0 h 312400"/>
              <a:gd name="connsiteX3" fmla="*/ 425836 w 461641"/>
              <a:gd name="connsiteY3" fmla="*/ 302352 h 312400"/>
              <a:gd name="connsiteX4" fmla="*/ 9209 w 461641"/>
              <a:gd name="connsiteY4" fmla="*/ 312400 h 312400"/>
              <a:gd name="connsiteX0" fmla="*/ 0 w 568342"/>
              <a:gd name="connsiteY0" fmla="*/ 296945 h 302352"/>
              <a:gd name="connsiteX1" fmla="*/ 106701 w 568342"/>
              <a:gd name="connsiteY1" fmla="*/ 180723 h 302352"/>
              <a:gd name="connsiteX2" fmla="*/ 568342 w 568342"/>
              <a:gd name="connsiteY2" fmla="*/ 0 h 302352"/>
              <a:gd name="connsiteX3" fmla="*/ 532537 w 568342"/>
              <a:gd name="connsiteY3" fmla="*/ 302352 h 302352"/>
              <a:gd name="connsiteX4" fmla="*/ 0 w 568342"/>
              <a:gd name="connsiteY4" fmla="*/ 296945 h 302352"/>
              <a:gd name="connsiteX0" fmla="*/ 0 w 568342"/>
              <a:gd name="connsiteY0" fmla="*/ 296945 h 302352"/>
              <a:gd name="connsiteX1" fmla="*/ 122156 w 568342"/>
              <a:gd name="connsiteY1" fmla="*/ 49359 h 302352"/>
              <a:gd name="connsiteX2" fmla="*/ 568342 w 568342"/>
              <a:gd name="connsiteY2" fmla="*/ 0 h 302352"/>
              <a:gd name="connsiteX3" fmla="*/ 532537 w 568342"/>
              <a:gd name="connsiteY3" fmla="*/ 302352 h 302352"/>
              <a:gd name="connsiteX4" fmla="*/ 0 w 568342"/>
              <a:gd name="connsiteY4" fmla="*/ 296945 h 302352"/>
              <a:gd name="connsiteX0" fmla="*/ 0 w 493644"/>
              <a:gd name="connsiteY0" fmla="*/ 173308 h 302352"/>
              <a:gd name="connsiteX1" fmla="*/ 47458 w 493644"/>
              <a:gd name="connsiteY1" fmla="*/ 49359 h 302352"/>
              <a:gd name="connsiteX2" fmla="*/ 493644 w 493644"/>
              <a:gd name="connsiteY2" fmla="*/ 0 h 302352"/>
              <a:gd name="connsiteX3" fmla="*/ 457839 w 493644"/>
              <a:gd name="connsiteY3" fmla="*/ 302352 h 302352"/>
              <a:gd name="connsiteX4" fmla="*/ 0 w 493644"/>
              <a:gd name="connsiteY4" fmla="*/ 173308 h 30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44" h="302352">
                <a:moveTo>
                  <a:pt x="0" y="173308"/>
                </a:moveTo>
                <a:lnTo>
                  <a:pt x="47458" y="49359"/>
                </a:lnTo>
                <a:lnTo>
                  <a:pt x="493644" y="0"/>
                </a:lnTo>
                <a:lnTo>
                  <a:pt x="457839" y="302352"/>
                </a:lnTo>
                <a:lnTo>
                  <a:pt x="0" y="173308"/>
                </a:lnTo>
                <a:close/>
              </a:path>
            </a:pathLst>
          </a:custGeom>
          <a:solidFill>
            <a:srgbClr val="F68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90010">
              <a:defRPr/>
            </a:pPr>
            <a:endParaRPr lang="en-US" sz="1168">
              <a:solidFill>
                <a:prstClr val="white"/>
              </a:solidFill>
              <a:latin typeface="Calibri Light" panose="020F0302020204030204" pitchFamily="34" charset="0"/>
              <a:ea typeface="STKaiti"/>
              <a:cs typeface="Calibri" pitchFamily="34" charset="0"/>
            </a:endParaRPr>
          </a:p>
        </p:txBody>
      </p:sp>
      <p:sp>
        <p:nvSpPr>
          <p:cNvPr id="74" name="Rectangle 13">
            <a:extLst>
              <a:ext uri="{FF2B5EF4-FFF2-40B4-BE49-F238E27FC236}">
                <a16:creationId xmlns:a16="http://schemas.microsoft.com/office/drawing/2014/main" id="{5D16EF3E-FFFE-E641-896A-038DAA929DCB}"/>
              </a:ext>
            </a:extLst>
          </p:cNvPr>
          <p:cNvSpPr/>
          <p:nvPr/>
        </p:nvSpPr>
        <p:spPr>
          <a:xfrm>
            <a:off x="11296109" y="341219"/>
            <a:ext cx="1109124" cy="357741"/>
          </a:xfrm>
          <a:custGeom>
            <a:avLst/>
            <a:gdLst>
              <a:gd name="connsiteX0" fmla="*/ 0 w 457200"/>
              <a:gd name="connsiteY0" fmla="*/ 0 h 304800"/>
              <a:gd name="connsiteX1" fmla="*/ 457200 w 457200"/>
              <a:gd name="connsiteY1" fmla="*/ 0 h 304800"/>
              <a:gd name="connsiteX2" fmla="*/ 457200 w 457200"/>
              <a:gd name="connsiteY2" fmla="*/ 304800 h 304800"/>
              <a:gd name="connsiteX3" fmla="*/ 0 w 457200"/>
              <a:gd name="connsiteY3" fmla="*/ 304800 h 304800"/>
              <a:gd name="connsiteX4" fmla="*/ 0 w 457200"/>
              <a:gd name="connsiteY4" fmla="*/ 0 h 304800"/>
              <a:gd name="connsiteX0" fmla="*/ 0 w 457200"/>
              <a:gd name="connsiteY0" fmla="*/ 304800 h 304800"/>
              <a:gd name="connsiteX1" fmla="*/ 457200 w 457200"/>
              <a:gd name="connsiteY1" fmla="*/ 0 h 304800"/>
              <a:gd name="connsiteX2" fmla="*/ 457200 w 457200"/>
              <a:gd name="connsiteY2" fmla="*/ 304800 h 304800"/>
              <a:gd name="connsiteX3" fmla="*/ 0 w 457200"/>
              <a:gd name="connsiteY3" fmla="*/ 304800 h 304800"/>
              <a:gd name="connsiteX0" fmla="*/ 0 w 381838"/>
              <a:gd name="connsiteY0" fmla="*/ 58616 h 304800"/>
              <a:gd name="connsiteX1" fmla="*/ 381838 w 381838"/>
              <a:gd name="connsiteY1" fmla="*/ 0 h 304800"/>
              <a:gd name="connsiteX2" fmla="*/ 381838 w 381838"/>
              <a:gd name="connsiteY2" fmla="*/ 304800 h 304800"/>
              <a:gd name="connsiteX3" fmla="*/ 0 w 381838"/>
              <a:gd name="connsiteY3" fmla="*/ 58616 h 304800"/>
              <a:gd name="connsiteX0" fmla="*/ 0 w 381838"/>
              <a:gd name="connsiteY0" fmla="*/ 58616 h 450501"/>
              <a:gd name="connsiteX1" fmla="*/ 381838 w 381838"/>
              <a:gd name="connsiteY1" fmla="*/ 0 h 450501"/>
              <a:gd name="connsiteX2" fmla="*/ 291403 w 381838"/>
              <a:gd name="connsiteY2" fmla="*/ 450501 h 450501"/>
              <a:gd name="connsiteX3" fmla="*/ 0 w 381838"/>
              <a:gd name="connsiteY3" fmla="*/ 58616 h 450501"/>
              <a:gd name="connsiteX0" fmla="*/ 0 w 422032"/>
              <a:gd name="connsiteY0" fmla="*/ 58616 h 450501"/>
              <a:gd name="connsiteX1" fmla="*/ 422032 w 422032"/>
              <a:gd name="connsiteY1" fmla="*/ 0 h 450501"/>
              <a:gd name="connsiteX2" fmla="*/ 331597 w 422032"/>
              <a:gd name="connsiteY2" fmla="*/ 450501 h 450501"/>
              <a:gd name="connsiteX3" fmla="*/ 0 w 422032"/>
              <a:gd name="connsiteY3" fmla="*/ 58616 h 450501"/>
              <a:gd name="connsiteX0" fmla="*/ 0 w 331597"/>
              <a:gd name="connsiteY0" fmla="*/ 88761 h 480646"/>
              <a:gd name="connsiteX1" fmla="*/ 286379 w 331597"/>
              <a:gd name="connsiteY1" fmla="*/ 0 h 480646"/>
              <a:gd name="connsiteX2" fmla="*/ 331597 w 331597"/>
              <a:gd name="connsiteY2" fmla="*/ 480646 h 480646"/>
              <a:gd name="connsiteX3" fmla="*/ 0 w 331597"/>
              <a:gd name="connsiteY3" fmla="*/ 88761 h 480646"/>
              <a:gd name="connsiteX0" fmla="*/ 0 w 331597"/>
              <a:gd name="connsiteY0" fmla="*/ 18423 h 410308"/>
              <a:gd name="connsiteX1" fmla="*/ 331597 w 331597"/>
              <a:gd name="connsiteY1" fmla="*/ 0 h 410308"/>
              <a:gd name="connsiteX2" fmla="*/ 331597 w 331597"/>
              <a:gd name="connsiteY2" fmla="*/ 410308 h 410308"/>
              <a:gd name="connsiteX3" fmla="*/ 0 w 331597"/>
              <a:gd name="connsiteY3" fmla="*/ 18423 h 410308"/>
              <a:gd name="connsiteX0" fmla="*/ 0 w 622999"/>
              <a:gd name="connsiteY0" fmla="*/ 18423 h 420356"/>
              <a:gd name="connsiteX1" fmla="*/ 331597 w 622999"/>
              <a:gd name="connsiteY1" fmla="*/ 0 h 420356"/>
              <a:gd name="connsiteX2" fmla="*/ 622999 w 622999"/>
              <a:gd name="connsiteY2" fmla="*/ 420356 h 420356"/>
              <a:gd name="connsiteX3" fmla="*/ 0 w 622999"/>
              <a:gd name="connsiteY3" fmla="*/ 18423 h 420356"/>
              <a:gd name="connsiteX0" fmla="*/ 0 w 311500"/>
              <a:gd name="connsiteY0" fmla="*/ 410309 h 420356"/>
              <a:gd name="connsiteX1" fmla="*/ 20098 w 311500"/>
              <a:gd name="connsiteY1" fmla="*/ 0 h 420356"/>
              <a:gd name="connsiteX2" fmla="*/ 311500 w 311500"/>
              <a:gd name="connsiteY2" fmla="*/ 420356 h 420356"/>
              <a:gd name="connsiteX3" fmla="*/ 0 w 311500"/>
              <a:gd name="connsiteY3" fmla="*/ 410309 h 420356"/>
              <a:gd name="connsiteX0" fmla="*/ 105507 w 417007"/>
              <a:gd name="connsiteY0" fmla="*/ 133980 h 144027"/>
              <a:gd name="connsiteX1" fmla="*/ 0 w 417007"/>
              <a:gd name="connsiteY1" fmla="*/ 0 h 144027"/>
              <a:gd name="connsiteX2" fmla="*/ 417007 w 417007"/>
              <a:gd name="connsiteY2" fmla="*/ 144027 h 144027"/>
              <a:gd name="connsiteX3" fmla="*/ 105507 w 417007"/>
              <a:gd name="connsiteY3" fmla="*/ 133980 h 144027"/>
              <a:gd name="connsiteX0" fmla="*/ 0 w 311500"/>
              <a:gd name="connsiteY0" fmla="*/ 390212 h 400259"/>
              <a:gd name="connsiteX1" fmla="*/ 5025 w 311500"/>
              <a:gd name="connsiteY1" fmla="*/ 0 h 400259"/>
              <a:gd name="connsiteX2" fmla="*/ 311500 w 311500"/>
              <a:gd name="connsiteY2" fmla="*/ 400259 h 400259"/>
              <a:gd name="connsiteX3" fmla="*/ 0 w 311500"/>
              <a:gd name="connsiteY3" fmla="*/ 390212 h 400259"/>
              <a:gd name="connsiteX0" fmla="*/ 0 w 361742"/>
              <a:gd name="connsiteY0" fmla="*/ 545961 h 545961"/>
              <a:gd name="connsiteX1" fmla="*/ 55267 w 361742"/>
              <a:gd name="connsiteY1" fmla="*/ 0 h 545961"/>
              <a:gd name="connsiteX2" fmla="*/ 361742 w 361742"/>
              <a:gd name="connsiteY2" fmla="*/ 400259 h 545961"/>
              <a:gd name="connsiteX3" fmla="*/ 0 w 361742"/>
              <a:gd name="connsiteY3" fmla="*/ 545961 h 545961"/>
            </a:gdLst>
            <a:ahLst/>
            <a:cxnLst>
              <a:cxn ang="0">
                <a:pos x="connsiteX0" y="connsiteY0"/>
              </a:cxn>
              <a:cxn ang="0">
                <a:pos x="connsiteX1" y="connsiteY1"/>
              </a:cxn>
              <a:cxn ang="0">
                <a:pos x="connsiteX2" y="connsiteY2"/>
              </a:cxn>
              <a:cxn ang="0">
                <a:pos x="connsiteX3" y="connsiteY3"/>
              </a:cxn>
            </a:cxnLst>
            <a:rect l="l" t="t" r="r" b="b"/>
            <a:pathLst>
              <a:path w="361742" h="545961">
                <a:moveTo>
                  <a:pt x="0" y="545961"/>
                </a:moveTo>
                <a:lnTo>
                  <a:pt x="55267" y="0"/>
                </a:lnTo>
                <a:lnTo>
                  <a:pt x="361742" y="400259"/>
                </a:lnTo>
                <a:lnTo>
                  <a:pt x="0" y="545961"/>
                </a:lnTo>
                <a:close/>
              </a:path>
            </a:pathLst>
          </a:custGeom>
          <a:gradFill>
            <a:gsLst>
              <a:gs pos="100000">
                <a:srgbClr val="00008C"/>
              </a:gs>
              <a:gs pos="0">
                <a:srgbClr val="0090D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sz="1200" kern="1200">
                <a:solidFill>
                  <a:schemeClr val="lt1"/>
                </a:solidFill>
                <a:latin typeface="+mn-lt"/>
                <a:ea typeface="+mn-ea"/>
                <a:cs typeface="+mn-cs"/>
              </a:defRPr>
            </a:lvl1pPr>
            <a:lvl2pPr marL="389626" algn="ctr" rtl="0" fontAlgn="base">
              <a:spcBef>
                <a:spcPct val="0"/>
              </a:spcBef>
              <a:spcAft>
                <a:spcPct val="0"/>
              </a:spcAft>
              <a:defRPr sz="1200" kern="1200">
                <a:solidFill>
                  <a:schemeClr val="lt1"/>
                </a:solidFill>
                <a:latin typeface="+mn-lt"/>
                <a:ea typeface="+mn-ea"/>
                <a:cs typeface="+mn-cs"/>
              </a:defRPr>
            </a:lvl2pPr>
            <a:lvl3pPr marL="779252" algn="ctr" rtl="0" fontAlgn="base">
              <a:spcBef>
                <a:spcPct val="0"/>
              </a:spcBef>
              <a:spcAft>
                <a:spcPct val="0"/>
              </a:spcAft>
              <a:defRPr sz="1200" kern="1200">
                <a:solidFill>
                  <a:schemeClr val="lt1"/>
                </a:solidFill>
                <a:latin typeface="+mn-lt"/>
                <a:ea typeface="+mn-ea"/>
                <a:cs typeface="+mn-cs"/>
              </a:defRPr>
            </a:lvl3pPr>
            <a:lvl4pPr marL="1168878" algn="ctr" rtl="0" fontAlgn="base">
              <a:spcBef>
                <a:spcPct val="0"/>
              </a:spcBef>
              <a:spcAft>
                <a:spcPct val="0"/>
              </a:spcAft>
              <a:defRPr sz="1200" kern="1200">
                <a:solidFill>
                  <a:schemeClr val="lt1"/>
                </a:solidFill>
                <a:latin typeface="+mn-lt"/>
                <a:ea typeface="+mn-ea"/>
                <a:cs typeface="+mn-cs"/>
              </a:defRPr>
            </a:lvl4pPr>
            <a:lvl5pPr marL="1558503" algn="ctr" rtl="0" fontAlgn="base">
              <a:spcBef>
                <a:spcPct val="0"/>
              </a:spcBef>
              <a:spcAft>
                <a:spcPct val="0"/>
              </a:spcAft>
              <a:defRPr sz="1200" kern="1200">
                <a:solidFill>
                  <a:schemeClr val="lt1"/>
                </a:solidFill>
                <a:latin typeface="+mn-lt"/>
                <a:ea typeface="+mn-ea"/>
                <a:cs typeface="+mn-cs"/>
              </a:defRPr>
            </a:lvl5pPr>
            <a:lvl6pPr marL="1948129" algn="l" defTabSz="779252" rtl="0" eaLnBrk="1" latinLnBrk="0" hangingPunct="1">
              <a:defRPr sz="1200" kern="1200">
                <a:solidFill>
                  <a:schemeClr val="lt1"/>
                </a:solidFill>
                <a:latin typeface="+mn-lt"/>
                <a:ea typeface="+mn-ea"/>
                <a:cs typeface="+mn-cs"/>
              </a:defRPr>
            </a:lvl6pPr>
            <a:lvl7pPr marL="2337755" algn="l" defTabSz="779252" rtl="0" eaLnBrk="1" latinLnBrk="0" hangingPunct="1">
              <a:defRPr sz="1200" kern="1200">
                <a:solidFill>
                  <a:schemeClr val="lt1"/>
                </a:solidFill>
                <a:latin typeface="+mn-lt"/>
                <a:ea typeface="+mn-ea"/>
                <a:cs typeface="+mn-cs"/>
              </a:defRPr>
            </a:lvl7pPr>
            <a:lvl8pPr marL="2727381" algn="l" defTabSz="779252" rtl="0" eaLnBrk="1" latinLnBrk="0" hangingPunct="1">
              <a:defRPr sz="1200" kern="1200">
                <a:solidFill>
                  <a:schemeClr val="lt1"/>
                </a:solidFill>
                <a:latin typeface="+mn-lt"/>
                <a:ea typeface="+mn-ea"/>
                <a:cs typeface="+mn-cs"/>
              </a:defRPr>
            </a:lvl8pPr>
            <a:lvl9pPr marL="3117007" algn="l" defTabSz="779252" rtl="0" eaLnBrk="1" latinLnBrk="0" hangingPunct="1">
              <a:defRPr sz="1200" kern="1200">
                <a:solidFill>
                  <a:schemeClr val="lt1"/>
                </a:solidFill>
                <a:latin typeface="+mn-lt"/>
                <a:ea typeface="+mn-ea"/>
                <a:cs typeface="+mn-cs"/>
              </a:defRPr>
            </a:lvl9pPr>
          </a:lstStyle>
          <a:p>
            <a:pPr defTabSz="890010">
              <a:defRPr/>
            </a:pPr>
            <a:endParaRPr lang="en-US" sz="1168">
              <a:solidFill>
                <a:prstClr val="white"/>
              </a:solidFill>
              <a:latin typeface="Calibri Light" panose="020F0302020204030204" pitchFamily="34" charset="0"/>
              <a:ea typeface="STKaiti"/>
              <a:cs typeface="Calibri" pitchFamily="34" charset="0"/>
            </a:endParaRPr>
          </a:p>
        </p:txBody>
      </p:sp>
    </p:spTree>
    <p:extLst>
      <p:ext uri="{BB962C8B-B14F-4D97-AF65-F5344CB8AC3E}">
        <p14:creationId xmlns:p14="http://schemas.microsoft.com/office/powerpoint/2010/main" val="69547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660166A-6FA2-5047-9421-E413C0EB91FF}"/>
              </a:ext>
            </a:extLst>
          </p:cNvPr>
          <p:cNvSpPr txBox="1">
            <a:spLocks/>
          </p:cNvSpPr>
          <p:nvPr/>
        </p:nvSpPr>
        <p:spPr>
          <a:xfrm>
            <a:off x="658763" y="0"/>
            <a:ext cx="4802237" cy="49936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defPPr>
              <a:defRPr lang="en-US"/>
            </a:defPPr>
            <a:lvl1pPr algn="l" defTabSz="457200" eaLnBrk="0" hangingPunct="0">
              <a:defRPr sz="3245" b="1" i="0" baseline="0">
                <a:solidFill>
                  <a:srgbClr val="2C2D8B"/>
                </a:solidFill>
                <a:latin typeface="Calibri Light"/>
                <a:ea typeface="+mj-ea"/>
                <a:cs typeface="Calibri Light"/>
              </a:defRPr>
            </a:lvl1pPr>
            <a:lvl2pPr algn="l" eaLnBrk="0" hangingPunct="0">
              <a:defRPr sz="2596">
                <a:solidFill>
                  <a:schemeClr val="accent1"/>
                </a:solidFill>
                <a:ea typeface="STKaiti" pitchFamily="2" charset="-122"/>
                <a:cs typeface="Geneva" pitchFamily="34" charset="0"/>
              </a:defRPr>
            </a:lvl2pPr>
            <a:lvl3pPr algn="l" eaLnBrk="0" hangingPunct="0">
              <a:defRPr sz="2596">
                <a:solidFill>
                  <a:schemeClr val="accent1"/>
                </a:solidFill>
                <a:ea typeface="STKaiti" pitchFamily="2" charset="-122"/>
                <a:cs typeface="Geneva" pitchFamily="34" charset="0"/>
              </a:defRPr>
            </a:lvl3pPr>
            <a:lvl4pPr algn="l" eaLnBrk="0" hangingPunct="0">
              <a:defRPr sz="2596">
                <a:solidFill>
                  <a:schemeClr val="accent1"/>
                </a:solidFill>
                <a:ea typeface="STKaiti" pitchFamily="2" charset="-122"/>
                <a:cs typeface="Geneva" pitchFamily="34" charset="0"/>
              </a:defRPr>
            </a:lvl4pPr>
            <a:lvl5pPr algn="l" eaLnBrk="0" hangingPunct="0">
              <a:defRPr sz="2596">
                <a:solidFill>
                  <a:schemeClr val="accent1"/>
                </a:solidFill>
                <a:ea typeface="STKaiti" pitchFamily="2" charset="-122"/>
                <a:cs typeface="Geneva" pitchFamily="34" charset="0"/>
              </a:defRPr>
            </a:lvl5pPr>
            <a:lvl6pPr marL="505657" eaLnBrk="0" fontAlgn="base" hangingPunct="0">
              <a:spcBef>
                <a:spcPct val="0"/>
              </a:spcBef>
              <a:spcAft>
                <a:spcPct val="0"/>
              </a:spcAft>
              <a:defRPr sz="2596">
                <a:solidFill>
                  <a:schemeClr val="accent1"/>
                </a:solidFill>
                <a:cs typeface="Geneva" pitchFamily="34" charset="0"/>
              </a:defRPr>
            </a:lvl6pPr>
            <a:lvl7pPr marL="1011313" eaLnBrk="0" fontAlgn="base" hangingPunct="0">
              <a:spcBef>
                <a:spcPct val="0"/>
              </a:spcBef>
              <a:spcAft>
                <a:spcPct val="0"/>
              </a:spcAft>
              <a:defRPr sz="2596">
                <a:solidFill>
                  <a:schemeClr val="accent1"/>
                </a:solidFill>
                <a:cs typeface="Geneva" pitchFamily="34" charset="0"/>
              </a:defRPr>
            </a:lvl7pPr>
            <a:lvl8pPr marL="1516970" eaLnBrk="0" fontAlgn="base" hangingPunct="0">
              <a:spcBef>
                <a:spcPct val="0"/>
              </a:spcBef>
              <a:spcAft>
                <a:spcPct val="0"/>
              </a:spcAft>
              <a:defRPr sz="2596">
                <a:solidFill>
                  <a:schemeClr val="accent1"/>
                </a:solidFill>
                <a:cs typeface="Geneva" pitchFamily="34" charset="0"/>
              </a:defRPr>
            </a:lvl8pPr>
            <a:lvl9pPr marL="2022625" eaLnBrk="0" fontAlgn="base" hangingPunct="0">
              <a:spcBef>
                <a:spcPct val="0"/>
              </a:spcBef>
              <a:spcAft>
                <a:spcPct val="0"/>
              </a:spcAft>
              <a:defRPr sz="2596">
                <a:solidFill>
                  <a:schemeClr val="accent1"/>
                </a:solidFill>
                <a:cs typeface="Geneva" pitchFamily="34" charset="0"/>
              </a:defRPr>
            </a:lvl9pPr>
          </a:lstStyle>
          <a:p>
            <a:r>
              <a:rPr lang="en-US" dirty="0"/>
              <a:t>IGA Advisory output sample</a:t>
            </a:r>
          </a:p>
        </p:txBody>
      </p:sp>
      <p:pic>
        <p:nvPicPr>
          <p:cNvPr id="6" name="Picture 5" descr="Graphical user interface, text&#10;&#10;Description automatically generated">
            <a:extLst>
              <a:ext uri="{FF2B5EF4-FFF2-40B4-BE49-F238E27FC236}">
                <a16:creationId xmlns:a16="http://schemas.microsoft.com/office/drawing/2014/main" id="{9978FD7A-A06A-B348-ADED-D1863FE246C8}"/>
              </a:ext>
            </a:extLst>
          </p:cNvPr>
          <p:cNvPicPr>
            <a:picLocks noChangeAspect="1"/>
          </p:cNvPicPr>
          <p:nvPr/>
        </p:nvPicPr>
        <p:blipFill>
          <a:blip r:embed="rId2"/>
          <a:stretch>
            <a:fillRect/>
          </a:stretch>
        </p:blipFill>
        <p:spPr>
          <a:xfrm>
            <a:off x="93484" y="3305094"/>
            <a:ext cx="6078716" cy="3056631"/>
          </a:xfrm>
          <a:prstGeom prst="rect">
            <a:avLst/>
          </a:prstGeom>
        </p:spPr>
      </p:pic>
      <p:pic>
        <p:nvPicPr>
          <p:cNvPr id="4" name="Picture 3" descr="Diagram&#10;&#10;Description automatically generated with medium confidence">
            <a:extLst>
              <a:ext uri="{FF2B5EF4-FFF2-40B4-BE49-F238E27FC236}">
                <a16:creationId xmlns:a16="http://schemas.microsoft.com/office/drawing/2014/main" id="{A44F5721-97E7-F44C-8545-73A5EC99FBDE}"/>
              </a:ext>
            </a:extLst>
          </p:cNvPr>
          <p:cNvPicPr>
            <a:picLocks noChangeAspect="1"/>
          </p:cNvPicPr>
          <p:nvPr/>
        </p:nvPicPr>
        <p:blipFill>
          <a:blip r:embed="rId3"/>
          <a:stretch>
            <a:fillRect/>
          </a:stretch>
        </p:blipFill>
        <p:spPr>
          <a:xfrm>
            <a:off x="325247" y="419231"/>
            <a:ext cx="4708703" cy="2752689"/>
          </a:xfrm>
          <a:prstGeom prst="rect">
            <a:avLst/>
          </a:prstGeom>
        </p:spPr>
      </p:pic>
      <p:pic>
        <p:nvPicPr>
          <p:cNvPr id="8" name="Picture 7" descr="Graphical user interface, application&#10;&#10;Description automatically generated with medium confidence">
            <a:extLst>
              <a:ext uri="{FF2B5EF4-FFF2-40B4-BE49-F238E27FC236}">
                <a16:creationId xmlns:a16="http://schemas.microsoft.com/office/drawing/2014/main" id="{A08EE698-A42A-514F-BF4A-F1279127196E}"/>
              </a:ext>
            </a:extLst>
          </p:cNvPr>
          <p:cNvPicPr>
            <a:picLocks noChangeAspect="1"/>
          </p:cNvPicPr>
          <p:nvPr/>
        </p:nvPicPr>
        <p:blipFill rotWithShape="1">
          <a:blip r:embed="rId4"/>
          <a:srcRect l="2353" t="-1270" b="-1"/>
          <a:stretch/>
        </p:blipFill>
        <p:spPr>
          <a:xfrm>
            <a:off x="5137765" y="313713"/>
            <a:ext cx="7113151" cy="3945497"/>
          </a:xfrm>
          <a:prstGeom prst="rect">
            <a:avLst/>
          </a:prstGeom>
        </p:spPr>
      </p:pic>
      <p:pic>
        <p:nvPicPr>
          <p:cNvPr id="10" name="Picture 9" descr="Table&#10;&#10;Description automatically generated">
            <a:extLst>
              <a:ext uri="{FF2B5EF4-FFF2-40B4-BE49-F238E27FC236}">
                <a16:creationId xmlns:a16="http://schemas.microsoft.com/office/drawing/2014/main" id="{5C9D47B8-E689-B246-B5C2-866861BF98DC}"/>
              </a:ext>
            </a:extLst>
          </p:cNvPr>
          <p:cNvPicPr>
            <a:picLocks noChangeAspect="1"/>
          </p:cNvPicPr>
          <p:nvPr/>
        </p:nvPicPr>
        <p:blipFill>
          <a:blip r:embed="rId5"/>
          <a:stretch>
            <a:fillRect/>
          </a:stretch>
        </p:blipFill>
        <p:spPr>
          <a:xfrm>
            <a:off x="4686299" y="1672603"/>
            <a:ext cx="7332853" cy="5002835"/>
          </a:xfrm>
          <a:prstGeom prst="rect">
            <a:avLst/>
          </a:prstGeom>
        </p:spPr>
      </p:pic>
      <p:pic>
        <p:nvPicPr>
          <p:cNvPr id="12" name="Picture 11" descr="A picture containing text, screenshot, document&#10;&#10;Description automatically generated">
            <a:extLst>
              <a:ext uri="{FF2B5EF4-FFF2-40B4-BE49-F238E27FC236}">
                <a16:creationId xmlns:a16="http://schemas.microsoft.com/office/drawing/2014/main" id="{855C61D2-C785-474C-A48C-D972F145BEBA}"/>
              </a:ext>
            </a:extLst>
          </p:cNvPr>
          <p:cNvPicPr>
            <a:picLocks noChangeAspect="1"/>
          </p:cNvPicPr>
          <p:nvPr/>
        </p:nvPicPr>
        <p:blipFill>
          <a:blip r:embed="rId6"/>
          <a:stretch>
            <a:fillRect/>
          </a:stretch>
        </p:blipFill>
        <p:spPr>
          <a:xfrm>
            <a:off x="257141" y="605461"/>
            <a:ext cx="5038577" cy="3739696"/>
          </a:xfrm>
          <a:prstGeom prst="rect">
            <a:avLst/>
          </a:prstGeom>
        </p:spPr>
      </p:pic>
      <p:pic>
        <p:nvPicPr>
          <p:cNvPr id="14" name="Picture 13" descr="Table&#10;&#10;Description automatically generated">
            <a:extLst>
              <a:ext uri="{FF2B5EF4-FFF2-40B4-BE49-F238E27FC236}">
                <a16:creationId xmlns:a16="http://schemas.microsoft.com/office/drawing/2014/main" id="{4624457E-FFFD-6942-BB26-513361512416}"/>
              </a:ext>
            </a:extLst>
          </p:cNvPr>
          <p:cNvPicPr>
            <a:picLocks noChangeAspect="1"/>
          </p:cNvPicPr>
          <p:nvPr/>
        </p:nvPicPr>
        <p:blipFill>
          <a:blip r:embed="rId7"/>
          <a:stretch>
            <a:fillRect/>
          </a:stretch>
        </p:blipFill>
        <p:spPr>
          <a:xfrm>
            <a:off x="5428471" y="2167291"/>
            <a:ext cx="4044855" cy="4194434"/>
          </a:xfrm>
          <a:prstGeom prst="rect">
            <a:avLst/>
          </a:prstGeom>
        </p:spPr>
      </p:pic>
    </p:spTree>
    <p:extLst>
      <p:ext uri="{BB962C8B-B14F-4D97-AF65-F5344CB8AC3E}">
        <p14:creationId xmlns:p14="http://schemas.microsoft.com/office/powerpoint/2010/main" val="85981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lcf76f155ced4ddcb4097134ff3c332f xmlns="1c13119c-9726-43e1-a5de-f00d7de0df1b">
      <Terms xmlns="http://schemas.microsoft.com/office/infopath/2007/PartnerControls"/>
    </lcf76f155ced4ddcb4097134ff3c332f>
    <TaxCatchAll xmlns="bc8f1b4b-47d0-43f5-90e4-39a1be0e4af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9C98EA15EE42840879F8DE9ECDDAD5B" ma:contentTypeVersion="15" ma:contentTypeDescription="Create a new document." ma:contentTypeScope="" ma:versionID="529aa9e71a6a8a71bf1fc38ab7e5d58b">
  <xsd:schema xmlns:xsd="http://www.w3.org/2001/XMLSchema" xmlns:xs="http://www.w3.org/2001/XMLSchema" xmlns:p="http://schemas.microsoft.com/office/2006/metadata/properties" xmlns:ns2="1c13119c-9726-43e1-a5de-f00d7de0df1b" xmlns:ns3="bc8f1b4b-47d0-43f5-90e4-39a1be0e4af4" targetNamespace="http://schemas.microsoft.com/office/2006/metadata/properties" ma:root="true" ma:fieldsID="20c6b423c9f27ef60bf64455e29cfcfa" ns2:_="" ns3:_="">
    <xsd:import namespace="1c13119c-9726-43e1-a5de-f00d7de0df1b"/>
    <xsd:import namespace="bc8f1b4b-47d0-43f5-90e4-39a1be0e4af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CR"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13119c-9726-43e1-a5de-f00d7de0df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202af83-3786-47a1-bc7c-8d0627c38a5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c8f1b4b-47d0-43f5-90e4-39a1be0e4af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636093a-7ccc-4a25-b64e-f5bf5274292c}" ma:internalName="TaxCatchAll" ma:showField="CatchAllData" ma:web="bc8f1b4b-47d0-43f5-90e4-39a1be0e4a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559248-63FA-4C6E-A37D-96FF4426E5C5}">
  <ds:schemaRefs>
    <ds:schemaRef ds:uri="1c13119c-9726-43e1-a5de-f00d7de0df1b"/>
    <ds:schemaRef ds:uri="http://purl.org/dc/terms/"/>
    <ds:schemaRef ds:uri="bc8f1b4b-47d0-43f5-90e4-39a1be0e4af4"/>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purl.org/dc/dcmitype/"/>
    <ds:schemaRef ds:uri="http://www.w3.org/XML/1998/namespace"/>
    <ds:schemaRef ds:uri="http://purl.org/dc/elements/1.1/"/>
  </ds:schemaRefs>
</ds:datastoreItem>
</file>

<file path=customXml/itemProps2.xml><?xml version="1.0" encoding="utf-8"?>
<ds:datastoreItem xmlns:ds="http://schemas.openxmlformats.org/officeDocument/2006/customXml" ds:itemID="{90CDBD5F-6D7B-4384-B74D-09389DD0DC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13119c-9726-43e1-a5de-f00d7de0df1b"/>
    <ds:schemaRef ds:uri="bc8f1b4b-47d0-43f5-90e4-39a1be0e4a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BB6DC8-0142-4676-96FE-F1693BA950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89747</TotalTime>
  <Words>3962</Words>
  <Application>Microsoft Macintosh PowerPoint</Application>
  <PresentationFormat>Custom</PresentationFormat>
  <Paragraphs>939</Paragraphs>
  <Slides>44</Slides>
  <Notes>15</Notes>
  <HiddenSlides>0</HiddenSlides>
  <MMClips>0</MMClips>
  <ScaleCrop>false</ScaleCrop>
  <HeadingPairs>
    <vt:vector size="8" baseType="variant">
      <vt:variant>
        <vt:lpstr>Fonts Used</vt:lpstr>
      </vt:variant>
      <vt:variant>
        <vt:i4>19</vt:i4>
      </vt:variant>
      <vt:variant>
        <vt:lpstr>Theme</vt:lpstr>
      </vt:variant>
      <vt:variant>
        <vt:i4>3</vt:i4>
      </vt:variant>
      <vt:variant>
        <vt:lpstr>Embedded OLE Servers</vt:lpstr>
      </vt:variant>
      <vt:variant>
        <vt:i4>1</vt:i4>
      </vt:variant>
      <vt:variant>
        <vt:lpstr>Slide Titles</vt:lpstr>
      </vt:variant>
      <vt:variant>
        <vt:i4>44</vt:i4>
      </vt:variant>
    </vt:vector>
  </HeadingPairs>
  <TitlesOfParts>
    <vt:vector size="67" baseType="lpstr">
      <vt:lpstr>Arial Unicode MS</vt:lpstr>
      <vt:lpstr>ＭＳ Ｐゴシック</vt:lpstr>
      <vt:lpstr>STKaiti</vt:lpstr>
      <vt:lpstr>Abadi</vt:lpstr>
      <vt:lpstr>Arial</vt:lpstr>
      <vt:lpstr>Bw Modelica SS02</vt:lpstr>
      <vt:lpstr>Calibri</vt:lpstr>
      <vt:lpstr>Calibri Light</vt:lpstr>
      <vt:lpstr>Courier New</vt:lpstr>
      <vt:lpstr>Lato Light</vt:lpstr>
      <vt:lpstr>Open Sans Semibold</vt:lpstr>
      <vt:lpstr>Poppins</vt:lpstr>
      <vt:lpstr>Roboto</vt:lpstr>
      <vt:lpstr>Rubik</vt:lpstr>
      <vt:lpstr>Source Sans Pro</vt:lpstr>
      <vt:lpstr>Symbol</vt:lpstr>
      <vt:lpstr>Times New Roman</vt:lpstr>
      <vt:lpstr>Verdana</vt:lpstr>
      <vt:lpstr>Wingdings</vt:lpstr>
      <vt:lpstr>L&amp;T Infotech</vt:lpstr>
      <vt:lpstr>Custom Design</vt:lpstr>
      <vt:lpstr>1_Custom Design</vt:lpstr>
      <vt:lpstr>think-cell Slide</vt:lpstr>
      <vt:lpstr>LTI- IDAM &amp; PAM Service Offering &amp; Capability</vt:lpstr>
      <vt:lpstr>IDM+IGA - Challenges to Growing Enterprise Business</vt:lpstr>
      <vt:lpstr>LTI POV, IDAM Service Offering</vt:lpstr>
      <vt:lpstr>LTI PoV on Digital Identity Services</vt:lpstr>
      <vt:lpstr>LTI-Service Offerings towards Identity management</vt:lpstr>
      <vt:lpstr>LTI IAM Advisory service</vt:lpstr>
      <vt:lpstr>LTI IDAM Advisory Service Programs</vt:lpstr>
      <vt:lpstr>Four Phased Approach – IGA Advisory Service</vt:lpstr>
      <vt:lpstr>PowerPoint Presentation</vt:lpstr>
      <vt:lpstr>PowerPoint Presentation</vt:lpstr>
      <vt:lpstr>IDAM Suite - Solution Offering</vt:lpstr>
      <vt:lpstr>LTI Integrated IDAM Solutions</vt:lpstr>
      <vt:lpstr>LTI Integrated IDAM Solutions</vt:lpstr>
      <vt:lpstr>LTI – IDAM standalone Services offering by LTI PS team</vt:lpstr>
      <vt:lpstr>LTI IGA Implementation- Professional Services</vt:lpstr>
      <vt:lpstr>IDM+IGA Solution feature – High Level</vt:lpstr>
      <vt:lpstr>SSO/Federation + MFA Solution feature – High Level</vt:lpstr>
      <vt:lpstr>PIM/PAM Solution feature – High Level</vt:lpstr>
      <vt:lpstr>Enterprise PIM/PAM As a Service</vt:lpstr>
      <vt:lpstr>LTI IGA - User Journey Overview – High Level</vt:lpstr>
      <vt:lpstr>LTI-IGA Solution Implementation Sequence</vt:lpstr>
      <vt:lpstr>Identity and Access Attestation – IGA</vt:lpstr>
      <vt:lpstr>IGA – Integrated Architecture</vt:lpstr>
      <vt:lpstr>PowerPoint Presentation</vt:lpstr>
      <vt:lpstr>LTI PAM As a Service</vt:lpstr>
      <vt:lpstr>LTI IGA-Centre of Excellence</vt:lpstr>
      <vt:lpstr>LTI – IDAM Centre of Excellence</vt:lpstr>
      <vt:lpstr>LTI – IDAM Centre of Excellence</vt:lpstr>
      <vt:lpstr>LTI Execution Methodologies</vt:lpstr>
      <vt:lpstr>LTI IDAM Program Delivery Approach</vt:lpstr>
      <vt:lpstr>LTI IDAM operations Methodology and Approach</vt:lpstr>
      <vt:lpstr>LTI Proven transition methodology to successful knowledge acquisition</vt:lpstr>
      <vt:lpstr>BAU Approach for IAM Operations</vt:lpstr>
      <vt:lpstr> G42 FTE/FTC User Life Cycle Management</vt:lpstr>
      <vt:lpstr>User Access Request (Manage Access) - Process</vt:lpstr>
      <vt:lpstr>User Access Review</vt:lpstr>
      <vt:lpstr>Single Sign On</vt:lpstr>
      <vt:lpstr>Leavers/Termination Process</vt:lpstr>
      <vt:lpstr>Joiner </vt:lpstr>
      <vt:lpstr>Movers </vt:lpstr>
      <vt:lpstr>Leavers</vt:lpstr>
      <vt:lpstr>Alternate Leavers/Termination Process</vt:lpstr>
      <vt:lpstr>PowerPoint Presentation</vt:lpstr>
      <vt:lpstr>PowerPoint Presentation</vt:lpstr>
    </vt:vector>
  </TitlesOfParts>
  <Company>Citi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ICG_Pres(A4)</dc:title>
  <dc:creator>Rowsell, Karen [CCC-OT_OP]</dc:creator>
  <cp:lastModifiedBy>Vipin Verma</cp:lastModifiedBy>
  <cp:revision>3033</cp:revision>
  <cp:lastPrinted>2015-11-28T12:28:20Z</cp:lastPrinted>
  <dcterms:created xsi:type="dcterms:W3CDTF">2007-05-25T22:38:05Z</dcterms:created>
  <dcterms:modified xsi:type="dcterms:W3CDTF">2024-05-04T19:21:53Z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0x01010009C98EA15EE42840879F8DE9ECDDAD5B</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y fmtid="{D5CDD505-2E9C-101B-9397-08002B2CF9AE}" pid="6" name="MediaServiceImageTags">
    <vt:lpwstr/>
  </property>
</Properties>
</file>